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73" r:id="rId4"/>
    <p:sldId id="260" r:id="rId5"/>
    <p:sldId id="258" r:id="rId6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6466"/>
    <a:srgbClr val="662D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4" autoAdjust="0"/>
    <p:restoredTop sz="95226" autoAdjust="0"/>
  </p:normalViewPr>
  <p:slideViewPr>
    <p:cSldViewPr snapToGrid="0">
      <p:cViewPr varScale="1">
        <p:scale>
          <a:sx n="83" d="100"/>
          <a:sy n="83" d="100"/>
        </p:scale>
        <p:origin x="686" y="62"/>
      </p:cViewPr>
      <p:guideLst/>
    </p:cSldViewPr>
  </p:slideViewPr>
  <p:outlineViewPr>
    <p:cViewPr>
      <p:scale>
        <a:sx n="33" d="100"/>
        <a:sy n="33" d="100"/>
      </p:scale>
      <p:origin x="0" y="-4373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FD89C-7130-4D3B-A8D8-33DE2BE16B06}" type="datetimeFigureOut">
              <a:rPr lang="lv-LV" smtClean="0"/>
              <a:t>03.02.2022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2C2410-699A-44FF-BFFB-17D6966B672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510323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BE88E97-0F55-4CBE-A166-3733B28661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B4F74EA8-167D-40E6-B3FA-D82CFB1E40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318E1BDC-7450-4E07-B920-E343BB1AF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D45B7-0593-4751-A132-8977548B0F0B}" type="datetime1">
              <a:rPr lang="lv-LV" smtClean="0"/>
              <a:t>03.02.2022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88B1C8D6-950F-4AB9-8597-2C063ED75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4A1CCEF-9A45-4D7F-9EF4-EA0C70AFD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E0187-49D4-4DEB-9069-B22AC5B22EB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82213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AF6176D-13AD-44B3-BD56-D64996F98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BFD0D07B-FDD1-464D-BBA7-FD664A159C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B5479E7B-9855-4D27-84D5-FC8CB0653D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D43F0-DE88-43C6-9E78-7AEE3A3AB17E}" type="datetime1">
              <a:rPr lang="lv-LV" smtClean="0"/>
              <a:t>03.02.2022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7384AF9D-FC51-4E06-AA53-B7315E0B4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DB994F16-8D14-4CAE-B79F-969A67BB2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E0187-49D4-4DEB-9069-B22AC5B22EB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27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EDEE5A1A-57F5-4482-A61E-1F2258277F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07E275FF-D0EE-4391-920A-CE4399188B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23FE75A5-C322-44BC-8C32-A96173E14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D0B97-7140-488A-BE16-9D18585FEDDE}" type="datetime1">
              <a:rPr lang="lv-LV" smtClean="0"/>
              <a:t>03.02.2022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25924E3A-80C7-46AA-988B-9B8151342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3B0CA19-5281-497F-96E2-CCCA73AE7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E0187-49D4-4DEB-9069-B22AC5B22EB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1354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E53A164-7C7E-44A9-88D3-1EAF5CCE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9392081B-9878-4FFF-8EA8-C9B5FDFA86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780C68FF-B48B-46A4-AC91-E5437B8F8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73C15B-A248-4FE2-A141-B96ED57789B4}" type="datetime1">
              <a:rPr lang="lv-LV" smtClean="0"/>
              <a:t>03.02.2022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22F72FB2-826F-40B7-8C66-D27004CEB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3ADE6ACF-ADB6-4BD8-8A41-13618A8EE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E0187-49D4-4DEB-9069-B22AC5B22EB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98650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3436BAA-D3CC-4A7D-9ECD-3639E7B78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9D9509E0-2DAD-40D7-A2BF-3170673FF5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5C736D3D-8E35-4666-86FB-4B653438A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58F65-9FB6-417C-8F85-89377A9275EF}" type="datetime1">
              <a:rPr lang="lv-LV" smtClean="0"/>
              <a:t>03.02.2022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E6F59C07-DE62-436D-9B87-9A14B3E6A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5DE5028-9055-483F-8A15-3EB5614E1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E0187-49D4-4DEB-9069-B22AC5B22EB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3703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320A0B7-71EB-45DE-A0F6-711A5252C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8D1F54EB-3EBD-44EA-A4CF-8E99FEA625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98F74751-CCB0-4F4B-93D3-255D9ED6DF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5A33B0BF-1A44-4A12-B6DB-4572EADDD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D6D73-95CD-44CA-B228-EA9FF66EA3C9}" type="datetime1">
              <a:rPr lang="lv-LV" smtClean="0"/>
              <a:t>03.02.2022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0A9507AF-4151-40D1-B069-7C6FEC41E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AB93D808-071C-4D26-93A2-737D373B4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E0187-49D4-4DEB-9069-B22AC5B22EB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81808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72D55FF-4FA7-453A-AE31-63F712F7B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64548A4E-39C1-41BC-B905-B7E437C6DC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8A98D8E9-1F60-4CB7-BD71-1F7FFDB02F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D1FCA5B6-DC45-4C24-B7AA-697BF4F288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07D67E05-EDE9-4C57-96B1-323B175516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18B07B28-49D0-48C3-9DBD-E3DA84C67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5D417-A1E8-4366-A567-34D99FFD625B}" type="datetime1">
              <a:rPr lang="lv-LV" smtClean="0"/>
              <a:t>03.02.2022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47AE4805-7A1D-4870-BB3A-011AB360E2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5FAF9165-B279-4EFB-8F1E-D1FCD1AA5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E0187-49D4-4DEB-9069-B22AC5B22EB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0998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3B1F9DB-CE17-4064-A3E9-838B45EF8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655D50AE-099F-492A-AFC4-FA1FCE0118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204ED-17D9-4B45-9C6C-428C2DF0F18C}" type="datetime1">
              <a:rPr lang="lv-LV" smtClean="0"/>
              <a:t>03.02.2022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4152B00A-AB26-40AC-A608-96B5E20AF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62877C1D-9AD5-4776-9721-94744D715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E0187-49D4-4DEB-9069-B22AC5B22EB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85540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1AA492F8-05C7-4FA3-871B-19A8696F0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8393F-8EA9-4383-AA4C-16A148AC5430}" type="datetime1">
              <a:rPr lang="lv-LV" smtClean="0"/>
              <a:t>03.02.2022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DC308C16-2F83-4535-AC60-2934BAF0A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46A2636B-7C3B-4CD2-8C80-AC27B663A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E0187-49D4-4DEB-9069-B22AC5B22EB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66842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7F43D7C-0E0C-4145-949C-D5F92E4648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BFCE934-2B00-408A-B8FF-996E2330CD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9E8D986F-12D6-4026-BC2B-1AFFE88166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0F2B85D0-47E5-490E-BFCB-DE9472D44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D2862-1B7C-4BCA-A561-0819F8E201C3}" type="datetime1">
              <a:rPr lang="lv-LV" smtClean="0"/>
              <a:t>03.02.2022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F4ADC3C3-EC56-42D3-8C98-96CC76D81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A85FD5A8-D930-4F23-B2C6-673E2F523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E0187-49D4-4DEB-9069-B22AC5B22EB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915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F55BD9A-BDAE-4D4B-83C7-73869B954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34F26EE7-38EA-467E-B3B2-E72A3255C6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C28BD50C-B525-4E53-9241-ADA0953EBD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E67C61D7-8C7F-4847-A312-9278549BF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E2403-7348-4501-81B8-DA35B2DBEA77}" type="datetime1">
              <a:rPr lang="lv-LV" smtClean="0"/>
              <a:t>03.02.2022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0B49D7ED-14F0-4DD8-B7CE-5BCDA64E2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F61451C2-3956-4B4A-B90A-40FD0793A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E0187-49D4-4DEB-9069-B22AC5B22EB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19435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3D5507CC-C80C-4E83-947D-349D58A78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65C5F732-336D-4252-ADB5-79C64870AE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319F4863-C0CA-46A8-B91F-EC97F3A97F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6F711-5570-4FE6-8048-4763FA11D3EB}" type="datetime1">
              <a:rPr lang="lv-LV" smtClean="0"/>
              <a:t>03.02.2022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50DD3B1C-ED7C-4606-B82A-FA38336223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4A919216-7CF5-48BC-9F30-AB92C85320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E0187-49D4-4DEB-9069-B22AC5B22EB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53088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E1F50-DEBB-4BBD-86F2-A7F693902E7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4418971"/>
            <a:ext cx="12192000" cy="76944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44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PACIENTU OMBUDS: IESPĒJAMIE MODEĻI</a:t>
            </a:r>
            <a:endParaRPr kumimoji="0" lang="lv-LV" sz="4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073599-9D82-45EB-A3AD-C1F13A459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04.02.2022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860C86-DD54-4FB2-96FD-72E462099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16290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C9F7CB3-93E9-410E-865C-CEACD3D01E6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521984"/>
            <a:ext cx="12192000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Ziemeļvalstu pieredze</a:t>
            </a:r>
            <a:endParaRPr kumimoji="0" lang="lv-LV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2C7A445-836F-4366-BBF3-425FB3F47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2898"/>
            <a:ext cx="10515600" cy="4684065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lv-LV" sz="1800" b="1" dirty="0">
                <a:solidFill>
                  <a:srgbClr val="2A2A2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Veselības inspekcijas analogi veic sūdzību izskatīšanu:</a:t>
            </a:r>
          </a:p>
          <a:p>
            <a:pPr lvl="1">
              <a:spcAft>
                <a:spcPts val="1200"/>
              </a:spcAft>
              <a:buFont typeface="Arial" panose="020B0604020202020204" pitchFamily="34" charset="0"/>
              <a:buChar char="‒"/>
            </a:pPr>
            <a:r>
              <a:rPr lang="lv-LV" sz="1800" dirty="0">
                <a:solidFill>
                  <a:srgbClr val="2A2A2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Šādas iestādes darbojas gan valsts, gan pašvaldību/reģionu līmenī.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‒"/>
            </a:pPr>
            <a:r>
              <a:rPr lang="lv-LV" sz="1800" dirty="0">
                <a:solidFill>
                  <a:srgbClr val="2A2A2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Valsts līmenī izskata nopietnākās sūdzības un risina sistēmiskas problēmas. 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‒"/>
            </a:pPr>
            <a:r>
              <a:rPr lang="lv-LV" sz="1800" dirty="0">
                <a:solidFill>
                  <a:srgbClr val="2A2A2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Pašvaldību līmenī vairāk konsultatīva funkcija; ja problēma netiek atrisināta – novirza valsts  līmeņa institūcijai.</a:t>
            </a:r>
          </a:p>
          <a:p>
            <a:pPr marL="0" indent="0">
              <a:buNone/>
            </a:pPr>
            <a:r>
              <a:rPr lang="lv-LV" sz="1800" b="1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Pacientu </a:t>
            </a:r>
            <a:r>
              <a:rPr lang="lv-LV" sz="1800" b="1" dirty="0" err="1">
                <a:solidFill>
                  <a:srgbClr val="33333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ombudi</a:t>
            </a:r>
            <a:r>
              <a:rPr lang="lv-LV" sz="1800" b="1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ir gan valsts iestādes, gan NVO. Visi veic konsultatīvu un izglītojošu funkciju: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‒"/>
            </a:pPr>
            <a:r>
              <a:rPr lang="lv-LV" sz="1800" dirty="0">
                <a:solidFill>
                  <a:srgbClr val="333333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Somijā PO – neatkarīgs </a:t>
            </a:r>
            <a:r>
              <a:rPr lang="lv-LV" sz="18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eksperts ir katrā veselības aprūpes iestādē un slimnīcā.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‒"/>
            </a:pPr>
            <a:r>
              <a:rPr lang="lv-LV" sz="18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Zviedrijā – PO darbojas reģionu, pašvaldību līmenī.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‒"/>
            </a:pPr>
            <a:r>
              <a:rPr lang="lv-LV" sz="18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Norvēģijā – katrā reģionā, kopā vismaz 15 PO; administratīvi pakļauti Veselības direktorātam (valsts iestāde).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‒"/>
            </a:pPr>
            <a:r>
              <a:rPr lang="lv-LV" sz="1800" dirty="0">
                <a:solidFill>
                  <a:srgbClr val="333333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Igaunijā – NVO pilda PO funkcijas.</a:t>
            </a:r>
          </a:p>
          <a:p>
            <a:pPr lvl="1"/>
            <a:endParaRPr lang="lv-LV" sz="1400" dirty="0">
              <a:solidFill>
                <a:srgbClr val="333333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lv-LV" sz="1800" dirty="0">
              <a:solidFill>
                <a:srgbClr val="333333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lv-LV" sz="1800" dirty="0">
              <a:solidFill>
                <a:srgbClr val="333333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lv-LV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E7DDF2-F1C8-4125-95CE-FB3AF1C20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04.02.2022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EF4718-14BC-47B7-B81B-37F67C5E1C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E0187-49D4-4DEB-9069-B22AC5B22EBB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33669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DD027DB7-7862-4C59-822F-8DCD3C99773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521984"/>
            <a:ext cx="12192000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Iespējamie pacientu </a:t>
            </a:r>
            <a:r>
              <a:rPr lang="lv-LV" sz="3600" dirty="0">
                <a:solidFill>
                  <a:srgbClr val="7030A0"/>
                </a:solidFill>
                <a:latin typeface="+mn-lt"/>
                <a:ea typeface="+mn-ea"/>
                <a:cs typeface="+mn-cs"/>
              </a:rPr>
              <a:t>o</a:t>
            </a:r>
            <a:r>
              <a:rPr kumimoji="0" lang="lv-LV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mbuda</a:t>
            </a:r>
            <a:r>
              <a:rPr kumimoji="0" lang="lv-LV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modeļi Latvijā</a:t>
            </a:r>
            <a:endParaRPr kumimoji="0" lang="lv-LV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2C7A445-836F-4366-BBF3-425FB3F473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Kā struktūrvienība VI ietvaros</a:t>
            </a:r>
            <a:endParaRPr lang="lv-LV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lv-LV" sz="1800" dirty="0">
                <a:latin typeface="Arial" panose="020B0604020202020204" pitchFamily="34" charset="0"/>
                <a:cs typeface="Arial" panose="020B0604020202020204" pitchFamily="34" charset="0"/>
              </a:rPr>
              <a:t>vai </a:t>
            </a:r>
            <a:endParaRPr lang="lv-LV" sz="1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Kā neatkarīga valsts iestāde vai NVO</a:t>
            </a:r>
          </a:p>
          <a:p>
            <a:pPr marL="0" indent="0">
              <a:buNone/>
            </a:pPr>
            <a:endParaRPr lang="lv-LV" sz="1800" dirty="0">
              <a:solidFill>
                <a:srgbClr val="333333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lv-LV" sz="1800" dirty="0">
              <a:solidFill>
                <a:srgbClr val="333333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Abos gadījumos: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 jānodrošina VI un PO funkciju nodalīšana;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 jānodrošina PO politiskā neatkarība un kapacitāte; </a:t>
            </a:r>
          </a:p>
          <a:p>
            <a:pPr lvl="1">
              <a:buFont typeface="Calibri" panose="020F0502020204030204" pitchFamily="34" charset="0"/>
              <a:buChar char="‒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 jāstiprina VI kapacitāte neatkarīgi no PO izveides, jo to funkcijas atšķiras.</a:t>
            </a:r>
          </a:p>
          <a:p>
            <a:pPr marL="0" indent="0">
              <a:buNone/>
            </a:pPr>
            <a:endParaRPr lang="lv-LV" sz="320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4BF5448-7F86-4219-9573-045078878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04.02.2022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8B2E3A-416F-43A2-B2D0-0A022B6EA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E0187-49D4-4DEB-9069-B22AC5B22EBB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684655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70E2BB9-BAE9-4B5C-8335-29B840A8A923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521984"/>
            <a:ext cx="12192000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Pacientu </a:t>
            </a:r>
            <a:r>
              <a:rPr kumimoji="0" lang="lv-LV" sz="3600" b="0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ombuds</a:t>
            </a:r>
            <a:r>
              <a:rPr kumimoji="0" lang="lv-LV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lv-LV" sz="3600" b="0" i="1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vs</a:t>
            </a:r>
            <a:r>
              <a:rPr kumimoji="0" lang="lv-LV" sz="3600" b="0" i="1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lv-LV" sz="36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Veselības inspekcija: funkciju nodalīšana</a:t>
            </a:r>
            <a:endParaRPr kumimoji="0" lang="lv-LV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2C7A445-836F-4366-BBF3-425FB3F473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8841"/>
            <a:ext cx="10515600" cy="4488122"/>
          </a:xfrm>
        </p:spPr>
        <p:txBody>
          <a:bodyPr/>
          <a:lstStyle/>
          <a:p>
            <a:pPr marL="0" indent="0">
              <a:buNone/>
            </a:pP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Pacientu </a:t>
            </a:r>
            <a:r>
              <a:rPr lang="lv-LV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Ombuds</a:t>
            </a: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lvl="1">
              <a:buFont typeface="Arial" panose="020B0604020202020204" pitchFamily="34" charset="0"/>
              <a:buChar char="‒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Konsultē par tiesībām;</a:t>
            </a:r>
          </a:p>
          <a:p>
            <a:pPr lvl="1">
              <a:buFont typeface="Arial" panose="020B0604020202020204" pitchFamily="34" charset="0"/>
              <a:buChar char="‒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Palīdz sūdzības sagatavošanā;</a:t>
            </a:r>
          </a:p>
          <a:p>
            <a:pPr lvl="1">
              <a:buFont typeface="Arial" panose="020B0604020202020204" pitchFamily="34" charset="0"/>
              <a:buChar char="‒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Veic izglītojošus pasākumus;</a:t>
            </a:r>
          </a:p>
          <a:p>
            <a:pPr lvl="1">
              <a:buFont typeface="Arial" panose="020B0604020202020204" pitchFamily="34" charset="0"/>
              <a:buChar char="‒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Pārstāv pacientu tiesības valsts iestādēs, parlamentā, tiesā;</a:t>
            </a:r>
          </a:p>
          <a:p>
            <a:pPr lvl="1">
              <a:buFont typeface="Arial" panose="020B0604020202020204" pitchFamily="34" charset="0"/>
              <a:buChar char="‒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Pēta veselības sistēmu un sniedz ieteikumus sistēmisku problēmu risināšanai.</a:t>
            </a:r>
          </a:p>
          <a:p>
            <a:pPr marL="0" indent="0">
              <a:buNone/>
            </a:pPr>
            <a:endParaRPr lang="lv-LV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lv-LV" sz="2000" b="1" dirty="0">
                <a:latin typeface="Arial" panose="020B0604020202020204" pitchFamily="34" charset="0"/>
                <a:cs typeface="Arial" panose="020B0604020202020204" pitchFamily="34" charset="0"/>
              </a:rPr>
              <a:t>Veselības Inspekcija:</a:t>
            </a:r>
          </a:p>
          <a:p>
            <a:pPr lvl="1">
              <a:buFont typeface="Arial" panose="020B0604020202020204" pitchFamily="34" charset="0"/>
              <a:buChar char="‒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Izskata sūdzības par veselības aprūpes pakalpojumu kvalitāti;</a:t>
            </a:r>
          </a:p>
          <a:p>
            <a:pPr lvl="1">
              <a:buFont typeface="Arial" panose="020B0604020202020204" pitchFamily="34" charset="0"/>
              <a:buChar char="‒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Veic ekspertīzi par ārstēšanas procesu;</a:t>
            </a:r>
          </a:p>
          <a:p>
            <a:pPr lvl="1">
              <a:buFont typeface="Arial" panose="020B0604020202020204" pitchFamily="34" charset="0"/>
              <a:buChar char="‒"/>
            </a:pPr>
            <a:r>
              <a:rPr lang="lv-LV" sz="2000" dirty="0">
                <a:latin typeface="Arial" panose="020B0604020202020204" pitchFamily="34" charset="0"/>
                <a:cs typeface="Arial" panose="020B0604020202020204" pitchFamily="34" charset="0"/>
              </a:rPr>
              <a:t>Soda ārstniecības iestādi/personu par pieļautajiem pārkāpumiem.</a:t>
            </a:r>
          </a:p>
          <a:p>
            <a:pPr marL="0" indent="0">
              <a:buNone/>
            </a:pPr>
            <a:endParaRPr lang="lv-LV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lv-LV" sz="1800" dirty="0">
              <a:solidFill>
                <a:srgbClr val="333333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  <a:p>
            <a:endParaRPr lang="lv-LV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F78D97-E3F3-4B5C-B4BB-9B9F098DC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04.02.2022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448326-A2CA-431A-A644-0F24A646D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E0187-49D4-4DEB-9069-B22AC5B22EBB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18908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AD2E57A-9CB2-44CB-899B-FA92113CF06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0" y="4947232"/>
            <a:ext cx="12192000" cy="64633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3600" b="0" i="0" u="none" strike="noStrike" kern="1200" cap="none" spc="0" normalizeH="0" baseline="0" noProof="0" dirty="0">
                <a:ln>
                  <a:noFill/>
                </a:ln>
                <a:solidFill>
                  <a:srgbClr val="662D9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Paldies!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849666-6E6A-4307-AA92-2F3F17AC7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04.02.2022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A54B6CE-FD47-4821-A13C-ADA5DB033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E0187-49D4-4DEB-9069-B22AC5B22EBB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05321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ācija2" id="{C1369F76-A091-48EE-AF8A-EAE7C88DA541}" vid="{753F0EC5-ED3B-4977-9A34-81EE4348C6B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Tiesibsargs_logo_lilla</Template>
  <TotalTime>513</TotalTime>
  <Words>245</Words>
  <Application>Microsoft Office PowerPoint</Application>
  <PresentationFormat>Widescreen</PresentationFormat>
  <Paragraphs>46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dizains</vt:lpstr>
      <vt:lpstr>PACIENTU OMBUDS: IESPĒJAMIE MODEĻI</vt:lpstr>
      <vt:lpstr>Ziemeļvalstu pieredze</vt:lpstr>
      <vt:lpstr>Iespējamie pacientu ombuda modeļi Latvijā</vt:lpstr>
      <vt:lpstr>Pacientu ombuds vs Veselības inspekcija: funkciju nodalīšana</vt:lpstr>
      <vt:lpstr>Paldies!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Raimonds Konusevskis</dc:creator>
  <cp:lastModifiedBy>Edgars Lākutis</cp:lastModifiedBy>
  <cp:revision>30</cp:revision>
  <dcterms:created xsi:type="dcterms:W3CDTF">2021-11-04T05:12:21Z</dcterms:created>
  <dcterms:modified xsi:type="dcterms:W3CDTF">2022-02-03T13:44:05Z</dcterms:modified>
</cp:coreProperties>
</file>