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3" r:id="rId3"/>
    <p:sldId id="265" r:id="rId4"/>
    <p:sldId id="287" r:id="rId5"/>
    <p:sldId id="291" r:id="rId6"/>
    <p:sldId id="271" r:id="rId7"/>
    <p:sldId id="288" r:id="rId8"/>
    <p:sldId id="286" r:id="rId9"/>
    <p:sldId id="304" r:id="rId10"/>
    <p:sldId id="292" r:id="rId11"/>
    <p:sldId id="297" r:id="rId12"/>
    <p:sldId id="298" r:id="rId13"/>
    <p:sldId id="299" r:id="rId14"/>
    <p:sldId id="300" r:id="rId15"/>
    <p:sldId id="301" r:id="rId16"/>
    <p:sldId id="293" r:id="rId17"/>
    <p:sldId id="294" r:id="rId18"/>
    <p:sldId id="295" r:id="rId19"/>
    <p:sldId id="296" r:id="rId20"/>
    <p:sldId id="302" r:id="rId21"/>
    <p:sldId id="257" r:id="rId22"/>
  </p:sldIdLst>
  <p:sldSz cx="9144000" cy="6858000" type="screen4x3"/>
  <p:notesSz cx="6797675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uta Velika" initials="BV" lastIdx="1" clrIdx="0">
    <p:extLst>
      <p:ext uri="{19B8F6BF-5375-455C-9EA6-DF929625EA0E}">
        <p15:presenceInfo xmlns:p15="http://schemas.microsoft.com/office/powerpoint/2012/main" userId="S-1-5-21-3501762645-2318537252-99333629-14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0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0" autoAdjust="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biruta.velika\Desktop\PETIJUMI\antropometriskais%20petijums\antropometriskais%20petijums_2018\prezentacija%20preses%20konferencei\grafiki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biruta.velika\Desktop\PETIJUMI\antropometriskais%20petijums\antropometriskais%20petijums_2018\prezentacija%20preses%20konferencei\grafiki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biruta.velika\Desktop\PETIJUMI\antropometriskais%20petijums\antropometriskais%20petijums_2018\prezentacija%20preses%20konferencei\grafiki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biruta.velika\Desktop\PETIJUMI\antropometriskais%20petijums\antropometriskais%20petijums_2018\zinojums_2019\grafiki_2019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biruta.velika\Desktop\PETIJUMI\antropometriskais%20petijums\antropometriskais%20petijums_2018\prezentacija%20preses%20konferencei\grafiki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biruta.velika\Desktop\PETIJUMI\antropometriskais%20petijums\antropometriskais%20petijums_2018\prezentacija%20preses%20konferencei\grafiki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biruta.velika\Desktop\PETIJUMI\antropometriskais%20petijums\antropometriskais%20petijums_2018\zinojums_2019\grafiki_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biruta.velika\Desktop\PETIJUMI\antropometriskais%20petijums\antropometriskais%20petijums_2018\zinojums_2019\grafiki_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biruta.velika\Desktop\PETIJUMI\antropometriskais%20petijums\antropometriskais%20petijums_2018\zinojums_2019\grafiki_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biruta.velika\Desktop\PETIJUMI\antropometriskais%20petijums\antropometriskais%20petijums_2018\prezentacija%20preses%20konferencei\grafik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biruta.velika\Desktop\PETIJUMI\antropometriskais%20petijums\antropometriskais%20petijums_2018\prezentacija%20preses%20konferencei\grafiki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biruta.velika\Desktop\PETIJUMI\antropometriskais%20petijums\antropometriskais%20petijums_2018\prezentacija%20preses%20konferencei\grafiki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biruta.velika\Desktop\PETIJUMI\antropometriskais%20petijums\antropometriskais%20petijums_2018\prezentacija%20preses%20konferencei\grafiki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biruta.velika\Desktop\PETIJUMI\antropometriskais%20petijums\antropometriskais%20petijums_2018\prezentacija%20preses%20konferencei\grafiki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biruta.velika\Desktop\PETIJUMI\antropometriskais%20petijums\antropometriskais%20petijums_2018\prezentacija%20preses%20konferencei\grafik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823305177292101E-2"/>
          <c:y val="5.0925925925925923E-2"/>
          <c:w val="0.9185580654395521"/>
          <c:h val="0.6292876932050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Sheet1!$I$5</c:f>
              <c:strCache>
                <c:ptCount val="1"/>
                <c:pt idx="0">
                  <c:v>Nepietiekama ķermeņa masa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Sheet1!$H$6:$H$10</c:f>
              <c:strCache>
                <c:ptCount val="5"/>
                <c:pt idx="0">
                  <c:v>2008.</c:v>
                </c:pt>
                <c:pt idx="1">
                  <c:v>2010.</c:v>
                </c:pt>
                <c:pt idx="2">
                  <c:v>2012.</c:v>
                </c:pt>
                <c:pt idx="3">
                  <c:v>2015.</c:v>
                </c:pt>
                <c:pt idx="4">
                  <c:v>2018.</c:v>
                </c:pt>
              </c:strCache>
            </c:strRef>
          </c:cat>
          <c:val>
            <c:numRef>
              <c:f>Sheet1!$I$6:$I$10</c:f>
              <c:numCache>
                <c:formatCode>General</c:formatCode>
                <c:ptCount val="5"/>
                <c:pt idx="0">
                  <c:v>10.5</c:v>
                </c:pt>
                <c:pt idx="1">
                  <c:v>10.8</c:v>
                </c:pt>
                <c:pt idx="2">
                  <c:v>10.4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E-440F-A971-FEDAD33C12E7}"/>
            </c:ext>
          </c:extLst>
        </c:ser>
        <c:ser>
          <c:idx val="1"/>
          <c:order val="1"/>
          <c:tx>
            <c:strRef>
              <c:f>Sheet1!$J$5</c:f>
              <c:strCache>
                <c:ptCount val="1"/>
                <c:pt idx="0">
                  <c:v>Normāla ķermeņa masa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Sheet1!$H$6:$H$10</c:f>
              <c:strCache>
                <c:ptCount val="5"/>
                <c:pt idx="0">
                  <c:v>2008.</c:v>
                </c:pt>
                <c:pt idx="1">
                  <c:v>2010.</c:v>
                </c:pt>
                <c:pt idx="2">
                  <c:v>2012.</c:v>
                </c:pt>
                <c:pt idx="3">
                  <c:v>2015.</c:v>
                </c:pt>
                <c:pt idx="4">
                  <c:v>2018.</c:v>
                </c:pt>
              </c:strCache>
            </c:strRef>
          </c:cat>
          <c:val>
            <c:numRef>
              <c:f>Sheet1!$J$6:$J$10</c:f>
              <c:numCache>
                <c:formatCode>General</c:formatCode>
                <c:ptCount val="5"/>
                <c:pt idx="0">
                  <c:v>68</c:v>
                </c:pt>
                <c:pt idx="1">
                  <c:v>66.5</c:v>
                </c:pt>
                <c:pt idx="2">
                  <c:v>67</c:v>
                </c:pt>
                <c:pt idx="3">
                  <c:v>67.3</c:v>
                </c:pt>
                <c:pt idx="4">
                  <c:v>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E-440F-A971-FEDAD33C12E7}"/>
            </c:ext>
          </c:extLst>
        </c:ser>
        <c:ser>
          <c:idx val="2"/>
          <c:order val="2"/>
          <c:tx>
            <c:strRef>
              <c:f>Sheet1!$K$5</c:f>
              <c:strCache>
                <c:ptCount val="1"/>
                <c:pt idx="0">
                  <c:v>Lieka ķermeņa masa un aptaukošanās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Sheet1!$H$6:$H$10</c:f>
              <c:strCache>
                <c:ptCount val="5"/>
                <c:pt idx="0">
                  <c:v>2008.</c:v>
                </c:pt>
                <c:pt idx="1">
                  <c:v>2010.</c:v>
                </c:pt>
                <c:pt idx="2">
                  <c:v>2012.</c:v>
                </c:pt>
                <c:pt idx="3">
                  <c:v>2015.</c:v>
                </c:pt>
                <c:pt idx="4">
                  <c:v>2018.</c:v>
                </c:pt>
              </c:strCache>
            </c:strRef>
          </c:cat>
          <c:val>
            <c:numRef>
              <c:f>Sheet1!$K$6:$K$10</c:f>
              <c:numCache>
                <c:formatCode>General</c:formatCode>
                <c:ptCount val="5"/>
                <c:pt idx="0">
                  <c:v>21.5</c:v>
                </c:pt>
                <c:pt idx="1">
                  <c:v>22.7</c:v>
                </c:pt>
                <c:pt idx="2">
                  <c:v>22.5</c:v>
                </c:pt>
                <c:pt idx="3">
                  <c:v>21.7</c:v>
                </c:pt>
                <c:pt idx="4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FE-440F-A971-FEDAD33C1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743576"/>
        <c:axId val="361745144"/>
      </c:barChart>
      <c:catAx>
        <c:axId val="36174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1745144"/>
        <c:crosses val="autoZero"/>
        <c:auto val="1"/>
        <c:lblAlgn val="ctr"/>
        <c:lblOffset val="100"/>
        <c:noMultiLvlLbl val="0"/>
      </c:catAx>
      <c:valAx>
        <c:axId val="36174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1743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020122484689423E-2"/>
          <c:y val="0.77430227471566049"/>
          <c:w val="0.98597980621166492"/>
          <c:h val="0.19791994750656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lv-LV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Sheet1!$A$191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Sheet1!$B$190:$E$190</c:f>
              <c:strCache>
                <c:ptCount val="4"/>
                <c:pt idx="0">
                  <c:v>7-gadīgie zēni</c:v>
                </c:pt>
                <c:pt idx="1">
                  <c:v>7-gadīgās meitenes</c:v>
                </c:pt>
                <c:pt idx="2">
                  <c:v>9-gadīgie zēni</c:v>
                </c:pt>
                <c:pt idx="3">
                  <c:v>9-gadīgās meitenes</c:v>
                </c:pt>
              </c:strCache>
            </c:strRef>
          </c:cat>
          <c:val>
            <c:numRef>
              <c:f>Sheet1!$B$191:$E$191</c:f>
              <c:numCache>
                <c:formatCode>General</c:formatCode>
                <c:ptCount val="4"/>
                <c:pt idx="0">
                  <c:v>23.1</c:v>
                </c:pt>
                <c:pt idx="1">
                  <c:v>23.7</c:v>
                </c:pt>
                <c:pt idx="2">
                  <c:v>21.7</c:v>
                </c:pt>
                <c:pt idx="3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6-4487-B4F8-73B043A35995}"/>
            </c:ext>
          </c:extLst>
        </c:ser>
        <c:ser>
          <c:idx val="1"/>
          <c:order val="1"/>
          <c:tx>
            <c:strRef>
              <c:f>Sheet1!$A$192</c:f>
              <c:strCache>
                <c:ptCount val="1"/>
                <c:pt idx="0">
                  <c:v>2018.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Sheet1!$B$190:$E$190</c:f>
              <c:strCache>
                <c:ptCount val="4"/>
                <c:pt idx="0">
                  <c:v>7-gadīgie zēni</c:v>
                </c:pt>
                <c:pt idx="1">
                  <c:v>7-gadīgās meitenes</c:v>
                </c:pt>
                <c:pt idx="2">
                  <c:v>9-gadīgie zēni</c:v>
                </c:pt>
                <c:pt idx="3">
                  <c:v>9-gadīgās meitenes</c:v>
                </c:pt>
              </c:strCache>
            </c:strRef>
          </c:cat>
          <c:val>
            <c:numRef>
              <c:f>Sheet1!$B$192:$E$192</c:f>
              <c:numCache>
                <c:formatCode>General</c:formatCode>
                <c:ptCount val="4"/>
                <c:pt idx="0">
                  <c:v>27.3</c:v>
                </c:pt>
                <c:pt idx="1">
                  <c:v>30.5</c:v>
                </c:pt>
                <c:pt idx="2">
                  <c:v>24.4</c:v>
                </c:pt>
                <c:pt idx="3">
                  <c:v>27.6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6-4487-B4F8-73B043A35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1749608"/>
        <c:axId val="421750392"/>
      </c:barChart>
      <c:catAx>
        <c:axId val="421749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1750392"/>
        <c:crosses val="autoZero"/>
        <c:auto val="1"/>
        <c:lblAlgn val="ctr"/>
        <c:lblOffset val="100"/>
        <c:noMultiLvlLbl val="0"/>
      </c:catAx>
      <c:valAx>
        <c:axId val="421750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174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lv-LV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Sheet1!$A$212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Sheet1!$B$211:$E$211</c:f>
              <c:strCache>
                <c:ptCount val="4"/>
                <c:pt idx="0">
                  <c:v>7-gadīgie zēni</c:v>
                </c:pt>
                <c:pt idx="1">
                  <c:v>7-gadīgās meitenes</c:v>
                </c:pt>
                <c:pt idx="2">
                  <c:v>9-gadīgie zēni</c:v>
                </c:pt>
                <c:pt idx="3">
                  <c:v>9-gadīgās meitenes</c:v>
                </c:pt>
              </c:strCache>
            </c:strRef>
          </c:cat>
          <c:val>
            <c:numRef>
              <c:f>Sheet1!$B$212:$E$212</c:f>
              <c:numCache>
                <c:formatCode>General</c:formatCode>
                <c:ptCount val="4"/>
                <c:pt idx="0">
                  <c:v>17.7</c:v>
                </c:pt>
                <c:pt idx="1">
                  <c:v>18</c:v>
                </c:pt>
                <c:pt idx="2">
                  <c:v>16.3</c:v>
                </c:pt>
                <c:pt idx="3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1-4E7E-B111-682328DCF29A}"/>
            </c:ext>
          </c:extLst>
        </c:ser>
        <c:ser>
          <c:idx val="1"/>
          <c:order val="1"/>
          <c:tx>
            <c:strRef>
              <c:f>Sheet1!$A$213</c:f>
              <c:strCache>
                <c:ptCount val="1"/>
                <c:pt idx="0">
                  <c:v>2018.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Sheet1!$B$211:$E$211</c:f>
              <c:strCache>
                <c:ptCount val="4"/>
                <c:pt idx="0">
                  <c:v>7-gadīgie zēni</c:v>
                </c:pt>
                <c:pt idx="1">
                  <c:v>7-gadīgās meitenes</c:v>
                </c:pt>
                <c:pt idx="2">
                  <c:v>9-gadīgie zēni</c:v>
                </c:pt>
                <c:pt idx="3">
                  <c:v>9-gadīgās meitenes</c:v>
                </c:pt>
              </c:strCache>
            </c:strRef>
          </c:cat>
          <c:val>
            <c:numRef>
              <c:f>Sheet1!$B$213:$E$213</c:f>
              <c:numCache>
                <c:formatCode>General</c:formatCode>
                <c:ptCount val="4"/>
                <c:pt idx="0">
                  <c:v>21.9</c:v>
                </c:pt>
                <c:pt idx="1">
                  <c:v>24.1</c:v>
                </c:pt>
                <c:pt idx="2">
                  <c:v>19.3</c:v>
                </c:pt>
                <c:pt idx="3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61-4E7E-B111-682328DCF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1753528"/>
        <c:axId val="421755880"/>
      </c:barChart>
      <c:catAx>
        <c:axId val="421753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1755880"/>
        <c:crosses val="autoZero"/>
        <c:auto val="1"/>
        <c:lblAlgn val="ctr"/>
        <c:lblOffset val="100"/>
        <c:noMultiLvlLbl val="0"/>
      </c:catAx>
      <c:valAx>
        <c:axId val="421755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175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736259646648645"/>
          <c:y val="5.0052328364614804E-2"/>
          <c:w val="0.59330191252975095"/>
          <c:h val="0.702326218656630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'vecaki 7 un 9-gadigajiem'!$C$125</c:f>
              <c:strCache>
                <c:ptCount val="1"/>
                <c:pt idx="0">
                  <c:v>nepietiekama ķermeņa masa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56-490B-BA7B-773F321AD7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56-490B-BA7B-773F321AD7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56-490B-BA7B-773F321AD7D5}"/>
              </c:ext>
            </c:extLst>
          </c:dPt>
          <c:dLbls>
            <c:dLbl>
              <c:idx val="0"/>
              <c:layout>
                <c:manualLayout>
                  <c:x val="2.38948626045400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56-490B-BA7B-773F321AD7D5}"/>
                </c:ext>
              </c:extLst>
            </c:dLbl>
            <c:dLbl>
              <c:idx val="1"/>
              <c:layout>
                <c:manualLayout>
                  <c:x val="4.7789725209079169E-3"/>
                  <c:y val="-4.1928721174004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56-490B-BA7B-773F321AD7D5}"/>
                </c:ext>
              </c:extLst>
            </c:dLbl>
            <c:dLbl>
              <c:idx val="2"/>
              <c:layout>
                <c:manualLayout>
                  <c:x val="2.3894862604539584E-3"/>
                  <c:y val="4.1928721174003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56-490B-BA7B-773F321AD7D5}"/>
                </c:ext>
              </c:extLst>
            </c:dLbl>
            <c:dLbl>
              <c:idx val="3"/>
              <c:layout>
                <c:manualLayout>
                  <c:x val="4.7789725209080487E-3"/>
                  <c:y val="-8.385744234800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56-490B-BA7B-773F321AD7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'vecaki 7 un 9-gadigajiem'!$D$124:$G$124</c:f>
              <c:strCache>
                <c:ptCount val="4"/>
                <c:pt idx="0">
                  <c:v>7-gadīgo skolēnu mērītie dati</c:v>
                </c:pt>
                <c:pt idx="1">
                  <c:v>7-gadīgo skolēnu vecāku novērtējums</c:v>
                </c:pt>
                <c:pt idx="2">
                  <c:v>9-gadīgo skolēnu mērītie dati</c:v>
                </c:pt>
                <c:pt idx="3">
                  <c:v>9-gadīgo skolēnu vecāku novērtējums</c:v>
                </c:pt>
              </c:strCache>
            </c:strRef>
          </c:cat>
          <c:val>
            <c:numRef>
              <c:f>'vecaki 7 un 9-gadigajiem'!$D$125:$G$125</c:f>
              <c:numCache>
                <c:formatCode>General</c:formatCode>
                <c:ptCount val="4"/>
                <c:pt idx="0">
                  <c:v>11</c:v>
                </c:pt>
                <c:pt idx="1">
                  <c:v>7.5</c:v>
                </c:pt>
                <c:pt idx="2">
                  <c:v>12.9</c:v>
                </c:pt>
                <c:pt idx="3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56-490B-BA7B-773F321AD7D5}"/>
            </c:ext>
          </c:extLst>
        </c:ser>
        <c:ser>
          <c:idx val="1"/>
          <c:order val="1"/>
          <c:tx>
            <c:strRef>
              <c:f>'vecaki 7 un 9-gadigajiem'!$C$126</c:f>
              <c:strCache>
                <c:ptCount val="1"/>
                <c:pt idx="0">
                  <c:v>normāla ķermeņa masa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DB9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56-490B-BA7B-773F321AD7D5}"/>
              </c:ext>
            </c:extLst>
          </c:dPt>
          <c:dPt>
            <c:idx val="1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56-490B-BA7B-773F321AD7D5}"/>
              </c:ext>
            </c:extLst>
          </c:dPt>
          <c:dPt>
            <c:idx val="2"/>
            <c:invertIfNegative val="0"/>
            <c:bubble3D val="0"/>
            <c:spPr>
              <a:solidFill>
                <a:srgbClr val="9DB9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156-490B-BA7B-773F321AD7D5}"/>
              </c:ext>
            </c:extLst>
          </c:dPt>
          <c:dPt>
            <c:idx val="3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156-490B-BA7B-773F321AD7D5}"/>
              </c:ext>
            </c:extLst>
          </c:dPt>
          <c:dLbls>
            <c:dLbl>
              <c:idx val="1"/>
              <c:layout>
                <c:manualLayout>
                  <c:x val="4.77897252090791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56-490B-BA7B-773F321AD7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'vecaki 7 un 9-gadigajiem'!$D$124:$G$124</c:f>
              <c:strCache>
                <c:ptCount val="4"/>
                <c:pt idx="0">
                  <c:v>7-gadīgo skolēnu mērītie dati</c:v>
                </c:pt>
                <c:pt idx="1">
                  <c:v>7-gadīgo skolēnu vecāku novērtējums</c:v>
                </c:pt>
                <c:pt idx="2">
                  <c:v>9-gadīgo skolēnu mērītie dati</c:v>
                </c:pt>
                <c:pt idx="3">
                  <c:v>9-gadīgo skolēnu vecāku novērtējums</c:v>
                </c:pt>
              </c:strCache>
            </c:strRef>
          </c:cat>
          <c:val>
            <c:numRef>
              <c:f>'vecaki 7 un 9-gadigajiem'!$D$126:$G$126</c:f>
              <c:numCache>
                <c:formatCode>General</c:formatCode>
                <c:ptCount val="4"/>
                <c:pt idx="0">
                  <c:v>66.3</c:v>
                </c:pt>
                <c:pt idx="1">
                  <c:v>81.599999999999994</c:v>
                </c:pt>
                <c:pt idx="2">
                  <c:v>62</c:v>
                </c:pt>
                <c:pt idx="3">
                  <c:v>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156-490B-BA7B-773F321AD7D5}"/>
            </c:ext>
          </c:extLst>
        </c:ser>
        <c:ser>
          <c:idx val="2"/>
          <c:order val="2"/>
          <c:tx>
            <c:strRef>
              <c:f>'vecaki 7 un 9-gadigajiem'!$C$127</c:f>
              <c:strCache>
                <c:ptCount val="1"/>
                <c:pt idx="0">
                  <c:v>lieka ķermeņa masa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156-490B-BA7B-773F321AD7D5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156-490B-BA7B-773F321AD7D5}"/>
              </c:ext>
            </c:extLst>
          </c:dPt>
          <c:dLbls>
            <c:dLbl>
              <c:idx val="1"/>
              <c:layout>
                <c:manualLayout>
                  <c:x val="-2.38948626045400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156-490B-BA7B-773F321AD7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'vecaki 7 un 9-gadigajiem'!$D$124:$G$124</c:f>
              <c:strCache>
                <c:ptCount val="4"/>
                <c:pt idx="0">
                  <c:v>7-gadīgo skolēnu mērītie dati</c:v>
                </c:pt>
                <c:pt idx="1">
                  <c:v>7-gadīgo skolēnu vecāku novērtējums</c:v>
                </c:pt>
                <c:pt idx="2">
                  <c:v>9-gadīgo skolēnu mērītie dati</c:v>
                </c:pt>
                <c:pt idx="3">
                  <c:v>9-gadīgo skolēnu vecāku novērtējums</c:v>
                </c:pt>
              </c:strCache>
            </c:strRef>
          </c:cat>
          <c:val>
            <c:numRef>
              <c:f>'vecaki 7 un 9-gadigajiem'!$D$127:$G$127</c:f>
              <c:numCache>
                <c:formatCode>General</c:formatCode>
                <c:ptCount val="4"/>
                <c:pt idx="0">
                  <c:v>12.7</c:v>
                </c:pt>
                <c:pt idx="1">
                  <c:v>10.199999999999999</c:v>
                </c:pt>
                <c:pt idx="2">
                  <c:v>15.1</c:v>
                </c:pt>
                <c:pt idx="3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156-490B-BA7B-773F321AD7D5}"/>
            </c:ext>
          </c:extLst>
        </c:ser>
        <c:ser>
          <c:idx val="3"/>
          <c:order val="3"/>
          <c:tx>
            <c:strRef>
              <c:f>'vecaki 7 un 9-gadigajiem'!$C$128</c:f>
              <c:strCache>
                <c:ptCount val="1"/>
                <c:pt idx="0">
                  <c:v>aptaukošanās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156-490B-BA7B-773F321AD7D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156-490B-BA7B-773F321AD7D5}"/>
              </c:ext>
            </c:extLst>
          </c:dPt>
          <c:dLbls>
            <c:dLbl>
              <c:idx val="0"/>
              <c:layout>
                <c:manualLayout>
                  <c:x val="0"/>
                  <c:y val="-8.385744234800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156-490B-BA7B-773F321AD7D5}"/>
                </c:ext>
              </c:extLst>
            </c:dLbl>
            <c:dLbl>
              <c:idx val="1"/>
              <c:layout>
                <c:manualLayout>
                  <c:x val="2.22222222222220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156-490B-BA7B-773F321AD7D5}"/>
                </c:ext>
              </c:extLst>
            </c:dLbl>
            <c:dLbl>
              <c:idx val="3"/>
              <c:layout>
                <c:manualLayout>
                  <c:x val="1.94443974073131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156-490B-BA7B-773F321AD7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'vecaki 7 un 9-gadigajiem'!$D$124:$G$124</c:f>
              <c:strCache>
                <c:ptCount val="4"/>
                <c:pt idx="0">
                  <c:v>7-gadīgo skolēnu mērītie dati</c:v>
                </c:pt>
                <c:pt idx="1">
                  <c:v>7-gadīgo skolēnu vecāku novērtējums</c:v>
                </c:pt>
                <c:pt idx="2">
                  <c:v>9-gadīgo skolēnu mērītie dati</c:v>
                </c:pt>
                <c:pt idx="3">
                  <c:v>9-gadīgo skolēnu vecāku novērtējums</c:v>
                </c:pt>
              </c:strCache>
            </c:strRef>
          </c:cat>
          <c:val>
            <c:numRef>
              <c:f>'vecaki 7 un 9-gadigajiem'!$D$128:$G$128</c:f>
              <c:numCache>
                <c:formatCode>General</c:formatCode>
                <c:ptCount val="4"/>
                <c:pt idx="0">
                  <c:v>10.1</c:v>
                </c:pt>
                <c:pt idx="1">
                  <c:v>0.7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156-490B-BA7B-773F321AD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754312"/>
        <c:axId val="421755096"/>
      </c:barChart>
      <c:catAx>
        <c:axId val="421754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1755096"/>
        <c:crosses val="autoZero"/>
        <c:auto val="1"/>
        <c:lblAlgn val="ctr"/>
        <c:lblOffset val="100"/>
        <c:noMultiLvlLbl val="0"/>
      </c:catAx>
      <c:valAx>
        <c:axId val="4217550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175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25194968908457"/>
          <c:y val="0.85705937701183577"/>
          <c:w val="0.78063349608180688"/>
          <c:h val="0.11778339028376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493563476292654E-2"/>
          <c:y val="2.0244363691571378E-2"/>
          <c:w val="0.93888888888888888"/>
          <c:h val="0.72719087197433652"/>
        </c:manualLayout>
      </c:layout>
      <c:lineChart>
        <c:grouping val="standard"/>
        <c:varyColors val="0"/>
        <c:ser>
          <c:idx val="0"/>
          <c:order val="0"/>
          <c:tx>
            <c:strRef>
              <c:f>Sheet1!$C$93</c:f>
              <c:strCache>
                <c:ptCount val="1"/>
                <c:pt idx="0">
                  <c:v>Rīga</c:v>
                </c:pt>
              </c:strCache>
            </c:strRef>
          </c:tx>
          <c:spPr>
            <a:ln w="317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166666666666673E-2"/>
                  <c:y val="1.3888888888888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CE-4FE0-A10F-62F1BB6D7C25}"/>
                </c:ext>
              </c:extLst>
            </c:dLbl>
            <c:dLbl>
              <c:idx val="1"/>
              <c:layout>
                <c:manualLayout>
                  <c:x val="-4.5729221347331581E-2"/>
                  <c:y val="4.1666666666666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CE-4FE0-A10F-62F1BB6D7C25}"/>
                </c:ext>
              </c:extLst>
            </c:dLbl>
            <c:dLbl>
              <c:idx val="2"/>
              <c:layout>
                <c:manualLayout>
                  <c:x val="-5.1388888888888991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CE-4FE0-A10F-62F1BB6D7C25}"/>
                </c:ext>
              </c:extLst>
            </c:dLbl>
            <c:dLbl>
              <c:idx val="3"/>
              <c:layout>
                <c:manualLayout>
                  <c:x val="-4.5607757867483535E-2"/>
                  <c:y val="4.111887721749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CE-4FE0-A10F-62F1BB6D7C25}"/>
                </c:ext>
              </c:extLst>
            </c:dLbl>
            <c:dLbl>
              <c:idx val="4"/>
              <c:layout>
                <c:manualLayout>
                  <c:x val="2.4776222407565511E-3"/>
                  <c:y val="7.53344584266872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CE-4FE0-A10F-62F1BB6D7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Sheet1!$B$94:$B$98</c:f>
              <c:strCache>
                <c:ptCount val="5"/>
                <c:pt idx="0">
                  <c:v>2008.</c:v>
                </c:pt>
                <c:pt idx="1">
                  <c:v>2010.</c:v>
                </c:pt>
                <c:pt idx="2">
                  <c:v>2012.</c:v>
                </c:pt>
                <c:pt idx="3">
                  <c:v>2015.</c:v>
                </c:pt>
                <c:pt idx="4">
                  <c:v>2018.</c:v>
                </c:pt>
              </c:strCache>
            </c:strRef>
          </c:cat>
          <c:val>
            <c:numRef>
              <c:f>Sheet1!$C$94:$C$98</c:f>
              <c:numCache>
                <c:formatCode>General</c:formatCode>
                <c:ptCount val="5"/>
                <c:pt idx="0">
                  <c:v>97</c:v>
                </c:pt>
                <c:pt idx="1">
                  <c:v>82.1</c:v>
                </c:pt>
                <c:pt idx="2">
                  <c:v>85.7</c:v>
                </c:pt>
                <c:pt idx="3">
                  <c:v>76.2</c:v>
                </c:pt>
                <c:pt idx="4">
                  <c:v>54.2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9CE-4FE0-A10F-62F1BB6D7C25}"/>
            </c:ext>
          </c:extLst>
        </c:ser>
        <c:ser>
          <c:idx val="1"/>
          <c:order val="1"/>
          <c:tx>
            <c:strRef>
              <c:f>Sheet1!$D$93</c:f>
              <c:strCache>
                <c:ptCount val="1"/>
                <c:pt idx="0">
                  <c:v>lielās pilsētas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83333333333332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CE-4FE0-A10F-62F1BB6D7C25}"/>
                </c:ext>
              </c:extLst>
            </c:dLbl>
            <c:dLbl>
              <c:idx val="1"/>
              <c:layout>
                <c:manualLayout>
                  <c:x val="-3.6277777777777777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CE-4FE0-A10F-62F1BB6D7C25}"/>
                </c:ext>
              </c:extLst>
            </c:dLbl>
            <c:dLbl>
              <c:idx val="2"/>
              <c:layout>
                <c:manualLayout>
                  <c:x val="-4.1833333333333438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CE-4FE0-A10F-62F1BB6D7C25}"/>
                </c:ext>
              </c:extLst>
            </c:dLbl>
            <c:dLbl>
              <c:idx val="3"/>
              <c:layout>
                <c:manualLayout>
                  <c:x val="-7.0729221347331589E-2"/>
                  <c:y val="4.1666666666666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CE-4FE0-A10F-62F1BB6D7C25}"/>
                </c:ext>
              </c:extLst>
            </c:dLbl>
            <c:dLbl>
              <c:idx val="4"/>
              <c:layout>
                <c:manualLayout>
                  <c:x val="-2.6388888888888889E-2"/>
                  <c:y val="-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CE-4FE0-A10F-62F1BB6D7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Sheet1!$B$94:$B$98</c:f>
              <c:strCache>
                <c:ptCount val="5"/>
                <c:pt idx="0">
                  <c:v>2008.</c:v>
                </c:pt>
                <c:pt idx="1">
                  <c:v>2010.</c:v>
                </c:pt>
                <c:pt idx="2">
                  <c:v>2012.</c:v>
                </c:pt>
                <c:pt idx="3">
                  <c:v>2015.</c:v>
                </c:pt>
                <c:pt idx="4">
                  <c:v>2018.</c:v>
                </c:pt>
              </c:strCache>
            </c:strRef>
          </c:cat>
          <c:val>
            <c:numRef>
              <c:f>Sheet1!$D$94:$D$98</c:f>
              <c:numCache>
                <c:formatCode>General</c:formatCode>
                <c:ptCount val="5"/>
                <c:pt idx="0">
                  <c:v>71</c:v>
                </c:pt>
                <c:pt idx="1">
                  <c:v>90</c:v>
                </c:pt>
                <c:pt idx="2">
                  <c:v>80</c:v>
                </c:pt>
                <c:pt idx="3">
                  <c:v>58.8</c:v>
                </c:pt>
                <c:pt idx="4">
                  <c:v>57.1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9CE-4FE0-A10F-62F1BB6D7C25}"/>
            </c:ext>
          </c:extLst>
        </c:ser>
        <c:ser>
          <c:idx val="2"/>
          <c:order val="2"/>
          <c:tx>
            <c:strRef>
              <c:f>Sheet1!$E$93</c:f>
              <c:strCache>
                <c:ptCount val="1"/>
                <c:pt idx="0">
                  <c:v>citas pilsētas</c:v>
                </c:pt>
              </c:strCache>
            </c:strRef>
          </c:tx>
          <c:spPr>
            <a:ln w="317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277777777777778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CE-4FE0-A10F-62F1BB6D7C25}"/>
                </c:ext>
              </c:extLst>
            </c:dLbl>
            <c:dLbl>
              <c:idx val="1"/>
              <c:layout>
                <c:manualLayout>
                  <c:x val="-4.2951443569553806E-2"/>
                  <c:y val="4.1666666666666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CE-4FE0-A10F-62F1BB6D7C25}"/>
                </c:ext>
              </c:extLst>
            </c:dLbl>
            <c:dLbl>
              <c:idx val="2"/>
              <c:layout>
                <c:manualLayout>
                  <c:x val="-4.583333333333333E-2"/>
                  <c:y val="-1.8518518518518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CE-4FE0-A10F-62F1BB6D7C25}"/>
                </c:ext>
              </c:extLst>
            </c:dLbl>
            <c:dLbl>
              <c:idx val="3"/>
              <c:layout>
                <c:manualLayout>
                  <c:x val="-2.8735060698523059E-2"/>
                  <c:y val="-5.15561339804639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CE-4FE0-A10F-62F1BB6D7C25}"/>
                </c:ext>
              </c:extLst>
            </c:dLbl>
            <c:dLbl>
              <c:idx val="4"/>
              <c:layout>
                <c:manualLayout>
                  <c:x val="-1.1715543342721655E-2"/>
                  <c:y val="4.98304243016505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163954557509607E-2"/>
                      <c:h val="4.5444640902623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59CE-4FE0-A10F-62F1BB6D7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Sheet1!$B$94:$B$98</c:f>
              <c:strCache>
                <c:ptCount val="5"/>
                <c:pt idx="0">
                  <c:v>2008.</c:v>
                </c:pt>
                <c:pt idx="1">
                  <c:v>2010.</c:v>
                </c:pt>
                <c:pt idx="2">
                  <c:v>2012.</c:v>
                </c:pt>
                <c:pt idx="3">
                  <c:v>2015.</c:v>
                </c:pt>
                <c:pt idx="4">
                  <c:v>2018.</c:v>
                </c:pt>
              </c:strCache>
            </c:strRef>
          </c:cat>
          <c:val>
            <c:numRef>
              <c:f>Sheet1!$E$94:$E$98</c:f>
              <c:numCache>
                <c:formatCode>General</c:formatCode>
                <c:ptCount val="5"/>
                <c:pt idx="0">
                  <c:v>59</c:v>
                </c:pt>
                <c:pt idx="1">
                  <c:v>52.8</c:v>
                </c:pt>
                <c:pt idx="2">
                  <c:v>80.8</c:v>
                </c:pt>
                <c:pt idx="3">
                  <c:v>77.3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9CE-4FE0-A10F-62F1BB6D7C25}"/>
            </c:ext>
          </c:extLst>
        </c:ser>
        <c:ser>
          <c:idx val="3"/>
          <c:order val="3"/>
          <c:tx>
            <c:strRef>
              <c:f>Sheet1!$F$93</c:f>
              <c:strCache>
                <c:ptCount val="1"/>
                <c:pt idx="0">
                  <c:v>Lauki</c:v>
                </c:pt>
              </c:strCache>
            </c:strRef>
          </c:tx>
          <c:spPr>
            <a:ln w="317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1277777777777778E-2"/>
                  <c:y val="2.7777777777777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CE-4FE0-A10F-62F1BB6D7C25}"/>
                </c:ext>
              </c:extLst>
            </c:dLbl>
            <c:dLbl>
              <c:idx val="1"/>
              <c:layout>
                <c:manualLayout>
                  <c:x val="-5.1284776902887137E-2"/>
                  <c:y val="4.16666666666666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CE-4FE0-A10F-62F1BB6D7C25}"/>
                </c:ext>
              </c:extLst>
            </c:dLbl>
            <c:dLbl>
              <c:idx val="2"/>
              <c:layout>
                <c:manualLayout>
                  <c:x val="-1.8449940191621824E-2"/>
                  <c:y val="5.03781470622465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CE-4FE0-A10F-62F1BB6D7C25}"/>
                </c:ext>
              </c:extLst>
            </c:dLbl>
            <c:dLbl>
              <c:idx val="3"/>
              <c:layout>
                <c:manualLayout>
                  <c:x val="-4.1717528321323548E-2"/>
                  <c:y val="3.93930532154218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886784704874366E-2"/>
                      <c:h val="5.12522627432141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59CE-4FE0-A10F-62F1BB6D7C25}"/>
                </c:ext>
              </c:extLst>
            </c:dLbl>
            <c:dLbl>
              <c:idx val="4"/>
              <c:layout>
                <c:manualLayout>
                  <c:x val="-2.5074411427310804E-3"/>
                  <c:y val="3.7037079378986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CE-4FE0-A10F-62F1BB6D7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Sheet1!$B$94:$B$98</c:f>
              <c:strCache>
                <c:ptCount val="5"/>
                <c:pt idx="0">
                  <c:v>2008.</c:v>
                </c:pt>
                <c:pt idx="1">
                  <c:v>2010.</c:v>
                </c:pt>
                <c:pt idx="2">
                  <c:v>2012.</c:v>
                </c:pt>
                <c:pt idx="3">
                  <c:v>2015.</c:v>
                </c:pt>
                <c:pt idx="4">
                  <c:v>2018.</c:v>
                </c:pt>
              </c:strCache>
            </c:strRef>
          </c:cat>
          <c:val>
            <c:numRef>
              <c:f>Sheet1!$F$94:$F$98</c:f>
              <c:numCache>
                <c:formatCode>General</c:formatCode>
                <c:ptCount val="5"/>
                <c:pt idx="0">
                  <c:v>29</c:v>
                </c:pt>
                <c:pt idx="1">
                  <c:v>22.4</c:v>
                </c:pt>
                <c:pt idx="2">
                  <c:v>33.299999999999997</c:v>
                </c:pt>
                <c:pt idx="3">
                  <c:v>33.299999999999997</c:v>
                </c:pt>
                <c:pt idx="4">
                  <c:v>35.299999999999997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9CE-4FE0-A10F-62F1BB6D7C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21754704"/>
        <c:axId val="421756272"/>
      </c:lineChart>
      <c:catAx>
        <c:axId val="42175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1756272"/>
        <c:crosses val="autoZero"/>
        <c:auto val="1"/>
        <c:lblAlgn val="ctr"/>
        <c:lblOffset val="100"/>
        <c:noMultiLvlLbl val="0"/>
      </c:catAx>
      <c:valAx>
        <c:axId val="4217562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175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577766088184206"/>
          <c:y val="4.2260954405421644E-3"/>
          <c:w val="0.45695804055748385"/>
          <c:h val="0.77919443504315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Sheet1!$B$230</c:f>
              <c:strCache>
                <c:ptCount val="1"/>
                <c:pt idx="0">
                  <c:v>2015.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91667736923305E-3"/>
                  <c:y val="8.4521475968220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C2-4A7C-BAED-7DFC4EC00B8D}"/>
                </c:ext>
              </c:extLst>
            </c:dLbl>
            <c:dLbl>
              <c:idx val="1"/>
              <c:layout>
                <c:manualLayout>
                  <c:x val="-4.9291435613062233E-3"/>
                  <c:y val="1.267828632162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2-4A7C-BAED-7DFC4EC00B8D}"/>
                </c:ext>
              </c:extLst>
            </c:dLbl>
            <c:dLbl>
              <c:idx val="4"/>
              <c:layout>
                <c:manualLayout>
                  <c:x val="-7.3937153419593345E-3"/>
                  <c:y val="1.6904381762168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C2-4A7C-BAED-7DFC4EC00B8D}"/>
                </c:ext>
              </c:extLst>
            </c:dLbl>
            <c:dLbl>
              <c:idx val="5"/>
              <c:layout>
                <c:manualLayout>
                  <c:x val="-9.0366588034744501E-17"/>
                  <c:y val="8.4521908810843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C2-4A7C-BAED-7DFC4EC00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Sheet1!$A$231:$A$237</c:f>
              <c:strCache>
                <c:ptCount val="7"/>
                <c:pt idx="0">
                  <c:v>augļu sulas un citi negāzēti dzērieni, kas satur cukuru</c:v>
                </c:pt>
                <c:pt idx="1">
                  <c:v>gāzēti dzērieni, kas satur cukuru</c:v>
                </c:pt>
                <c:pt idx="2">
                  <c:v>karstie dzērieni (kakao, tēja, kafija) </c:v>
                </c:pt>
                <c:pt idx="3">
                  <c:v>aromatizēts piens</c:v>
                </c:pt>
                <c:pt idx="4">
                  <c:v>saldās uzkodas </c:v>
                </c:pt>
                <c:pt idx="5">
                  <c:v>saldējums</c:v>
                </c:pt>
                <c:pt idx="6">
                  <c:v>sāļās uzkodas </c:v>
                </c:pt>
              </c:strCache>
            </c:strRef>
          </c:cat>
          <c:val>
            <c:numRef>
              <c:f>Sheet1!$B$231:$B$237</c:f>
              <c:numCache>
                <c:formatCode>General</c:formatCode>
                <c:ptCount val="7"/>
                <c:pt idx="0">
                  <c:v>31.3</c:v>
                </c:pt>
                <c:pt idx="1">
                  <c:v>76</c:v>
                </c:pt>
                <c:pt idx="2">
                  <c:v>37.5</c:v>
                </c:pt>
                <c:pt idx="3">
                  <c:v>66.7</c:v>
                </c:pt>
                <c:pt idx="4">
                  <c:v>35.4</c:v>
                </c:pt>
                <c:pt idx="5">
                  <c:v>56.3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C2-4A7C-BAED-7DFC4EC00B8D}"/>
            </c:ext>
          </c:extLst>
        </c:ser>
        <c:ser>
          <c:idx val="1"/>
          <c:order val="1"/>
          <c:tx>
            <c:strRef>
              <c:f>Sheet1!$C$230</c:f>
              <c:strCache>
                <c:ptCount val="1"/>
                <c:pt idx="0">
                  <c:v>2018.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8582871226124465E-3"/>
                  <c:y val="-1.267828632162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2-4A7C-BAED-7DFC4EC00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Sheet1!$A$231:$A$237</c:f>
              <c:strCache>
                <c:ptCount val="7"/>
                <c:pt idx="0">
                  <c:v>augļu sulas un citi negāzēti dzērieni, kas satur cukuru</c:v>
                </c:pt>
                <c:pt idx="1">
                  <c:v>gāzēti dzērieni, kas satur cukuru</c:v>
                </c:pt>
                <c:pt idx="2">
                  <c:v>karstie dzērieni (kakao, tēja, kafija) </c:v>
                </c:pt>
                <c:pt idx="3">
                  <c:v>aromatizēts piens</c:v>
                </c:pt>
                <c:pt idx="4">
                  <c:v>saldās uzkodas </c:v>
                </c:pt>
                <c:pt idx="5">
                  <c:v>saldējums</c:v>
                </c:pt>
                <c:pt idx="6">
                  <c:v>sāļās uzkodas </c:v>
                </c:pt>
              </c:strCache>
            </c:strRef>
          </c:cat>
          <c:val>
            <c:numRef>
              <c:f>Sheet1!$C$231:$C$237</c:f>
              <c:numCache>
                <c:formatCode>General</c:formatCode>
                <c:ptCount val="7"/>
                <c:pt idx="0">
                  <c:v>33</c:v>
                </c:pt>
                <c:pt idx="1">
                  <c:v>89.4</c:v>
                </c:pt>
                <c:pt idx="2">
                  <c:v>19.100000000000001</c:v>
                </c:pt>
                <c:pt idx="3">
                  <c:v>91.5</c:v>
                </c:pt>
                <c:pt idx="4">
                  <c:v>46.8</c:v>
                </c:pt>
                <c:pt idx="5">
                  <c:v>91.5</c:v>
                </c:pt>
                <c:pt idx="6">
                  <c:v>90.4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C2-4A7C-BAED-7DFC4EC00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1756664"/>
        <c:axId val="421757056"/>
      </c:barChart>
      <c:catAx>
        <c:axId val="421756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1757056"/>
        <c:crosses val="autoZero"/>
        <c:auto val="1"/>
        <c:lblAlgn val="ctr"/>
        <c:lblOffset val="100"/>
        <c:noMultiLvlLbl val="0"/>
      </c:catAx>
      <c:valAx>
        <c:axId val="421757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175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skola!$T$48</c:f>
              <c:strCache>
                <c:ptCount val="1"/>
                <c:pt idx="0">
                  <c:v>apmeklē vairāk kā puse no pamatskolēniem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skola!$U$47:$X$47</c:f>
              <c:strCache>
                <c:ptCount val="4"/>
                <c:pt idx="0">
                  <c:v>Rīga</c:v>
                </c:pt>
                <c:pt idx="1">
                  <c:v>lielās pilsētas</c:v>
                </c:pt>
                <c:pt idx="2">
                  <c:v>citas pilsētas</c:v>
                </c:pt>
                <c:pt idx="3">
                  <c:v> lauku teritorija</c:v>
                </c:pt>
              </c:strCache>
            </c:strRef>
          </c:cat>
          <c:val>
            <c:numRef>
              <c:f>skola!$U$48:$X$48</c:f>
              <c:numCache>
                <c:formatCode>General</c:formatCode>
                <c:ptCount val="4"/>
                <c:pt idx="0">
                  <c:v>60.9</c:v>
                </c:pt>
                <c:pt idx="1">
                  <c:v>42.9</c:v>
                </c:pt>
                <c:pt idx="2">
                  <c:v>50</c:v>
                </c:pt>
                <c:pt idx="3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D-4EC9-9905-1BAB2A0F3532}"/>
            </c:ext>
          </c:extLst>
        </c:ser>
        <c:ser>
          <c:idx val="1"/>
          <c:order val="1"/>
          <c:tx>
            <c:strRef>
              <c:f>skola!$T$49</c:f>
              <c:strCache>
                <c:ptCount val="1"/>
                <c:pt idx="0">
                  <c:v>apmeklē puse vai mazāk kā puse no pamatskolēniem</c:v>
                </c:pt>
              </c:strCache>
            </c:strRef>
          </c:tx>
          <c:spPr>
            <a:solidFill>
              <a:srgbClr val="D2DE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skola!$U$47:$X$47</c:f>
              <c:strCache>
                <c:ptCount val="4"/>
                <c:pt idx="0">
                  <c:v>Rīga</c:v>
                </c:pt>
                <c:pt idx="1">
                  <c:v>lielās pilsētas</c:v>
                </c:pt>
                <c:pt idx="2">
                  <c:v>citas pilsētas</c:v>
                </c:pt>
                <c:pt idx="3">
                  <c:v> lauku teritorija</c:v>
                </c:pt>
              </c:strCache>
            </c:strRef>
          </c:cat>
          <c:val>
            <c:numRef>
              <c:f>skola!$U$49:$X$49</c:f>
              <c:numCache>
                <c:formatCode>General</c:formatCode>
                <c:ptCount val="4"/>
                <c:pt idx="0">
                  <c:v>30.4</c:v>
                </c:pt>
                <c:pt idx="1">
                  <c:v>50</c:v>
                </c:pt>
                <c:pt idx="2">
                  <c:v>50</c:v>
                </c:pt>
                <c:pt idx="3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D-4EC9-9905-1BAB2A0F3532}"/>
            </c:ext>
          </c:extLst>
        </c:ser>
        <c:ser>
          <c:idx val="2"/>
          <c:order val="2"/>
          <c:tx>
            <c:strRef>
              <c:f>skola!$T$50</c:f>
              <c:strCache>
                <c:ptCount val="1"/>
                <c:pt idx="0">
                  <c:v>tikpat kā neapmeklē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skola!$U$47:$X$47</c:f>
              <c:strCache>
                <c:ptCount val="4"/>
                <c:pt idx="0">
                  <c:v>Rīga</c:v>
                </c:pt>
                <c:pt idx="1">
                  <c:v>lielās pilsētas</c:v>
                </c:pt>
                <c:pt idx="2">
                  <c:v>citas pilsētas</c:v>
                </c:pt>
                <c:pt idx="3">
                  <c:v> lauku teritorija</c:v>
                </c:pt>
              </c:strCache>
            </c:strRef>
          </c:cat>
          <c:val>
            <c:numRef>
              <c:f>skola!$U$50:$X$50</c:f>
              <c:numCache>
                <c:formatCode>General</c:formatCode>
                <c:ptCount val="4"/>
                <c:pt idx="0">
                  <c:v>8.6999999999999993</c:v>
                </c:pt>
                <c:pt idx="1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4D-4EC9-9905-1BAB2A0F3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080840"/>
        <c:axId val="423081232"/>
      </c:barChart>
      <c:catAx>
        <c:axId val="423080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3081232"/>
        <c:crosses val="autoZero"/>
        <c:auto val="1"/>
        <c:lblAlgn val="ctr"/>
        <c:lblOffset val="100"/>
        <c:noMultiLvlLbl val="0"/>
      </c:catAx>
      <c:valAx>
        <c:axId val="42308123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23080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004288322035003E-2"/>
          <c:y val="0.87075983585922956"/>
          <c:w val="0.89485423287211585"/>
          <c:h val="0.11472110953929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3937007874017"/>
          <c:y val="2.5428331875182269E-2"/>
          <c:w val="0.81862729658792655"/>
          <c:h val="0.76259988334791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'7-gadigie'!$C$31</c:f>
              <c:strCache>
                <c:ptCount val="1"/>
                <c:pt idx="0">
                  <c:v>Rīga</c:v>
                </c:pt>
              </c:strCache>
            </c:strRef>
          </c:tx>
          <c:spPr>
            <a:ln w="25400" cap="rnd">
              <a:solidFill>
                <a:schemeClr val="bg2">
                  <a:lumMod val="2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bg2">
                  <a:lumMod val="25000"/>
                </a:schemeClr>
              </a:solidFill>
              <a:ln w="9525" cap="rnd">
                <a:solidFill>
                  <a:schemeClr val="bg2">
                    <a:lumMod val="25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6.2395888013998278E-2"/>
                  <c:y val="-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A1-492E-9AED-55E8E4E548C3}"/>
                </c:ext>
              </c:extLst>
            </c:dLbl>
            <c:dLbl>
              <c:idx val="1"/>
              <c:layout>
                <c:manualLayout>
                  <c:x val="-4.8506999125109362E-2"/>
                  <c:y val="-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1-492E-9AED-55E8E4E548C3}"/>
                </c:ext>
              </c:extLst>
            </c:dLbl>
            <c:dLbl>
              <c:idx val="2"/>
              <c:layout>
                <c:manualLayout>
                  <c:x val="-7.6222438487324004E-2"/>
                  <c:y val="3.282908862772209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A1-492E-9AED-55E8E4E548C3}"/>
                </c:ext>
              </c:extLst>
            </c:dLbl>
            <c:dLbl>
              <c:idx val="3"/>
              <c:layout>
                <c:manualLayout>
                  <c:x val="1.4304953453851976E-3"/>
                  <c:y val="2.1212127960591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1-492E-9AED-55E8E4E548C3}"/>
                </c:ext>
              </c:extLst>
            </c:dLbl>
            <c:dLbl>
              <c:idx val="4"/>
              <c:layout>
                <c:manualLayout>
                  <c:x val="-5.4062554680664919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A1-492E-9AED-55E8E4E54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'7-gadigie'!$B$32:$B$36</c:f>
              <c:numCache>
                <c:formatCode>General</c:formatCode>
                <c:ptCount val="5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'7-gadigie'!$C$32:$C$36</c:f>
              <c:numCache>
                <c:formatCode>General</c:formatCode>
                <c:ptCount val="5"/>
                <c:pt idx="0">
                  <c:v>25.2</c:v>
                </c:pt>
                <c:pt idx="1">
                  <c:v>28.2</c:v>
                </c:pt>
                <c:pt idx="2">
                  <c:v>22.6</c:v>
                </c:pt>
                <c:pt idx="3">
                  <c:v>22.1</c:v>
                </c:pt>
                <c:pt idx="4">
                  <c:v>24.5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CA1-492E-9AED-55E8E4E548C3}"/>
            </c:ext>
          </c:extLst>
        </c:ser>
        <c:ser>
          <c:idx val="1"/>
          <c:order val="1"/>
          <c:tx>
            <c:strRef>
              <c:f>'7-gadigie'!$D$31</c:f>
              <c:strCache>
                <c:ptCount val="1"/>
                <c:pt idx="0">
                  <c:v>Cita pilsēta</c:v>
                </c:pt>
              </c:strCache>
            </c:strRef>
          </c:tx>
          <c:spPr>
            <a:ln w="25400" cap="rnd">
              <a:solidFill>
                <a:schemeClr val="accent6">
                  <a:lumMod val="5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6">
                  <a:lumMod val="50000"/>
                </a:schemeClr>
              </a:solidFill>
              <a:ln w="9525" cap="rnd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9.0173665791776048E-2"/>
                  <c:y val="4.62962962962962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A1-492E-9AED-55E8E4E548C3}"/>
                </c:ext>
              </c:extLst>
            </c:dLbl>
            <c:dLbl>
              <c:idx val="1"/>
              <c:layout>
                <c:manualLayout>
                  <c:x val="-5.1284776902887137E-2"/>
                  <c:y val="3.7037037037036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1-492E-9AED-55E8E4E548C3}"/>
                </c:ext>
              </c:extLst>
            </c:dLbl>
            <c:dLbl>
              <c:idx val="2"/>
              <c:layout>
                <c:manualLayout>
                  <c:x val="-3.4961416339811549E-2"/>
                  <c:y val="-4.1498462259910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A1-492E-9AED-55E8E4E548C3}"/>
                </c:ext>
              </c:extLst>
            </c:dLbl>
            <c:dLbl>
              <c:idx val="3"/>
              <c:layout>
                <c:manualLayout>
                  <c:x val="-5.8713026040284291E-2"/>
                  <c:y val="-5.8838482092891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1-492E-9AED-55E8E4E548C3}"/>
                </c:ext>
              </c:extLst>
            </c:dLbl>
            <c:dLbl>
              <c:idx val="4"/>
              <c:layout>
                <c:manualLayout>
                  <c:x val="-3.6277777777777881E-2"/>
                  <c:y val="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A1-492E-9AED-55E8E4E54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'7-gadigie'!$B$32:$B$36</c:f>
              <c:numCache>
                <c:formatCode>General</c:formatCode>
                <c:ptCount val="5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'7-gadigie'!$D$32:$D$36</c:f>
              <c:numCache>
                <c:formatCode>General</c:formatCode>
                <c:ptCount val="5"/>
                <c:pt idx="0">
                  <c:v>20.100000000000001</c:v>
                </c:pt>
                <c:pt idx="1">
                  <c:v>23.9</c:v>
                </c:pt>
                <c:pt idx="2">
                  <c:v>23.3</c:v>
                </c:pt>
                <c:pt idx="3">
                  <c:v>21.7</c:v>
                </c:pt>
                <c:pt idx="4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6CA1-492E-9AED-55E8E4E548C3}"/>
            </c:ext>
          </c:extLst>
        </c:ser>
        <c:ser>
          <c:idx val="2"/>
          <c:order val="2"/>
          <c:tx>
            <c:strRef>
              <c:f>'7-gadigie'!$E$31</c:f>
              <c:strCache>
                <c:ptCount val="1"/>
                <c:pt idx="0">
                  <c:v>Lauku teritorija</c:v>
                </c:pt>
              </c:strCache>
            </c:strRef>
          </c:tx>
          <c:spPr>
            <a:ln w="25400" cap="rnd">
              <a:solidFill>
                <a:srgbClr val="9DB93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9DB935"/>
              </a:solidFill>
              <a:ln w="9525" cap="rnd">
                <a:solidFill>
                  <a:srgbClr val="9DB935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2951443569553806E-2"/>
                  <c:y val="4.6296296296296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CA1-492E-9AED-55E8E4E548C3}"/>
                </c:ext>
              </c:extLst>
            </c:dLbl>
            <c:dLbl>
              <c:idx val="1"/>
              <c:layout>
                <c:manualLayout>
                  <c:x val="-4.5729221347331581E-2"/>
                  <c:y val="5.0925925925925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A1-492E-9AED-55E8E4E548C3}"/>
                </c:ext>
              </c:extLst>
            </c:dLbl>
            <c:dLbl>
              <c:idx val="2"/>
              <c:layout>
                <c:manualLayout>
                  <c:x val="-4.8506999125109411E-2"/>
                  <c:y val="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CA1-492E-9AED-55E8E4E548C3}"/>
                </c:ext>
              </c:extLst>
            </c:dLbl>
            <c:dLbl>
              <c:idx val="3"/>
              <c:layout>
                <c:manualLayout>
                  <c:x val="-5.1284776902887241E-2"/>
                  <c:y val="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A1-492E-9AED-55E8E4E548C3}"/>
                </c:ext>
              </c:extLst>
            </c:dLbl>
            <c:dLbl>
              <c:idx val="4"/>
              <c:layout>
                <c:manualLayout>
                  <c:x val="-4.5729221347331581E-2"/>
                  <c:y val="5.5555555555555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CA1-492E-9AED-55E8E4E54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'7-gadigie'!$B$32:$B$36</c:f>
              <c:numCache>
                <c:formatCode>General</c:formatCode>
                <c:ptCount val="5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'7-gadigie'!$E$32:$E$36</c:f>
              <c:numCache>
                <c:formatCode>General</c:formatCode>
                <c:ptCount val="5"/>
                <c:pt idx="0">
                  <c:v>18.3</c:v>
                </c:pt>
                <c:pt idx="1">
                  <c:v>20.5</c:v>
                </c:pt>
                <c:pt idx="2">
                  <c:v>21.1</c:v>
                </c:pt>
                <c:pt idx="3">
                  <c:v>20.399999999999999</c:v>
                </c:pt>
                <c:pt idx="4">
                  <c:v>17.3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6CA1-492E-9AED-55E8E4E548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361744752"/>
        <c:axId val="361748672"/>
      </c:scatterChart>
      <c:valAx>
        <c:axId val="361744752"/>
        <c:scaling>
          <c:orientation val="minMax"/>
          <c:max val="20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1748672"/>
        <c:crosses val="autoZero"/>
        <c:crossBetween val="midCat"/>
      </c:valAx>
      <c:valAx>
        <c:axId val="36174867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%</a:t>
                </a:r>
              </a:p>
            </c:rich>
          </c:tx>
          <c:layout>
            <c:manualLayout>
              <c:xMode val="edge"/>
              <c:yMode val="edge"/>
              <c:x val="1.9444395293284969E-2"/>
              <c:y val="0.42321177864050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1744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5972867849348"/>
          <c:y val="0.87221172353455823"/>
          <c:w val="0.66403234987192861"/>
          <c:h val="0.10455774278215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9492563429571"/>
          <c:y val="5.0925925925925923E-2"/>
          <c:w val="0.8331272965879265"/>
          <c:h val="0.73683808327298195"/>
        </c:manualLayout>
      </c:layout>
      <c:scatterChart>
        <c:scatterStyle val="lineMarker"/>
        <c:varyColors val="0"/>
        <c:ser>
          <c:idx val="0"/>
          <c:order val="0"/>
          <c:tx>
            <c:strRef>
              <c:f>'7-gadigie'!$B$4</c:f>
              <c:strCache>
                <c:ptCount val="1"/>
                <c:pt idx="0">
                  <c:v>zēni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9895888013998274E-2"/>
                  <c:y val="-5.555555555555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A3-4E0A-9B13-7CED3040E547}"/>
                </c:ext>
              </c:extLst>
            </c:dLbl>
            <c:dLbl>
              <c:idx val="1"/>
              <c:layout>
                <c:manualLayout>
                  <c:x val="-4.7118110236220472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A3-4E0A-9B13-7CED3040E547}"/>
                </c:ext>
              </c:extLst>
            </c:dLbl>
            <c:dLbl>
              <c:idx val="2"/>
              <c:layout>
                <c:manualLayout>
                  <c:x val="-5.2673665791776077E-2"/>
                  <c:y val="-5.0925925925925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A3-4E0A-9B13-7CED3040E547}"/>
                </c:ext>
              </c:extLst>
            </c:dLbl>
            <c:dLbl>
              <c:idx val="3"/>
              <c:layout>
                <c:manualLayout>
                  <c:x val="-4.4340332458442794E-2"/>
                  <c:y val="-5.555555555555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A3-4E0A-9B13-7CED3040E547}"/>
                </c:ext>
              </c:extLst>
            </c:dLbl>
            <c:dLbl>
              <c:idx val="4"/>
              <c:layout>
                <c:manualLayout>
                  <c:x val="-4.7118110236220472E-2"/>
                  <c:y val="-4.1666666666666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A3-4E0A-9B13-7CED3040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'7-gadigie'!$A$5:$A$9</c:f>
              <c:numCache>
                <c:formatCode>General</c:formatCode>
                <c:ptCount val="5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'7-gadigie'!$B$5:$B$9</c:f>
              <c:numCache>
                <c:formatCode>General</c:formatCode>
                <c:ptCount val="5"/>
                <c:pt idx="0">
                  <c:v>23.8</c:v>
                </c:pt>
                <c:pt idx="1">
                  <c:v>24.2</c:v>
                </c:pt>
                <c:pt idx="2">
                  <c:v>24.1</c:v>
                </c:pt>
                <c:pt idx="3">
                  <c:v>23.9</c:v>
                </c:pt>
                <c:pt idx="4">
                  <c:v>23.7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3A3-4E0A-9B13-7CED3040E547}"/>
            </c:ext>
          </c:extLst>
        </c:ser>
        <c:ser>
          <c:idx val="1"/>
          <c:order val="1"/>
          <c:tx>
            <c:strRef>
              <c:f>'7-gadigie'!$C$4</c:f>
              <c:strCache>
                <c:ptCount val="1"/>
                <c:pt idx="0">
                  <c:v>meitenes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8784776902887168E-2"/>
                  <c:y val="5.5555555555555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A3-4E0A-9B13-7CED3040E547}"/>
                </c:ext>
              </c:extLst>
            </c:dLbl>
            <c:dLbl>
              <c:idx val="1"/>
              <c:layout>
                <c:manualLayout>
                  <c:x val="-4.4340332458442697E-2"/>
                  <c:y val="5.0925925925925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A3-4E0A-9B13-7CED3040E547}"/>
                </c:ext>
              </c:extLst>
            </c:dLbl>
            <c:dLbl>
              <c:idx val="2"/>
              <c:layout>
                <c:manualLayout>
                  <c:x val="-4.7118110236220576E-2"/>
                  <c:y val="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A3-4E0A-9B13-7CED3040E547}"/>
                </c:ext>
              </c:extLst>
            </c:dLbl>
            <c:dLbl>
              <c:idx val="3"/>
              <c:layout>
                <c:manualLayout>
                  <c:x val="-4.7118110236220576E-2"/>
                  <c:y val="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A3-4E0A-9B13-7CED3040E547}"/>
                </c:ext>
              </c:extLst>
            </c:dLbl>
            <c:dLbl>
              <c:idx val="4"/>
              <c:layout>
                <c:manualLayout>
                  <c:x val="-4.7118110236220472E-2"/>
                  <c:y val="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A3-4E0A-9B13-7CED3040E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'7-gadigie'!$A$5:$A$9</c:f>
              <c:numCache>
                <c:formatCode>General</c:formatCode>
                <c:ptCount val="5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'7-gadigie'!$C$5:$C$9</c:f>
              <c:numCache>
                <c:formatCode>General</c:formatCode>
                <c:ptCount val="5"/>
                <c:pt idx="0">
                  <c:v>18.3</c:v>
                </c:pt>
                <c:pt idx="1">
                  <c:v>21.3</c:v>
                </c:pt>
                <c:pt idx="2">
                  <c:v>20.9</c:v>
                </c:pt>
                <c:pt idx="3">
                  <c:v>19.5</c:v>
                </c:pt>
                <c:pt idx="4">
                  <c:v>21.8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F3A3-4E0A-9B13-7CED3040E5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axId val="362054112"/>
        <c:axId val="362052544"/>
      </c:scatterChart>
      <c:valAx>
        <c:axId val="362054112"/>
        <c:scaling>
          <c:orientation val="minMax"/>
          <c:max val="20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052544"/>
        <c:crosses val="autoZero"/>
        <c:crossBetween val="midCat"/>
      </c:valAx>
      <c:valAx>
        <c:axId val="362052544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%</a:t>
                </a:r>
              </a:p>
            </c:rich>
          </c:tx>
          <c:layout>
            <c:manualLayout>
              <c:xMode val="edge"/>
              <c:yMode val="edge"/>
              <c:x val="1.9079437527419477E-2"/>
              <c:y val="0.440351951029400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054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lv-L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692038495188118E-2"/>
          <c:y val="4.6296296296296294E-2"/>
          <c:w val="0.90286351706036749"/>
          <c:h val="0.66459025955088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Sheet1!$C$42</c:f>
              <c:strCache>
                <c:ptCount val="1"/>
                <c:pt idx="0">
                  <c:v>Nepietiekama ķermeņa masa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Sheet1!$B$43:$B$44</c:f>
              <c:strCache>
                <c:ptCount val="2"/>
                <c:pt idx="0">
                  <c:v>2015.</c:v>
                </c:pt>
                <c:pt idx="1">
                  <c:v>2018.</c:v>
                </c:pt>
              </c:strCache>
            </c:strRef>
          </c:cat>
          <c:val>
            <c:numRef>
              <c:f>Sheet1!$C$43:$C$44</c:f>
              <c:numCache>
                <c:formatCode>General</c:formatCode>
                <c:ptCount val="2"/>
                <c:pt idx="0">
                  <c:v>13.9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2-4B84-95B8-2CADA59B3BE1}"/>
            </c:ext>
          </c:extLst>
        </c:ser>
        <c:ser>
          <c:idx val="1"/>
          <c:order val="1"/>
          <c:tx>
            <c:strRef>
              <c:f>Sheet1!$D$42</c:f>
              <c:strCache>
                <c:ptCount val="1"/>
                <c:pt idx="0">
                  <c:v>Normāla ķermeņa masa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Sheet1!$B$43:$B$44</c:f>
              <c:strCache>
                <c:ptCount val="2"/>
                <c:pt idx="0">
                  <c:v>2015.</c:v>
                </c:pt>
                <c:pt idx="1">
                  <c:v>2018.</c:v>
                </c:pt>
              </c:strCache>
            </c:strRef>
          </c:cat>
          <c:val>
            <c:numRef>
              <c:f>Sheet1!$D$43:$D$44</c:f>
              <c:numCache>
                <c:formatCode>General</c:formatCode>
                <c:ptCount val="2"/>
                <c:pt idx="0">
                  <c:v>60.3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02-4B84-95B8-2CADA59B3BE1}"/>
            </c:ext>
          </c:extLst>
        </c:ser>
        <c:ser>
          <c:idx val="2"/>
          <c:order val="2"/>
          <c:tx>
            <c:strRef>
              <c:f>Sheet1!$E$42</c:f>
              <c:strCache>
                <c:ptCount val="1"/>
                <c:pt idx="0">
                  <c:v>Lieka ķermeņa masa un aptaukošanās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Sheet1!$B$43:$B$44</c:f>
              <c:strCache>
                <c:ptCount val="2"/>
                <c:pt idx="0">
                  <c:v>2015.</c:v>
                </c:pt>
                <c:pt idx="1">
                  <c:v>2018.</c:v>
                </c:pt>
              </c:strCache>
            </c:strRef>
          </c:cat>
          <c:val>
            <c:numRef>
              <c:f>Sheet1!$E$43:$E$44</c:f>
              <c:numCache>
                <c:formatCode>General</c:formatCode>
                <c:ptCount val="2"/>
                <c:pt idx="0">
                  <c:v>25.8</c:v>
                </c:pt>
                <c:pt idx="1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02-4B84-95B8-2CADA59B3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057640"/>
        <c:axId val="362055680"/>
      </c:barChart>
      <c:catAx>
        <c:axId val="36205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055680"/>
        <c:crosses val="autoZero"/>
        <c:auto val="1"/>
        <c:lblAlgn val="ctr"/>
        <c:lblOffset val="100"/>
        <c:noMultiLvlLbl val="0"/>
      </c:catAx>
      <c:valAx>
        <c:axId val="3620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05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90261770204989E-2"/>
          <c:y val="0.83979880934606421"/>
          <c:w val="0.96265977337216213"/>
          <c:h val="0.1427783251321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Sheet1!$A$65</c:f>
              <c:strCache>
                <c:ptCount val="1"/>
                <c:pt idx="0">
                  <c:v>zēni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Sheet1!$B$63:$E$64</c:f>
              <c:multiLvlStrCache>
                <c:ptCount val="4"/>
                <c:lvl>
                  <c:pt idx="0">
                    <c:v>lieka ķermeņa masa</c:v>
                  </c:pt>
                  <c:pt idx="1">
                    <c:v>aptaukošanās</c:v>
                  </c:pt>
                  <c:pt idx="2">
                    <c:v>lieka ķermeņa masa</c:v>
                  </c:pt>
                  <c:pt idx="3">
                    <c:v>aptaukošanās</c:v>
                  </c:pt>
                </c:lvl>
                <c:lvl>
                  <c:pt idx="0">
                    <c:v>2015.</c:v>
                  </c:pt>
                  <c:pt idx="2">
                    <c:v>2018.</c:v>
                  </c:pt>
                </c:lvl>
              </c:multiLvlStrCache>
            </c:multiLvlStrRef>
          </c:cat>
          <c:val>
            <c:numRef>
              <c:f>Sheet1!$B$65:$E$65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11.7</c:v>
                </c:pt>
                <c:pt idx="2">
                  <c:v>14.2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1-4F3F-9ABF-5092F1710767}"/>
            </c:ext>
          </c:extLst>
        </c:ser>
        <c:ser>
          <c:idx val="1"/>
          <c:order val="1"/>
          <c:tx>
            <c:strRef>
              <c:f>Sheet1!$A$66</c:f>
              <c:strCache>
                <c:ptCount val="1"/>
                <c:pt idx="0">
                  <c:v>meitenes</c:v>
                </c:pt>
              </c:strCache>
            </c:strRef>
          </c:tx>
          <c:spPr>
            <a:solidFill>
              <a:srgbClr val="AD36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Sheet1!$B$63:$E$64</c:f>
              <c:multiLvlStrCache>
                <c:ptCount val="4"/>
                <c:lvl>
                  <c:pt idx="0">
                    <c:v>lieka ķermeņa masa</c:v>
                  </c:pt>
                  <c:pt idx="1">
                    <c:v>aptaukošanās</c:v>
                  </c:pt>
                  <c:pt idx="2">
                    <c:v>lieka ķermeņa masa</c:v>
                  </c:pt>
                  <c:pt idx="3">
                    <c:v>aptaukošanās</c:v>
                  </c:pt>
                </c:lvl>
                <c:lvl>
                  <c:pt idx="0">
                    <c:v>2015.</c:v>
                  </c:pt>
                  <c:pt idx="2">
                    <c:v>2018.</c:v>
                  </c:pt>
                </c:lvl>
              </c:multiLvlStrCache>
            </c:multiLvlStrRef>
          </c:cat>
          <c:val>
            <c:numRef>
              <c:f>Sheet1!$B$66:$E$66</c:f>
              <c:numCache>
                <c:formatCode>General</c:formatCode>
                <c:ptCount val="4"/>
                <c:pt idx="0">
                  <c:v>14.6</c:v>
                </c:pt>
                <c:pt idx="1">
                  <c:v>7.6</c:v>
                </c:pt>
                <c:pt idx="2">
                  <c:v>15.9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1-4F3F-9ABF-5092F1710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994040"/>
        <c:axId val="497995608"/>
      </c:barChart>
      <c:catAx>
        <c:axId val="49799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97995608"/>
        <c:crosses val="autoZero"/>
        <c:auto val="1"/>
        <c:lblAlgn val="ctr"/>
        <c:lblOffset val="100"/>
        <c:noMultiLvlLbl val="0"/>
      </c:catAx>
      <c:valAx>
        <c:axId val="49799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9799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lv-LV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Sheet1!$B$84</c:f>
              <c:strCache>
                <c:ptCount val="1"/>
                <c:pt idx="0">
                  <c:v>Rīga</c:v>
                </c:pt>
              </c:strCache>
            </c:strRef>
          </c:tx>
          <c:spPr>
            <a:solidFill>
              <a:srgbClr val="FF8A1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Sheet1!$C$82:$D$83</c:f>
              <c:strCache>
                <c:ptCount val="2"/>
                <c:pt idx="0">
                  <c:v>2015.</c:v>
                </c:pt>
                <c:pt idx="1">
                  <c:v>2018.</c:v>
                </c:pt>
              </c:strCache>
            </c:strRef>
          </c:cat>
          <c:val>
            <c:numRef>
              <c:f>Sheet1!$C$84:$D$84</c:f>
              <c:numCache>
                <c:formatCode>General</c:formatCode>
                <c:ptCount val="2"/>
                <c:pt idx="0">
                  <c:v>25.7</c:v>
                </c:pt>
                <c:pt idx="1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81-466B-9811-84B10B5CD3F7}"/>
            </c:ext>
          </c:extLst>
        </c:ser>
        <c:ser>
          <c:idx val="1"/>
          <c:order val="1"/>
          <c:tx>
            <c:strRef>
              <c:f>Sheet1!$B$85</c:f>
              <c:strCache>
                <c:ptCount val="1"/>
                <c:pt idx="0">
                  <c:v>citas pilsētas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Sheet1!$C$82:$D$83</c:f>
              <c:strCache>
                <c:ptCount val="2"/>
                <c:pt idx="0">
                  <c:v>2015.</c:v>
                </c:pt>
                <c:pt idx="1">
                  <c:v>2018.</c:v>
                </c:pt>
              </c:strCache>
            </c:strRef>
          </c:cat>
          <c:val>
            <c:numRef>
              <c:f>Sheet1!$C$85:$D$85</c:f>
              <c:numCache>
                <c:formatCode>General</c:formatCode>
                <c:ptCount val="2"/>
                <c:pt idx="0">
                  <c:v>26.6</c:v>
                </c:pt>
                <c:pt idx="1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81-466B-9811-84B10B5CD3F7}"/>
            </c:ext>
          </c:extLst>
        </c:ser>
        <c:ser>
          <c:idx val="2"/>
          <c:order val="2"/>
          <c:tx>
            <c:strRef>
              <c:f>Sheet1!$B$86</c:f>
              <c:strCache>
                <c:ptCount val="1"/>
                <c:pt idx="0">
                  <c:v>lauki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2829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81-466B-9811-84B10B5CD3F7}"/>
                </c:ext>
              </c:extLst>
            </c:dLbl>
            <c:dLbl>
              <c:idx val="1"/>
              <c:layout>
                <c:manualLayout>
                  <c:x val="0"/>
                  <c:y val="1.851851851851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81-466B-9811-84B10B5CD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Sheet1!$C$82:$D$83</c:f>
              <c:strCache>
                <c:ptCount val="2"/>
                <c:pt idx="0">
                  <c:v>2015.</c:v>
                </c:pt>
                <c:pt idx="1">
                  <c:v>2018.</c:v>
                </c:pt>
              </c:strCache>
            </c:strRef>
          </c:cat>
          <c:val>
            <c:numRef>
              <c:f>Sheet1!$C$86:$D$86</c:f>
              <c:numCache>
                <c:formatCode>General</c:formatCode>
                <c:ptCount val="2"/>
                <c:pt idx="0">
                  <c:v>23.4</c:v>
                </c:pt>
                <c:pt idx="1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81-466B-9811-84B10B5CD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999920"/>
        <c:axId val="498000704"/>
      </c:barChart>
      <c:catAx>
        <c:axId val="49799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98000704"/>
        <c:crosses val="autoZero"/>
        <c:auto val="1"/>
        <c:lblAlgn val="ctr"/>
        <c:lblOffset val="100"/>
        <c:noMultiLvlLbl val="0"/>
      </c:catAx>
      <c:valAx>
        <c:axId val="4980007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9799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lv-L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Sheet1!$B$138</c:f>
              <c:strCache>
                <c:ptCount val="1"/>
                <c:pt idx="0">
                  <c:v>1-3h/ned.</c:v>
                </c:pt>
              </c:strCache>
            </c:strRef>
          </c:tx>
          <c:spPr>
            <a:solidFill>
              <a:srgbClr val="CCFF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Sheet1!$C$136:$F$137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2015.</c:v>
                  </c:pt>
                  <c:pt idx="2">
                    <c:v>2018.</c:v>
                  </c:pt>
                </c:lvl>
              </c:multiLvlStrCache>
            </c:multiLvlStrRef>
          </c:cat>
          <c:val>
            <c:numRef>
              <c:f>Sheet1!$C$138:$F$138</c:f>
              <c:numCache>
                <c:formatCode>General</c:formatCode>
                <c:ptCount val="4"/>
                <c:pt idx="0">
                  <c:v>53.1</c:v>
                </c:pt>
                <c:pt idx="1">
                  <c:v>44.1</c:v>
                </c:pt>
                <c:pt idx="2">
                  <c:v>52.9</c:v>
                </c:pt>
                <c:pt idx="3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C-479C-ADBB-BFDA49078D4F}"/>
            </c:ext>
          </c:extLst>
        </c:ser>
        <c:ser>
          <c:idx val="1"/>
          <c:order val="1"/>
          <c:tx>
            <c:strRef>
              <c:f>Sheet1!$B$139</c:f>
              <c:strCache>
                <c:ptCount val="1"/>
                <c:pt idx="0">
                  <c:v>4-6h/ned.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Sheet1!$C$136:$F$137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2015.</c:v>
                  </c:pt>
                  <c:pt idx="2">
                    <c:v>2018.</c:v>
                  </c:pt>
                </c:lvl>
              </c:multiLvlStrCache>
            </c:multiLvlStrRef>
          </c:cat>
          <c:val>
            <c:numRef>
              <c:f>Sheet1!$C$139:$F$139</c:f>
              <c:numCache>
                <c:formatCode>General</c:formatCode>
                <c:ptCount val="4"/>
                <c:pt idx="0">
                  <c:v>37</c:v>
                </c:pt>
                <c:pt idx="1">
                  <c:v>38.9</c:v>
                </c:pt>
                <c:pt idx="2">
                  <c:v>38</c:v>
                </c:pt>
                <c:pt idx="3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C-479C-ADBB-BFDA49078D4F}"/>
            </c:ext>
          </c:extLst>
        </c:ser>
        <c:ser>
          <c:idx val="2"/>
          <c:order val="2"/>
          <c:tx>
            <c:strRef>
              <c:f>Sheet1!$B$140</c:f>
              <c:strCache>
                <c:ptCount val="1"/>
                <c:pt idx="0">
                  <c:v>7 un vairāk h/ned.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Sheet1!$C$136:$F$137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2015.</c:v>
                  </c:pt>
                  <c:pt idx="2">
                    <c:v>2018.</c:v>
                  </c:pt>
                </c:lvl>
              </c:multiLvlStrCache>
            </c:multiLvlStrRef>
          </c:cat>
          <c:val>
            <c:numRef>
              <c:f>Sheet1!$C$140:$F$140</c:f>
              <c:numCache>
                <c:formatCode>General</c:formatCode>
                <c:ptCount val="4"/>
                <c:pt idx="0">
                  <c:v>9.5</c:v>
                </c:pt>
                <c:pt idx="1">
                  <c:v>16.7</c:v>
                </c:pt>
                <c:pt idx="2">
                  <c:v>9.1</c:v>
                </c:pt>
                <c:pt idx="3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BC-479C-ADBB-BFDA49078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053720"/>
        <c:axId val="362050976"/>
      </c:barChart>
      <c:catAx>
        <c:axId val="36205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050976"/>
        <c:crosses val="autoZero"/>
        <c:auto val="1"/>
        <c:lblAlgn val="ctr"/>
        <c:lblOffset val="100"/>
        <c:noMultiLvlLbl val="0"/>
      </c:catAx>
      <c:valAx>
        <c:axId val="36205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053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lv-LV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Sheet1!$B$155</c:f>
              <c:strCache>
                <c:ptCount val="1"/>
                <c:pt idx="0">
                  <c:v>nekad </c:v>
                </c:pt>
              </c:strCache>
            </c:strRef>
          </c:tx>
          <c:spPr>
            <a:solidFill>
              <a:srgbClr val="AD36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Sheet1!$C$153:$F$154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darba dienas</c:v>
                  </c:pt>
                  <c:pt idx="2">
                    <c:v>brīvdienas</c:v>
                  </c:pt>
                </c:lvl>
              </c:multiLvlStrCache>
            </c:multiLvlStrRef>
          </c:cat>
          <c:val>
            <c:numRef>
              <c:f>Sheet1!$C$155:$F$155</c:f>
              <c:numCache>
                <c:formatCode>General</c:formatCode>
                <c:ptCount val="4"/>
                <c:pt idx="0">
                  <c:v>0.4</c:v>
                </c:pt>
                <c:pt idx="1">
                  <c:v>2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7-4CA2-BEB3-7978CA3E6295}"/>
            </c:ext>
          </c:extLst>
        </c:ser>
        <c:ser>
          <c:idx val="1"/>
          <c:order val="1"/>
          <c:tx>
            <c:strRef>
              <c:f>Sheet1!$B$156</c:f>
              <c:strCache>
                <c:ptCount val="1"/>
                <c:pt idx="0">
                  <c:v>apmēram 1h vai mazāk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Sheet1!$C$153:$F$154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darba dienas</c:v>
                  </c:pt>
                  <c:pt idx="2">
                    <c:v>brīvdienas</c:v>
                  </c:pt>
                </c:lvl>
              </c:multiLvlStrCache>
            </c:multiLvlStrRef>
          </c:cat>
          <c:val>
            <c:numRef>
              <c:f>Sheet1!$C$156:$F$156</c:f>
              <c:numCache>
                <c:formatCode>General</c:formatCode>
                <c:ptCount val="4"/>
                <c:pt idx="0">
                  <c:v>47</c:v>
                </c:pt>
                <c:pt idx="1">
                  <c:v>51.4</c:v>
                </c:pt>
                <c:pt idx="2">
                  <c:v>9.1999999999999993</c:v>
                </c:pt>
                <c:pt idx="3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7-4CA2-BEB3-7978CA3E6295}"/>
            </c:ext>
          </c:extLst>
        </c:ser>
        <c:ser>
          <c:idx val="2"/>
          <c:order val="2"/>
          <c:tx>
            <c:strRef>
              <c:f>Sheet1!$B$157</c:f>
              <c:strCache>
                <c:ptCount val="1"/>
                <c:pt idx="0">
                  <c:v>apmēram 2h</c:v>
                </c:pt>
              </c:strCache>
            </c:strRef>
          </c:tx>
          <c:spPr>
            <a:solidFill>
              <a:srgbClr val="99CC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Sheet1!$C$153:$F$154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darba dienas</c:v>
                  </c:pt>
                  <c:pt idx="2">
                    <c:v>brīvdienas</c:v>
                  </c:pt>
                </c:lvl>
              </c:multiLvlStrCache>
            </c:multiLvlStrRef>
          </c:cat>
          <c:val>
            <c:numRef>
              <c:f>Sheet1!$C$157:$F$157</c:f>
              <c:numCache>
                <c:formatCode>General</c:formatCode>
                <c:ptCount val="4"/>
                <c:pt idx="0">
                  <c:v>33.9</c:v>
                </c:pt>
                <c:pt idx="1">
                  <c:v>30.4</c:v>
                </c:pt>
                <c:pt idx="2">
                  <c:v>24.8</c:v>
                </c:pt>
                <c:pt idx="3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C7-4CA2-BEB3-7978CA3E6295}"/>
            </c:ext>
          </c:extLst>
        </c:ser>
        <c:ser>
          <c:idx val="3"/>
          <c:order val="3"/>
          <c:tx>
            <c:strRef>
              <c:f>Sheet1!$B$158</c:f>
              <c:strCache>
                <c:ptCount val="1"/>
                <c:pt idx="0">
                  <c:v>apmēram 3h un vairāk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Sheet1!$C$153:$F$154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darba dienas</c:v>
                  </c:pt>
                  <c:pt idx="2">
                    <c:v>brīvdienas</c:v>
                  </c:pt>
                </c:lvl>
              </c:multiLvlStrCache>
            </c:multiLvlStrRef>
          </c:cat>
          <c:val>
            <c:numRef>
              <c:f>Sheet1!$C$158:$F$158</c:f>
              <c:numCache>
                <c:formatCode>General</c:formatCode>
                <c:ptCount val="4"/>
                <c:pt idx="0">
                  <c:v>18.399999999999999</c:v>
                </c:pt>
                <c:pt idx="1">
                  <c:v>16.3</c:v>
                </c:pt>
                <c:pt idx="2">
                  <c:v>65.900000000000006</c:v>
                </c:pt>
                <c:pt idx="3">
                  <c:v>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C7-4CA2-BEB3-7978CA3E6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051368"/>
        <c:axId val="362053328"/>
      </c:barChart>
      <c:catAx>
        <c:axId val="36205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053328"/>
        <c:crosses val="autoZero"/>
        <c:auto val="1"/>
        <c:lblAlgn val="ctr"/>
        <c:lblOffset val="100"/>
        <c:noMultiLvlLbl val="0"/>
      </c:catAx>
      <c:valAx>
        <c:axId val="36205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051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lv-LV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Sheet1!$R$151</c:f>
              <c:strCache>
                <c:ptCount val="1"/>
                <c:pt idx="0">
                  <c:v>nekad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Sheet1!$S$149:$V$150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darba dienas</c:v>
                  </c:pt>
                  <c:pt idx="2">
                    <c:v>brīvdienas</c:v>
                  </c:pt>
                </c:lvl>
              </c:multiLvlStrCache>
            </c:multiLvlStrRef>
          </c:cat>
          <c:val>
            <c:numRef>
              <c:f>Sheet1!$S$151:$V$151</c:f>
              <c:numCache>
                <c:formatCode>General</c:formatCode>
                <c:ptCount val="4"/>
                <c:pt idx="0">
                  <c:v>3.6</c:v>
                </c:pt>
                <c:pt idx="1">
                  <c:v>1.9</c:v>
                </c:pt>
                <c:pt idx="2">
                  <c:v>1.3</c:v>
                </c:pt>
                <c:pt idx="3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E-4609-B4A9-B96A7D2DA8FA}"/>
            </c:ext>
          </c:extLst>
        </c:ser>
        <c:ser>
          <c:idx val="1"/>
          <c:order val="1"/>
          <c:tx>
            <c:strRef>
              <c:f>Sheet1!$R$152</c:f>
              <c:strCache>
                <c:ptCount val="1"/>
                <c:pt idx="0">
                  <c:v>apmēram 1h vai mazāk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5046904315196538E-3"/>
                  <c:y val="8.5882969914248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4E-4609-B4A9-B96A7D2DA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Sheet1!$S$149:$V$150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darba dienas</c:v>
                  </c:pt>
                  <c:pt idx="2">
                    <c:v>brīvdienas</c:v>
                  </c:pt>
                </c:lvl>
              </c:multiLvlStrCache>
            </c:multiLvlStrRef>
          </c:cat>
          <c:val>
            <c:numRef>
              <c:f>Sheet1!$S$152:$V$152</c:f>
              <c:numCache>
                <c:formatCode>General</c:formatCode>
                <c:ptCount val="4"/>
                <c:pt idx="0">
                  <c:v>49.7</c:v>
                </c:pt>
                <c:pt idx="1">
                  <c:v>38.299999999999997</c:v>
                </c:pt>
                <c:pt idx="2">
                  <c:v>17.2</c:v>
                </c:pt>
                <c:pt idx="3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4E-4609-B4A9-B96A7D2DA8FA}"/>
            </c:ext>
          </c:extLst>
        </c:ser>
        <c:ser>
          <c:idx val="2"/>
          <c:order val="2"/>
          <c:tx>
            <c:strRef>
              <c:f>Sheet1!$R$153</c:f>
              <c:strCache>
                <c:ptCount val="1"/>
                <c:pt idx="0">
                  <c:v>apmēram 2h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Sheet1!$S$149:$V$150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darba dienas</c:v>
                  </c:pt>
                  <c:pt idx="2">
                    <c:v>brīvdienas</c:v>
                  </c:pt>
                </c:lvl>
              </c:multiLvlStrCache>
            </c:multiLvlStrRef>
          </c:cat>
          <c:val>
            <c:numRef>
              <c:f>Sheet1!$S$153:$V$153</c:f>
              <c:numCache>
                <c:formatCode>General</c:formatCode>
                <c:ptCount val="4"/>
                <c:pt idx="0">
                  <c:v>33</c:v>
                </c:pt>
                <c:pt idx="1">
                  <c:v>40.1</c:v>
                </c:pt>
                <c:pt idx="2">
                  <c:v>35.6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4E-4609-B4A9-B96A7D2DA8FA}"/>
            </c:ext>
          </c:extLst>
        </c:ser>
        <c:ser>
          <c:idx val="3"/>
          <c:order val="3"/>
          <c:tx>
            <c:strRef>
              <c:f>Sheet1!$R$154</c:f>
              <c:strCache>
                <c:ptCount val="1"/>
                <c:pt idx="0">
                  <c:v>apmēram 3h</c:v>
                </c:pt>
              </c:strCache>
            </c:strRef>
          </c:tx>
          <c:spPr>
            <a:solidFill>
              <a:srgbClr val="FF8A1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8.5882969914248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4E-4609-B4A9-B96A7D2DA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Sheet1!$S$149:$V$150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darba dienas</c:v>
                  </c:pt>
                  <c:pt idx="2">
                    <c:v>brīvdienas</c:v>
                  </c:pt>
                </c:lvl>
              </c:multiLvlStrCache>
            </c:multiLvlStrRef>
          </c:cat>
          <c:val>
            <c:numRef>
              <c:f>Sheet1!$S$154:$V$154</c:f>
              <c:numCache>
                <c:formatCode>General</c:formatCode>
                <c:ptCount val="4"/>
                <c:pt idx="0">
                  <c:v>10.3</c:v>
                </c:pt>
                <c:pt idx="1">
                  <c:v>12.9</c:v>
                </c:pt>
                <c:pt idx="2">
                  <c:v>24.5</c:v>
                </c:pt>
                <c:pt idx="3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4E-4609-B4A9-B96A7D2DA8FA}"/>
            </c:ext>
          </c:extLst>
        </c:ser>
        <c:ser>
          <c:idx val="4"/>
          <c:order val="4"/>
          <c:tx>
            <c:strRef>
              <c:f>Sheet1!$R$155</c:f>
              <c:strCache>
                <c:ptCount val="1"/>
                <c:pt idx="0">
                  <c:v>4h un vairāk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0031269543463746E-3"/>
                  <c:y val="1.288244548713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E-4609-B4A9-B96A7D2DA8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Sheet1!$S$149:$V$150</c:f>
              <c:multiLvlStrCache>
                <c:ptCount val="4"/>
                <c:lvl>
                  <c:pt idx="0">
                    <c:v>7-gadīgie</c:v>
                  </c:pt>
                  <c:pt idx="1">
                    <c:v>9-gadīgie</c:v>
                  </c:pt>
                  <c:pt idx="2">
                    <c:v>7-gadīgie</c:v>
                  </c:pt>
                  <c:pt idx="3">
                    <c:v>9-gadīgie</c:v>
                  </c:pt>
                </c:lvl>
                <c:lvl>
                  <c:pt idx="0">
                    <c:v>darba dienas</c:v>
                  </c:pt>
                  <c:pt idx="2">
                    <c:v>brīvdienas</c:v>
                  </c:pt>
                </c:lvl>
              </c:multiLvlStrCache>
            </c:multiLvlStrRef>
          </c:cat>
          <c:val>
            <c:numRef>
              <c:f>Sheet1!$S$155:$V$155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21.5</c:v>
                </c:pt>
                <c:pt idx="3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4E-4609-B4A9-B96A7D2DA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055288"/>
        <c:axId val="362056072"/>
      </c:barChart>
      <c:catAx>
        <c:axId val="36205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056072"/>
        <c:crosses val="autoZero"/>
        <c:auto val="1"/>
        <c:lblAlgn val="ctr"/>
        <c:lblOffset val="100"/>
        <c:noMultiLvlLbl val="0"/>
      </c:catAx>
      <c:valAx>
        <c:axId val="36205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205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12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412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>
              <a:defRPr sz="1200"/>
            </a:lvl1pPr>
          </a:lstStyle>
          <a:p>
            <a:fld id="{3D9A312A-9DE9-4342-96AC-85E0E96AE7B0}" type="datetimeFigureOut">
              <a:rPr lang="lv-LV" smtClean="0"/>
              <a:t>08.01.2020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946400" cy="496411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r">
              <a:defRPr sz="1200"/>
            </a:lvl1pPr>
          </a:lstStyle>
          <a:p>
            <a:fld id="{D38B0DB4-F54A-4826-9F11-5BD36E6BFD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15791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412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l" defTabSz="9425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412"/>
          </a:xfrm>
          <a:prstGeom prst="rect">
            <a:avLst/>
          </a:prstGeom>
        </p:spPr>
        <p:txBody>
          <a:bodyPr vert="horz" lIns="91727" tIns="45864" rIns="91727" bIns="45864" rtlCol="0"/>
          <a:lstStyle>
            <a:lvl1pPr algn="r" defTabSz="9425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47CEC4-7180-48D1-8F01-AF588A3EE768}" type="datetimeFigureOut">
              <a:rPr lang="lv-LV"/>
              <a:pPr>
                <a:defRPr/>
              </a:pPr>
              <a:t>08.01.2020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4" rIns="91727" bIns="45864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114"/>
            <a:ext cx="5438775" cy="4467706"/>
          </a:xfrm>
          <a:prstGeom prst="rect">
            <a:avLst/>
          </a:prstGeom>
        </p:spPr>
        <p:txBody>
          <a:bodyPr vert="horz" lIns="91727" tIns="45864" rIns="91727" bIns="4586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30"/>
            <a:ext cx="2946400" cy="496411"/>
          </a:xfrm>
          <a:prstGeom prst="rect">
            <a:avLst/>
          </a:prstGeom>
        </p:spPr>
        <p:txBody>
          <a:bodyPr vert="horz" lIns="91727" tIns="45864" rIns="91727" bIns="45864" rtlCol="0" anchor="b"/>
          <a:lstStyle>
            <a:lvl1pPr algn="l" defTabSz="9425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wrap="square" lIns="91727" tIns="45864" rIns="91727" bIns="4586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E9BCD32-0AD5-46CF-85EA-0E2494104B56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4237556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7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lv-LV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 skolēns mājās, ārā vai kaut kur citur parasti aktīvi un enerģiski spēlējas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3168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8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564FF0F-54F0-4533-BD00-8B476FCA2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75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0087A715-B07C-4089-B343-42B235A07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27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922319FA-C228-419C-985F-F0C9D9FD4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92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29EAF94-E0A4-4257-A880-3A5634308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48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A9B2DA6E-C040-416F-8BDF-BA8BEF1EE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03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EC47B6A-E6A4-401D-9C8D-251A36F77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6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987EE826-56AE-495D-8D91-957DF29DC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0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17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20CA48-8D79-47A5-9AB0-06463937A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.who.int/en/health-topics/disease-prevention/nutrition/activities/who-european-childhood-obesity-surveillance-initiative-cos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pkc.gov.lv/lv/statistika-un-petijumi/petijumi-un-zinojumi/veselibu-ietekmejoso-paradumu-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089429"/>
            <a:ext cx="7772400" cy="1846555"/>
          </a:xfrm>
        </p:spPr>
        <p:txBody>
          <a:bodyPr>
            <a:normAutofit/>
          </a:bodyPr>
          <a:lstStyle/>
          <a:p>
            <a:r>
              <a:rPr lang="lv-LV" altLang="en-US" sz="2600" dirty="0">
                <a:solidFill>
                  <a:srgbClr val="CC3300"/>
                </a:solidFill>
              </a:rPr>
              <a:t>Bērnu </a:t>
            </a:r>
            <a:r>
              <a:rPr lang="lv-LV" altLang="en-US" sz="2600" dirty="0" err="1">
                <a:solidFill>
                  <a:srgbClr val="CC3300"/>
                </a:solidFill>
              </a:rPr>
              <a:t>antropometrisko</a:t>
            </a:r>
            <a:r>
              <a:rPr lang="lv-LV" altLang="en-US" sz="2600" dirty="0">
                <a:solidFill>
                  <a:srgbClr val="CC3300"/>
                </a:solidFill>
              </a:rPr>
              <a:t> parametru un skolu vides pētījums Latvijā,</a:t>
            </a:r>
            <a:br>
              <a:rPr lang="lv-LV" altLang="en-US" sz="2600" dirty="0">
                <a:solidFill>
                  <a:srgbClr val="CC3300"/>
                </a:solidFill>
              </a:rPr>
            </a:br>
            <a:r>
              <a:rPr lang="lv-LV" altLang="en-US" sz="2600" dirty="0">
                <a:solidFill>
                  <a:srgbClr val="CC3300"/>
                </a:solidFill>
              </a:rPr>
              <a:t>2018./2019.mācību gada dati</a:t>
            </a:r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5095783"/>
            <a:ext cx="7772400" cy="1305017"/>
          </a:xfrm>
        </p:spPr>
        <p:txBody>
          <a:bodyPr>
            <a:normAutofit/>
          </a:bodyPr>
          <a:lstStyle/>
          <a:p>
            <a:pPr algn="r"/>
            <a:r>
              <a:rPr lang="lv-LV" altLang="en-US" sz="1600" u="sng" dirty="0"/>
              <a:t>Pētījuma darba grupa</a:t>
            </a:r>
            <a:r>
              <a:rPr lang="lv-LV" altLang="en-US" sz="1600" dirty="0"/>
              <a:t>: Biruta Velika </a:t>
            </a:r>
          </a:p>
          <a:p>
            <a:pPr algn="r"/>
            <a:r>
              <a:rPr lang="lv-LV" altLang="en-US" sz="1600" dirty="0"/>
              <a:t>Daiga Grīnberga </a:t>
            </a:r>
          </a:p>
          <a:p>
            <a:pPr algn="r"/>
            <a:r>
              <a:rPr lang="lv-LV" altLang="en-US" sz="1600" dirty="0"/>
              <a:t>Iveta Pudule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EFF3-C788-4040-A111-338E2649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57" y="3657600"/>
            <a:ext cx="7834544" cy="1384295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700" dirty="0"/>
              <a:t>Bērnu uztura un fiziskās aktivitātes paradumi ģimenē.</a:t>
            </a:r>
            <a:br>
              <a:rPr lang="lv-LV" sz="2700" dirty="0"/>
            </a:br>
            <a:br>
              <a:rPr lang="lv-LV" dirty="0"/>
            </a:br>
            <a:r>
              <a:rPr lang="lv-LV" i="1" dirty="0"/>
              <a:t>Vecāku anketas dati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E8E702-6E87-4C9E-B824-6217F1B1A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772" y="381000"/>
            <a:ext cx="5905500" cy="31432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EA1A0-ED2E-467D-A766-7E1EE2A2D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1AB23-7147-43DC-A3AD-BE3C5A7BA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88E13-421F-428C-A373-17062FDD06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F1CD7-1AA7-421B-AD37-C1576D5E32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0272" y="6324600"/>
            <a:ext cx="408928" cy="304800"/>
          </a:xfrm>
        </p:spPr>
        <p:txBody>
          <a:bodyPr/>
          <a:lstStyle/>
          <a:p>
            <a:pPr>
              <a:defRPr/>
            </a:pPr>
            <a:fld id="{0087A715-B07C-4089-B343-42B235A07A7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51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666-6B73-406B-BC31-D456B6C0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683" y="228600"/>
            <a:ext cx="6809173" cy="1189042"/>
          </a:xfrm>
        </p:spPr>
        <p:txBody>
          <a:bodyPr>
            <a:normAutofit/>
          </a:bodyPr>
          <a:lstStyle/>
          <a:p>
            <a:pPr algn="ctr"/>
            <a:r>
              <a:rPr lang="lv-LV" sz="2000" dirty="0">
                <a:latin typeface="Verdana Pro SemiBold" panose="020B0704030504040204" pitchFamily="34" charset="0"/>
                <a:cs typeface="Times New Roman" panose="02020603050405020304" pitchFamily="18" charset="0"/>
              </a:rPr>
              <a:t>Fiziskās aktivitātes izplatība nedēļā brīvajā laikā, kad skolēni apmeklē sporta un/vai deju nodarbības (%), 2015.-2018.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BC5D-E4C0-444A-9986-8410A1C6B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D8753-B6CC-4E3D-8B10-EC0E209DAA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69B4A-1DA6-4202-AC3D-EDC145FBCB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80071" y="6324600"/>
            <a:ext cx="459129" cy="304800"/>
          </a:xfrm>
        </p:spPr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5FA1EEA-0C8A-4DFF-A264-BA35E16CB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008436"/>
              </p:ext>
            </p:extLst>
          </p:nvPr>
        </p:nvGraphicFramePr>
        <p:xfrm>
          <a:off x="701336" y="1752600"/>
          <a:ext cx="7985464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497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FE3B-06A5-4AA2-B85A-89D0A15C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045" y="159798"/>
            <a:ext cx="7253056" cy="125784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Fiziskās aktivitātes izplatība </a:t>
            </a:r>
            <a:r>
              <a:rPr lang="lv-LV" sz="1900" u="sng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dienā </a:t>
            </a:r>
            <a:r>
              <a:rPr lang="lv-LV" sz="19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brīvajā laikā </a:t>
            </a:r>
            <a:r>
              <a:rPr lang="lv-LV" sz="1900" u="sng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darba dienās un brīvdienās</a:t>
            </a:r>
            <a:r>
              <a:rPr lang="lv-LV" sz="19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(%), 2018</a:t>
            </a:r>
            <a:r>
              <a:rPr lang="lv-LV" sz="20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lv-LV" sz="20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2000" dirty="0">
              <a:latin typeface="Verdana Pro SemiBold" panose="020B07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54CD4-26D4-4104-BEC1-6D21C30BE0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72227-40AB-4007-9025-E445DF6C09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75176-8761-4C43-AA4D-D2C667FA32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03220" y="6324600"/>
            <a:ext cx="435980" cy="304800"/>
          </a:xfrm>
        </p:spPr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09B4C82-04D5-4DCF-8AF4-4BCFBE572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394027"/>
              </p:ext>
            </p:extLst>
          </p:nvPr>
        </p:nvGraphicFramePr>
        <p:xfrm>
          <a:off x="503808" y="1752600"/>
          <a:ext cx="8136384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003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A01B-F794-47F2-909F-60C9EC05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050" y="165890"/>
            <a:ext cx="6525088" cy="126672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000"/>
              </a:spcAft>
            </a:pPr>
            <a:r>
              <a:rPr lang="lv-LV" sz="22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 un elektronisko ierīču lietošanas izplatība </a:t>
            </a:r>
            <a:r>
              <a:rPr lang="lv-LV" sz="2200" u="sng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dienā</a:t>
            </a:r>
            <a:r>
              <a:rPr lang="lv-LV" sz="22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brīvajā laikā </a:t>
            </a:r>
            <a:r>
              <a:rPr lang="lv-LV" sz="2200" u="sng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darba dienās un brīvdienās</a:t>
            </a:r>
            <a:r>
              <a:rPr lang="lv-LV" sz="22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(%), 2018.</a:t>
            </a:r>
            <a:br>
              <a:rPr lang="lv-LV" sz="20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2000" dirty="0">
              <a:latin typeface="Verdana Pro SemiBold" panose="020B07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91090-0967-4BED-833A-309869782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5CF93F-4C77-4351-B0A5-CC1BBBD85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846D5-67EA-40E2-8235-56EFFF6B9F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45347" y="6324600"/>
            <a:ext cx="493853" cy="304800"/>
          </a:xfrm>
        </p:spPr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33F6F0D-3A2C-4113-A809-04E128417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809835"/>
              </p:ext>
            </p:extLst>
          </p:nvPr>
        </p:nvGraphicFramePr>
        <p:xfrm>
          <a:off x="372862" y="1752600"/>
          <a:ext cx="831393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81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BE752-BD73-45D2-B528-7EA96B0E9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619" y="381000"/>
            <a:ext cx="6627181" cy="103664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sz="20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Svaigu augļu lietošana uzturā katru dienu, dzimuma un vecuma grupās (%), 2015.-2018</a:t>
            </a:r>
            <a:r>
              <a:rPr lang="lv-LV" dirty="0">
                <a:latin typeface="Source Sans Pro SemiBol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2042C-C226-4A75-A350-548736042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46D0A-06E4-4B66-A06B-913B5CB304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69884-45D9-4E50-9293-D640433BDE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80071" y="6324600"/>
            <a:ext cx="459129" cy="304800"/>
          </a:xfrm>
        </p:spPr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22A3F4E-2255-4CA4-9524-94331EBC3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831280"/>
              </p:ext>
            </p:extLst>
          </p:nvPr>
        </p:nvGraphicFramePr>
        <p:xfrm>
          <a:off x="736847" y="1752600"/>
          <a:ext cx="7949953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00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DCC7-9644-4585-A09D-0D290A02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375" y="381000"/>
            <a:ext cx="6609425" cy="10366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lv-LV" sz="22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Svaigu dārzeņu lietošana uzturā katru dienu, dzimuma un vecuma grupās (%), 2015.-2018. </a:t>
            </a:r>
            <a:b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F7EF3-BF8C-423F-941F-FE9116CE4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26088-C597-48B9-8A18-AF599C1AD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D628F-94D0-4E70-8747-F9D27DF6E5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49519" y="6324600"/>
            <a:ext cx="389681" cy="304800"/>
          </a:xfrm>
        </p:spPr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ABB4E8-38D0-4D92-A778-F999277E1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369394"/>
              </p:ext>
            </p:extLst>
          </p:nvPr>
        </p:nvGraphicFramePr>
        <p:xfrm>
          <a:off x="463858" y="1752600"/>
          <a:ext cx="8216283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01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73A9-AC61-4813-B892-EF8F6BB5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629" y="228599"/>
            <a:ext cx="7179674" cy="1325563"/>
          </a:xfrm>
        </p:spPr>
        <p:txBody>
          <a:bodyPr>
            <a:noAutofit/>
          </a:bodyPr>
          <a:lstStyle/>
          <a:p>
            <a:pPr algn="ctr"/>
            <a:r>
              <a:rPr lang="lv-LV" sz="2000" dirty="0">
                <a:latin typeface="Verdana Pro SemiBold" panose="020B0704030504040204" pitchFamily="34" charset="0"/>
                <a:ea typeface="Calibri" panose="020F0502020204030204" pitchFamily="34" charset="0"/>
              </a:rPr>
              <a:t>Vecāku viedoklis par viņu bērnu ķermeņa svaru salīdzinājumā ar mērīto </a:t>
            </a:r>
            <a:r>
              <a:rPr lang="lv-LV" sz="2000" dirty="0" err="1">
                <a:latin typeface="Verdana Pro SemiBold" panose="020B0704030504040204" pitchFamily="34" charset="0"/>
                <a:ea typeface="Calibri" panose="020F0502020204030204" pitchFamily="34" charset="0"/>
              </a:rPr>
              <a:t>antropometrisko</a:t>
            </a:r>
            <a:r>
              <a:rPr lang="lv-LV" sz="2000" dirty="0">
                <a:latin typeface="Verdana Pro SemiBold" panose="020B0704030504040204" pitchFamily="34" charset="0"/>
                <a:ea typeface="Calibri" panose="020F0502020204030204" pitchFamily="34" charset="0"/>
              </a:rPr>
              <a:t> datu ĶMI novērtējumu, 7-gadīgajiem un 9-gadīgajiem skolēniem (%), 2018.</a:t>
            </a:r>
            <a:endParaRPr lang="lv-LV" sz="2000" dirty="0">
              <a:latin typeface="Verdana Pro SemiBold" panose="020B07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0499E-5112-477C-B18C-1F9798BA0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E2851D-72FD-4D42-8456-92BF43ACB2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18A59-1F65-42FC-859F-F2A25D56FBA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1646" y="6324600"/>
            <a:ext cx="447554" cy="304800"/>
          </a:xfrm>
        </p:spPr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C1EC880-73DA-403A-98F3-A7BBBFCA5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774660"/>
              </p:ext>
            </p:extLst>
          </p:nvPr>
        </p:nvGraphicFramePr>
        <p:xfrm>
          <a:off x="568171" y="1752600"/>
          <a:ext cx="8118629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46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E570-5E68-4AC7-9E52-65958BA2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656" y="3606804"/>
            <a:ext cx="6096000" cy="1906229"/>
          </a:xfrm>
        </p:spPr>
        <p:txBody>
          <a:bodyPr>
            <a:normAutofit fontScale="90000"/>
          </a:bodyPr>
          <a:lstStyle/>
          <a:p>
            <a:pPr algn="ctr"/>
            <a:br>
              <a:rPr lang="lv-LV" dirty="0">
                <a:solidFill>
                  <a:prstClr val="black"/>
                </a:solidFill>
              </a:rPr>
            </a:br>
            <a:r>
              <a:rPr lang="lv-LV" sz="2700" dirty="0">
                <a:solidFill>
                  <a:prstClr val="black"/>
                </a:solidFill>
              </a:rPr>
              <a:t>Skolu vides atbilstība veselīgu paradumu veicināšanai skolēniem</a:t>
            </a:r>
            <a:br>
              <a:rPr lang="lv-LV" dirty="0">
                <a:solidFill>
                  <a:prstClr val="black"/>
                </a:solidFill>
              </a:rPr>
            </a:br>
            <a:br>
              <a:rPr lang="lv-LV" dirty="0">
                <a:solidFill>
                  <a:prstClr val="black"/>
                </a:solidFill>
              </a:rPr>
            </a:br>
            <a:r>
              <a:rPr lang="lv-LV" i="1" dirty="0">
                <a:solidFill>
                  <a:prstClr val="black"/>
                </a:solidFill>
              </a:rPr>
              <a:t>Skolu administrācijas anketas dati</a:t>
            </a:r>
            <a:endParaRPr lang="lv-LV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4AC56-610A-41E5-963C-695FE700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594804"/>
            <a:ext cx="5247336" cy="29385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00626-04D9-4871-9FD5-3846AC098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8BE80-F540-4FB6-8CA4-EB9601DF9B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3B6B7-8FC4-4064-8E6E-85F0536C7C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21310-A7D9-4C0D-AF5F-D7DE2E1BC0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7944" y="6324600"/>
            <a:ext cx="401256" cy="304800"/>
          </a:xfrm>
        </p:spPr>
        <p:txBody>
          <a:bodyPr/>
          <a:lstStyle/>
          <a:p>
            <a:pPr>
              <a:defRPr/>
            </a:pPr>
            <a:fld id="{0087A715-B07C-4089-B343-42B235A07A73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259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1F68-A606-4837-AD4F-E34CCA96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359" y="381000"/>
            <a:ext cx="6245441" cy="10366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7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Skolu īpatsvars, kurās ir kafejnīca/ veikals (%), 2008.-2018. </a:t>
            </a:r>
            <a:b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DF855-9603-4D83-9EE1-BC43CBF06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D7B2F-6B72-4658-924E-C7C8FEAD82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0273B-3928-41E1-B206-324CB30A36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29600" y="6324600"/>
            <a:ext cx="609600" cy="304800"/>
          </a:xfrm>
        </p:spPr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2E49778-A240-4339-9F1F-8B634BC3E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915782"/>
              </p:ext>
            </p:extLst>
          </p:nvPr>
        </p:nvGraphicFramePr>
        <p:xfrm>
          <a:off x="772357" y="1752600"/>
          <a:ext cx="7914443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64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DD2D-1D70-4DD8-8D07-77860583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1"/>
            <a:ext cx="7010401" cy="1189042"/>
          </a:xfrm>
        </p:spPr>
        <p:txBody>
          <a:bodyPr>
            <a:noAutofit/>
          </a:bodyPr>
          <a:lstStyle/>
          <a:p>
            <a:pPr marL="629920" indent="-62992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9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Pārtikas produkti un dzērieni, kuri </a:t>
            </a:r>
            <a:r>
              <a:rPr lang="lv-LV" sz="1900" u="sng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 pieejami skolā</a:t>
            </a:r>
            <a:r>
              <a:rPr lang="lv-LV" sz="19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(skolas ēdnīcā, kafejnīcā/veikalā, preču pārdošanas automātos) (%), 2015. - 2018.</a:t>
            </a:r>
            <a:br>
              <a:rPr lang="lv-LV" sz="19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1900" dirty="0">
              <a:latin typeface="Verdana Pro SemiBold" panose="020B07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38C1E-6C3F-42B6-B107-BE6D09C7E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93DD1-0343-4645-B37A-82C4B6243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572719" cy="304800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A1F17-2911-4EBD-ABB9-37A1677281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49519" y="6324600"/>
            <a:ext cx="389681" cy="304800"/>
          </a:xfrm>
        </p:spPr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9B464E-4E85-486B-8B45-98C9710B7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523258"/>
              </p:ext>
            </p:extLst>
          </p:nvPr>
        </p:nvGraphicFramePr>
        <p:xfrm>
          <a:off x="674703" y="1752600"/>
          <a:ext cx="8012097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947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58D96-9049-4089-A07C-755B8EE2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78177-D089-4A5E-9CF2-F7987A58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1752600"/>
            <a:ext cx="7870054" cy="4373573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1900" dirty="0"/>
              <a:t>Latvija kopš 2007.gada ir Pasaules Veselības organizācijas (PVO) Eiropas reģiona </a:t>
            </a:r>
            <a:r>
              <a:rPr lang="lv-LV" sz="1900" i="1" dirty="0"/>
              <a:t>Bērnu aptaukošanās pārraudzības iniciatīvas (COSI)</a:t>
            </a:r>
            <a:r>
              <a:rPr lang="lv-LV" sz="1900" dirty="0"/>
              <a:t> dalībvalsts, kas īsteno Bērnu </a:t>
            </a:r>
            <a:r>
              <a:rPr lang="lv-LV" sz="1900" dirty="0" err="1"/>
              <a:t>antropometrisko</a:t>
            </a:r>
            <a:r>
              <a:rPr lang="lv-LV" sz="1900" dirty="0"/>
              <a:t> parametru un skolu vides pētījumu.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1900" dirty="0"/>
              <a:t>Latvijā, šīs iniciatīvas ietvaros, pēc vienotas metodikas ir veiktas piecas Bērnu </a:t>
            </a:r>
            <a:r>
              <a:rPr lang="lv-LV" sz="1900" dirty="0" err="1"/>
              <a:t>antropometrisko</a:t>
            </a:r>
            <a:r>
              <a:rPr lang="lv-LV" sz="1900" dirty="0"/>
              <a:t> parametru un skolu vides pētījuma kārtas.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1900" dirty="0">
                <a:solidFill>
                  <a:prstClr val="black"/>
                </a:solidFill>
              </a:rPr>
              <a:t>Bērnu </a:t>
            </a:r>
            <a:r>
              <a:rPr lang="lv-LV" sz="1900" dirty="0" err="1">
                <a:solidFill>
                  <a:prstClr val="black"/>
                </a:solidFill>
              </a:rPr>
              <a:t>antropometrisko</a:t>
            </a:r>
            <a:r>
              <a:rPr lang="lv-LV" sz="1900" dirty="0">
                <a:solidFill>
                  <a:prstClr val="black"/>
                </a:solidFill>
              </a:rPr>
              <a:t> parametru un skolu vides pētījuma 2018./2019.gada kārtu realizēja 40 PVO Eiropas reģiona dalībvalstis.</a:t>
            </a:r>
            <a:r>
              <a:rPr lang="lv-LV" sz="1800" dirty="0">
                <a:solidFill>
                  <a:prstClr val="black"/>
                </a:solidFill>
              </a:rPr>
              <a:t> </a:t>
            </a:r>
          </a:p>
          <a:p>
            <a:endParaRPr lang="lv-LV" sz="1800" dirty="0"/>
          </a:p>
          <a:p>
            <a:r>
              <a:rPr lang="lv-LV" sz="1800" dirty="0"/>
              <a:t>Informācija par iniciatīvu: </a:t>
            </a:r>
          </a:p>
          <a:p>
            <a:r>
              <a:rPr lang="lv-LV" dirty="0">
                <a:hlinkClick r:id="rId2"/>
              </a:rPr>
              <a:t>http://www.euro.who.int/en/health-topics/disease-prevention/nutrition/activities/who-european-childhood-obesity-surveillance-initiative-cosi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5A577-7A62-455A-8289-E0D2DF319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CAA3C-847F-42D4-ACA3-241AC21CE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F138B-A652-4A6F-B2B2-22F24AB78B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730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EF2E-4E63-405B-A2EA-1C4BACA43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843" y="228600"/>
            <a:ext cx="6951215" cy="1189042"/>
          </a:xfrm>
        </p:spPr>
        <p:txBody>
          <a:bodyPr>
            <a:normAutofit fontScale="90000"/>
          </a:bodyPr>
          <a:lstStyle/>
          <a:p>
            <a:pPr marL="629920" indent="-62992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1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Skolās organizēto sporta/fizisko aktivitāšu pulciņu apmeklētības īpatsvars pamatskolas skolēniem pēc skolas atrašanās vietas (%), 2018.</a:t>
            </a:r>
            <a:br>
              <a:rPr lang="lv-LV" sz="21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sz="2100" dirty="0">
              <a:latin typeface="Verdana Pro SemiBold" panose="020B07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2E399-0AC3-488C-8BD5-2894407653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85E79-0CDE-4523-ACE3-9CB58D993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45E7B-3DAD-4777-A710-EF90B4E0F3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52749" y="6324600"/>
            <a:ext cx="586451" cy="304800"/>
          </a:xfrm>
        </p:spPr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1FAA832-AE5B-4B75-8648-DC9930DC9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969326"/>
              </p:ext>
            </p:extLst>
          </p:nvPr>
        </p:nvGraphicFramePr>
        <p:xfrm>
          <a:off x="479394" y="1752600"/>
          <a:ext cx="8207406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352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027285"/>
            <a:ext cx="7772400" cy="621437"/>
          </a:xfrm>
        </p:spPr>
        <p:txBody>
          <a:bodyPr>
            <a:normAutofit fontScale="90000"/>
          </a:bodyPr>
          <a:lstStyle/>
          <a:p>
            <a:r>
              <a:rPr lang="lv-LV" altLang="en-US" sz="2600" dirty="0"/>
              <a:t>Paldies par uzmanību!</a:t>
            </a:r>
            <a:br>
              <a:rPr lang="lv-LV" altLang="en-US" sz="2600" dirty="0"/>
            </a:br>
            <a:br>
              <a:rPr lang="lv-LV" altLang="en-US" sz="2600" dirty="0"/>
            </a:br>
            <a:r>
              <a:rPr lang="lv-LV" altLang="en-US" sz="1800" dirty="0"/>
              <a:t>Ziņojums pieejams SPKC mājas lapā: </a:t>
            </a:r>
            <a:r>
              <a:rPr lang="lv-LV" sz="1800" dirty="0">
                <a:hlinkClick r:id="rId2"/>
              </a:rPr>
              <a:t>https://spkc.gov.lv/lv/statistika-un-petijumi/petijumi-un-zinojumi/veselibu-ietekmejoso-paradumu-/</a:t>
            </a:r>
            <a:r>
              <a:rPr lang="lv-LV" altLang="en-US" sz="1800" dirty="0"/>
              <a:t> </a:t>
            </a:r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C8094683-6D85-4AAC-B5A9-D38E579B2436}" type="datetime1">
              <a:rPr lang="lv-LV" altLang="en-US" smtClean="0"/>
              <a:t>08.01.2020</a:t>
            </a:fld>
            <a:endParaRPr lang="lv-LV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9A5949-C67E-42E1-9BFD-771FB8E63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280" y="4629066"/>
            <a:ext cx="3595457" cy="200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9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Mērķis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5811"/>
            <a:ext cx="8077200" cy="4373573"/>
          </a:xfrm>
        </p:spPr>
        <p:txBody>
          <a:bodyPr>
            <a:norm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lv-LV" sz="2400" dirty="0"/>
              <a:t>Iegūt informāciju par liekās ķermeņa masas un aptaukošanās izplatību septiņus un deviņus gadus veciem bērniem, šo bērnu veselības paradumiem mājās, kā arī  skolu vides atbilstību veselīgu paradumu veicināšanai. </a:t>
            </a:r>
          </a:p>
          <a:p>
            <a:endParaRPr lang="en-US" sz="2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D26F-B555-470D-9A65-6305C7AB7B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3</a:t>
            </a:fld>
            <a:endParaRPr lang="en-US" altLang="en-US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3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FFAD-A09E-4CB5-9C01-527332EE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488272"/>
            <a:ext cx="6096000" cy="883328"/>
          </a:xfrm>
        </p:spPr>
        <p:txBody>
          <a:bodyPr>
            <a:normAutofit/>
          </a:bodyPr>
          <a:lstStyle/>
          <a:p>
            <a:r>
              <a:rPr lang="lv-LV" sz="3200" dirty="0"/>
              <a:t>Metodika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D02E4-C0CE-4AAB-85CB-6706C4D36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7779"/>
            <a:ext cx="4336742" cy="4368396"/>
          </a:xfrm>
        </p:spPr>
        <p:txBody>
          <a:bodyPr>
            <a:norm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prstClr val="black"/>
                </a:solidFill>
              </a:rPr>
              <a:t>Monitoringa tipa šķērsgriezuma populācijas pētījums;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prstClr val="black"/>
                </a:solidFill>
              </a:rPr>
              <a:t>Mērķa grupa: 7-gadīgi 1.klases skolēni un 9-gadīgi 3.klases skolēni;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prstClr val="black"/>
                </a:solidFill>
              </a:rPr>
              <a:t>Aktīvā vecāku piekrišana bērna dalībai pētījumā;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prstClr val="black"/>
                </a:solidFill>
              </a:rPr>
              <a:t>Reprezentatīva atlase: 94 Latvijas vispārizglītojošās skolas;</a:t>
            </a:r>
            <a:endParaRPr lang="lv-LV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019B5-E775-44BB-9BE3-3D7A0D285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199" y="1757778"/>
            <a:ext cx="3999389" cy="436839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1800" dirty="0"/>
              <a:t>Sasniegtā atlase</a:t>
            </a:r>
            <a:r>
              <a:rPr lang="lv-LV" sz="1800" dirty="0">
                <a:solidFill>
                  <a:prstClr val="black"/>
                </a:solidFill>
              </a:rPr>
              <a:t> 1.klasēs</a:t>
            </a:r>
            <a:r>
              <a:rPr lang="lv-LV" sz="1800" dirty="0"/>
              <a:t>– 3477 skolēni;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1800" dirty="0"/>
              <a:t>Sasniegtā atlase 3.klasēs - 3554 skolēni;</a:t>
            </a:r>
          </a:p>
          <a:p>
            <a:pPr lvl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1800" dirty="0">
                <a:solidFill>
                  <a:prstClr val="black"/>
                </a:solidFill>
              </a:rPr>
              <a:t>Vienādi mērinstrumentu komplekti;</a:t>
            </a:r>
          </a:p>
          <a:p>
            <a:pPr lvl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1800" dirty="0"/>
              <a:t>Ķermeņa masas indeksa (ĶMI) aprēķināšanai </a:t>
            </a:r>
            <a:r>
              <a:rPr lang="lv-LV" sz="1800" dirty="0">
                <a:solidFill>
                  <a:prstClr val="black"/>
                </a:solidFill>
              </a:rPr>
              <a:t>izmantota PVO </a:t>
            </a:r>
            <a:r>
              <a:rPr lang="lv-LV" sz="1800" dirty="0" err="1">
                <a:solidFill>
                  <a:prstClr val="black"/>
                </a:solidFill>
              </a:rPr>
              <a:t>percentiļu</a:t>
            </a:r>
            <a:r>
              <a:rPr lang="lv-LV" sz="1800" dirty="0">
                <a:solidFill>
                  <a:prstClr val="black"/>
                </a:solidFill>
              </a:rPr>
              <a:t> metode, </a:t>
            </a:r>
            <a:r>
              <a:rPr lang="lv-LV" sz="1800" dirty="0"/>
              <a:t>atbilstoši katra bērna dzimumam un vecumam.</a:t>
            </a:r>
            <a:endParaRPr lang="lv-LV" sz="1800" dirty="0">
              <a:solidFill>
                <a:prstClr val="black"/>
              </a:solidFill>
            </a:endParaRPr>
          </a:p>
          <a:p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A38F5-5270-4F1B-A409-259F8636E0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04349-98A0-43A5-86F5-C5AF849D64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38249-C83F-4FD8-8BC9-7B9FCEDCAC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22319FA-C228-419C-985F-F0C9D9FD44C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2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E6D3-9262-4057-AFEF-9BB99E33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901" y="4243525"/>
            <a:ext cx="6937899" cy="1331651"/>
          </a:xfrm>
        </p:spPr>
        <p:txBody>
          <a:bodyPr>
            <a:normAutofit/>
          </a:bodyPr>
          <a:lstStyle/>
          <a:p>
            <a:r>
              <a:rPr lang="lv-LV" sz="2600" dirty="0"/>
              <a:t>7-gadīgo un 9-gadīgo skolēnu </a:t>
            </a:r>
            <a:r>
              <a:rPr lang="lv-LV" sz="2600" dirty="0" err="1"/>
              <a:t>antropometrisko</a:t>
            </a:r>
            <a:r>
              <a:rPr lang="lv-LV" sz="2600" dirty="0"/>
              <a:t> parametru dati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9F909-6843-43E3-9331-87F4E2BB9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730" y="524428"/>
            <a:ext cx="2214239" cy="35078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13026-54CD-41A5-A1A7-33709C392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v-LV" dirty="0"/>
              <a:t> 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55663-79E4-4D33-91CD-0A897AD07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D87B6-202B-4914-BE8E-DD37AE56F5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66183-188F-4F6A-BE43-E29C2B730E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087A715-B07C-4089-B343-42B235A07A7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7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AD4675-89A0-4037-B88F-D99B5214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683" y="228599"/>
            <a:ext cx="6729274" cy="1325563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3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7-gadīgu pirmklasnieku ĶMI novērtējums, izmantojot PVO </a:t>
            </a:r>
            <a:r>
              <a:rPr lang="lv-LV" sz="2300" dirty="0" err="1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percentiļu</a:t>
            </a:r>
            <a:r>
              <a:rPr lang="lv-LV" sz="23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metodi (%), 2008.-2018.</a:t>
            </a:r>
            <a:br>
              <a:rPr lang="lv-LV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Verdana Pro SemiBold" panose="020B07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52A38-FE20-4D83-8257-D76190577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656943-AACD-42AE-A6CA-237E73A690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E3191-4C0C-4320-AF0A-113664DE6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6</a:t>
            </a:fld>
            <a:endParaRPr lang="en-US" altLang="en-US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6B6EFFDC-F36C-4AAF-AF4D-388ECA68A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307052"/>
              </p:ext>
            </p:extLst>
          </p:nvPr>
        </p:nvGraphicFramePr>
        <p:xfrm>
          <a:off x="514905" y="1752600"/>
          <a:ext cx="8171895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23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CDB0-5309-463F-9B2D-28B480CC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433" y="124287"/>
            <a:ext cx="7155218" cy="1429876"/>
          </a:xfrm>
        </p:spPr>
        <p:txBody>
          <a:bodyPr>
            <a:normAutofit fontScale="90000"/>
          </a:bodyPr>
          <a:lstStyle/>
          <a:p>
            <a:pPr marL="540385" indent="-540385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200" dirty="0"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Liekas ķermeņa masas un aptaukošanās izplatība 7-gadīgajiem 1.klases skolēniem dzimuma un  dzīvesvietas grupās (%), 2008.-2018. </a:t>
            </a:r>
            <a:br>
              <a:rPr lang="lv-L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E8A98-6EE5-411A-A382-9FAF423BA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3D25DB-E4FE-48BB-A7B0-D787263D34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D6F5C-09C6-43D5-8738-546C17C72D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22319FA-C228-419C-985F-F0C9D9FD44C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A19A9D8-5A58-4932-B068-C39429F9A0A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8385017"/>
              </p:ext>
            </p:extLst>
          </p:nvPr>
        </p:nvGraphicFramePr>
        <p:xfrm>
          <a:off x="4794250" y="1752599"/>
          <a:ext cx="421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50A5720-941A-4830-8CD1-E127484FD3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9220635"/>
              </p:ext>
            </p:extLst>
          </p:nvPr>
        </p:nvGraphicFramePr>
        <p:xfrm>
          <a:off x="266700" y="1752599"/>
          <a:ext cx="4426598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247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B920B-C87A-4CF7-9903-5BEAC06B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742" y="228600"/>
            <a:ext cx="6636058" cy="1189042"/>
          </a:xfrm>
        </p:spPr>
        <p:txBody>
          <a:bodyPr>
            <a:normAutofit/>
          </a:bodyPr>
          <a:lstStyle/>
          <a:p>
            <a:pPr algn="ctr"/>
            <a:r>
              <a:rPr lang="lv-LV" sz="2000" dirty="0">
                <a:solidFill>
                  <a:prstClr val="black"/>
                </a:solidFill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9-gadīgu 3.klases skolēnu ķermeņa masas indeksa novērtējums, izmantojot PVO </a:t>
            </a:r>
            <a:r>
              <a:rPr lang="lv-LV" sz="2000" dirty="0" err="1">
                <a:solidFill>
                  <a:prstClr val="black"/>
                </a:solidFill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percentiļu</a:t>
            </a:r>
            <a:r>
              <a:rPr lang="lv-LV" sz="2000" dirty="0">
                <a:solidFill>
                  <a:prstClr val="black"/>
                </a:solidFill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metodi (%), 2015.-2018.</a:t>
            </a:r>
            <a:endParaRPr lang="en-US" sz="2000" dirty="0">
              <a:latin typeface="Verdana Pro SemiBold" panose="020B07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2E73E-DDA7-44E3-9B69-25E71DDF4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3EF48-E899-4B28-AB1E-18EDC6950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A24AE-5CDF-4392-8AF2-F8F23B99F1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564FF0F-54F0-4533-BD00-8B476FCA260F}" type="slidenum">
              <a:rPr lang="en-US" altLang="en-US" smtClean="0"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8</a:t>
            </a:fld>
            <a:endParaRPr lang="en-US" altLang="en-US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661CB76-D9C9-4D66-BB4F-3159CD501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446269"/>
              </p:ext>
            </p:extLst>
          </p:nvPr>
        </p:nvGraphicFramePr>
        <p:xfrm>
          <a:off x="648070" y="1752600"/>
          <a:ext cx="803873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99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B192-296A-41BC-8C5A-7D024D11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742" y="304801"/>
            <a:ext cx="6788458" cy="1440972"/>
          </a:xfrm>
        </p:spPr>
        <p:txBody>
          <a:bodyPr>
            <a:normAutofit/>
          </a:bodyPr>
          <a:lstStyle/>
          <a:p>
            <a:pPr algn="ctr"/>
            <a:r>
              <a:rPr lang="lv-LV" sz="2000" dirty="0">
                <a:solidFill>
                  <a:prstClr val="black"/>
                </a:solidFill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Liekas ķermeņa masas un aptaukošanās izplatība 9-gadīgajiem 3.klases skolēniem dzimuma un  dzīvesvietas grupās (%), </a:t>
            </a:r>
            <a:br>
              <a:rPr lang="lv-LV" sz="2000" dirty="0">
                <a:solidFill>
                  <a:prstClr val="black"/>
                </a:solidFill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000" dirty="0">
                <a:solidFill>
                  <a:prstClr val="black"/>
                </a:solidFill>
                <a:latin typeface="Verdana Pro SemiBold" panose="020B07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2015.-2018.</a:t>
            </a:r>
            <a:endParaRPr lang="lv-LV" sz="2000" dirty="0">
              <a:latin typeface="Verdana Pro SemiBold" panose="020B07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7940F-C4BB-40D7-BED4-1FFF7C3A3D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F7654-8828-476D-B30F-4E1DD8BEBB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64321-EE44-4E51-AFE0-92FCC9D1EE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22319FA-C228-419C-985F-F0C9D9FD44C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025D211-34CC-4F1C-9BBA-1993F00911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5926791"/>
              </p:ext>
            </p:extLst>
          </p:nvPr>
        </p:nvGraphicFramePr>
        <p:xfrm>
          <a:off x="168677" y="1944210"/>
          <a:ext cx="4403324" cy="418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505F59-33D1-41B8-B5C2-8ECAA04F8F0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7437991"/>
              </p:ext>
            </p:extLst>
          </p:nvPr>
        </p:nvGraphicFramePr>
        <p:xfrm>
          <a:off x="4785063" y="1944210"/>
          <a:ext cx="4190259" cy="418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7009553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7739</TotalTime>
  <Words>580</Words>
  <Application>Microsoft Office PowerPoint</Application>
  <PresentationFormat>On-screen Show (4:3)</PresentationFormat>
  <Paragraphs>126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Source Sans Pro SemiBold</vt:lpstr>
      <vt:lpstr>Times New Roman</vt:lpstr>
      <vt:lpstr>Verdana</vt:lpstr>
      <vt:lpstr>Verdana Pro SemiBold</vt:lpstr>
      <vt:lpstr>Wingdings</vt:lpstr>
      <vt:lpstr>89_Prezentacija_templateLV</vt:lpstr>
      <vt:lpstr>Bērnu antropometrisko parametru un skolu vides pētījums Latvijā, 2018./2019.mācību gada dati</vt:lpstr>
      <vt:lpstr>PowerPoint Presentation</vt:lpstr>
      <vt:lpstr>Mērķis</vt:lpstr>
      <vt:lpstr>Metodika</vt:lpstr>
      <vt:lpstr>7-gadīgo un 9-gadīgo skolēnu antropometrisko parametru dati</vt:lpstr>
      <vt:lpstr>7-gadīgu pirmklasnieku ĶMI novērtējums, izmantojot PVO percentiļu metodi (%), 2008.-2018. </vt:lpstr>
      <vt:lpstr>Liekas ķermeņa masas un aptaukošanās izplatība 7-gadīgajiem 1.klases skolēniem dzimuma un  dzīvesvietas grupās (%), 2008.-2018.  </vt:lpstr>
      <vt:lpstr>9-gadīgu 3.klases skolēnu ķermeņa masas indeksa novērtējums, izmantojot PVO percentiļu metodi (%), 2015.-2018.</vt:lpstr>
      <vt:lpstr>Liekas ķermeņa masas un aptaukošanās izplatība 9-gadīgajiem 3.klases skolēniem dzimuma un  dzīvesvietas grupās (%),  2015.-2018.</vt:lpstr>
      <vt:lpstr>Bērnu uztura un fiziskās aktivitātes paradumi ģimenē.  Vecāku anketas dati</vt:lpstr>
      <vt:lpstr>Fiziskās aktivitātes izplatība nedēļā brīvajā laikā, kad skolēni apmeklē sporta un/vai deju nodarbības (%), 2015.-2018. </vt:lpstr>
      <vt:lpstr>Fiziskās aktivitātes izplatība dienā brīvajā laikā darba dienās un brīvdienās (%), 2018. </vt:lpstr>
      <vt:lpstr>TV un elektronisko ierīču lietošanas izplatība dienā brīvajā laikā darba dienās un brīvdienās (%), 2018. </vt:lpstr>
      <vt:lpstr>Svaigu augļu lietošana uzturā katru dienu, dzimuma un vecuma grupās (%), 2015.-2018.  </vt:lpstr>
      <vt:lpstr>Svaigu dārzeņu lietošana uzturā katru dienu, dzimuma un vecuma grupās (%), 2015.-2018.  </vt:lpstr>
      <vt:lpstr>Vecāku viedoklis par viņu bērnu ķermeņa svaru salīdzinājumā ar mērīto antropometrisko datu ĶMI novērtējumu, 7-gadīgajiem un 9-gadīgajiem skolēniem (%), 2018.</vt:lpstr>
      <vt:lpstr> Skolu vides atbilstība veselīgu paradumu veicināšanai skolēniem  Skolu administrācijas anketas dati</vt:lpstr>
      <vt:lpstr>Skolu īpatsvars, kurās ir kafejnīca/ veikals (%), 2008.-2018.  </vt:lpstr>
      <vt:lpstr>Pārtikas produkti un dzērieni, kuri nav pieejami skolā (skolas ēdnīcā, kafejnīcā/veikalā, preču pārdošanas automātos) (%), 2015. - 2018. </vt:lpstr>
      <vt:lpstr> Skolās organizēto sporta/fizisko aktivitāšu pulciņu apmeklētības īpatsvars pamatskolas skolēniem pēc skolas atrašanās vietas (%), 2018. </vt:lpstr>
      <vt:lpstr>Paldies par uzmanību!  Ziņojums pieejams SPKC mājas lapā: https://spkc.gov.lv/lv/statistika-un-petijumi/petijumi-un-zinojumi/veselibu-ietekmejoso-paradumu-/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Gints Muraševs</dc:creator>
  <cp:lastModifiedBy>Anna Strapcāne</cp:lastModifiedBy>
  <cp:revision>150</cp:revision>
  <cp:lastPrinted>2017-03-23T07:02:53Z</cp:lastPrinted>
  <dcterms:created xsi:type="dcterms:W3CDTF">2014-11-20T14:46:47Z</dcterms:created>
  <dcterms:modified xsi:type="dcterms:W3CDTF">2020-01-08T08:15:35Z</dcterms:modified>
</cp:coreProperties>
</file>