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86" r:id="rId2"/>
    <p:sldId id="301" r:id="rId3"/>
    <p:sldId id="499" r:id="rId4"/>
    <p:sldId id="500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5968"/>
    <a:srgbClr val="DCE3E8"/>
    <a:srgbClr val="F3F7F7"/>
    <a:srgbClr val="86C9D3"/>
    <a:srgbClr val="0090A1"/>
    <a:srgbClr val="D20000"/>
    <a:srgbClr val="9BB1BD"/>
    <a:srgbClr val="E9EEF1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52" autoAdjust="0"/>
    <p:restoredTop sz="91743" autoAdjust="0"/>
  </p:normalViewPr>
  <p:slideViewPr>
    <p:cSldViewPr snapToGrid="0">
      <p:cViewPr varScale="1">
        <p:scale>
          <a:sx n="63" d="100"/>
          <a:sy n="63" d="100"/>
        </p:scale>
        <p:origin x="10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FEC47-3C1D-4552-9C07-4538065C862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E5FAB49-22F2-4663-B0A4-491AC2EDFD5E}">
      <dgm:prSet phldrT="[Text]" custT="1"/>
      <dgm:spPr>
        <a:solidFill>
          <a:srgbClr val="86C9D3"/>
        </a:solidFill>
      </dgm:spPr>
      <dgm:t>
        <a:bodyPr/>
        <a:lstStyle/>
        <a:p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Nav koordinētas, vienotas regulējuma ieviešanas</a:t>
          </a:r>
          <a:endParaRPr lang="lv-LV" sz="2000" dirty="0"/>
        </a:p>
      </dgm:t>
    </dgm:pt>
    <dgm:pt modelId="{B3C9B15C-A544-4A6B-B709-36A614042404}" type="parTrans" cxnId="{6257CD6F-45FA-4E5D-A43B-CDD55CEC43D1}">
      <dgm:prSet/>
      <dgm:spPr/>
      <dgm:t>
        <a:bodyPr/>
        <a:lstStyle/>
        <a:p>
          <a:endParaRPr lang="lv-LV"/>
        </a:p>
      </dgm:t>
    </dgm:pt>
    <dgm:pt modelId="{3C0A8BCE-F0FC-4309-AD9E-F73B01C30C65}" type="sibTrans" cxnId="{6257CD6F-45FA-4E5D-A43B-CDD55CEC43D1}">
      <dgm:prSet/>
      <dgm:spPr/>
      <dgm:t>
        <a:bodyPr/>
        <a:lstStyle/>
        <a:p>
          <a:endParaRPr lang="lv-LV"/>
        </a:p>
      </dgm:t>
    </dgm:pt>
    <dgm:pt modelId="{D338FDEE-72B8-4233-870F-22AD96BAAAFA}">
      <dgm:prSet phldrT="[Text]" custT="1"/>
      <dgm:spPr>
        <a:solidFill>
          <a:srgbClr val="86C9D3"/>
        </a:solidFill>
      </dgm:spPr>
      <dgm:t>
        <a:bodyPr/>
        <a:lstStyle/>
        <a:p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Regulējuma piemērošana ir subjektīva</a:t>
          </a:r>
          <a:endParaRPr lang="lv-LV" sz="2000" dirty="0"/>
        </a:p>
      </dgm:t>
    </dgm:pt>
    <dgm:pt modelId="{93E84855-C9C5-4A37-A3F1-018AE6C04073}" type="parTrans" cxnId="{0F4EF01D-20CA-4960-B904-55826A3CF2EE}">
      <dgm:prSet/>
      <dgm:spPr/>
      <dgm:t>
        <a:bodyPr/>
        <a:lstStyle/>
        <a:p>
          <a:endParaRPr lang="lv-LV"/>
        </a:p>
      </dgm:t>
    </dgm:pt>
    <dgm:pt modelId="{8E883D85-B04D-4344-8D5C-0BF5F2D7E905}" type="sibTrans" cxnId="{0F4EF01D-20CA-4960-B904-55826A3CF2EE}">
      <dgm:prSet/>
      <dgm:spPr/>
      <dgm:t>
        <a:bodyPr/>
        <a:lstStyle/>
        <a:p>
          <a:endParaRPr lang="lv-LV"/>
        </a:p>
      </dgm:t>
    </dgm:pt>
    <dgm:pt modelId="{6C682611-5F98-4E2E-9809-216CBC8EF465}">
      <dgm:prSet phldrT="[Text]" custT="1"/>
      <dgm:spPr>
        <a:solidFill>
          <a:srgbClr val="86C9D3"/>
        </a:solidFill>
      </dgm:spPr>
      <dgm:t>
        <a:bodyPr/>
        <a:lstStyle/>
        <a:p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Papildus izmaksas komersantiem</a:t>
          </a:r>
          <a:endParaRPr lang="lv-LV" sz="2000" dirty="0"/>
        </a:p>
      </dgm:t>
    </dgm:pt>
    <dgm:pt modelId="{CFC3D2A3-AF3E-4FDE-9FF8-B6C3B46796D2}" type="parTrans" cxnId="{E1DF326C-F2B1-44B1-8497-CB0D0CC5E8E4}">
      <dgm:prSet/>
      <dgm:spPr/>
      <dgm:t>
        <a:bodyPr/>
        <a:lstStyle/>
        <a:p>
          <a:endParaRPr lang="lv-LV"/>
        </a:p>
      </dgm:t>
    </dgm:pt>
    <dgm:pt modelId="{0EF9C526-4CE4-459C-B7CC-EEDCE5F7DBCD}" type="sibTrans" cxnId="{E1DF326C-F2B1-44B1-8497-CB0D0CC5E8E4}">
      <dgm:prSet/>
      <dgm:spPr/>
      <dgm:t>
        <a:bodyPr/>
        <a:lstStyle/>
        <a:p>
          <a:endParaRPr lang="lv-LV"/>
        </a:p>
      </dgm:t>
    </dgm:pt>
    <dgm:pt modelId="{40E8D371-1461-4857-BC4A-1815A24303DC}">
      <dgm:prSet phldrT="[Text]" custT="1"/>
      <dgm:spPr>
        <a:solidFill>
          <a:srgbClr val="86C9D3"/>
        </a:solidFill>
      </dgm:spPr>
      <dgm:t>
        <a:bodyPr/>
        <a:lstStyle/>
        <a:p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Risks uzņēmējdarbības pārcelšanai uz citām valstīm</a:t>
          </a:r>
          <a:endParaRPr lang="lv-LV" sz="2000" dirty="0"/>
        </a:p>
      </dgm:t>
    </dgm:pt>
    <dgm:pt modelId="{BA6FEAB0-6C1B-4062-8F65-40ED0DD1F83F}" type="parTrans" cxnId="{FE985013-CCE3-45AC-91B5-812DBC7B253C}">
      <dgm:prSet/>
      <dgm:spPr/>
      <dgm:t>
        <a:bodyPr/>
        <a:lstStyle/>
        <a:p>
          <a:endParaRPr lang="lv-LV"/>
        </a:p>
      </dgm:t>
    </dgm:pt>
    <dgm:pt modelId="{6DC96A36-509B-4C0B-A14B-1337B8563711}" type="sibTrans" cxnId="{FE985013-CCE3-45AC-91B5-812DBC7B253C}">
      <dgm:prSet/>
      <dgm:spPr/>
      <dgm:t>
        <a:bodyPr/>
        <a:lstStyle/>
        <a:p>
          <a:endParaRPr lang="lv-LV"/>
        </a:p>
      </dgm:t>
    </dgm:pt>
    <dgm:pt modelId="{98AE30DA-1222-429B-BB4E-DD05CD5919C3}">
      <dgm:prSet custT="1"/>
      <dgm:spPr>
        <a:solidFill>
          <a:srgbClr val="86C9D3"/>
        </a:solidFill>
      </dgm:spPr>
      <dgm:t>
        <a:bodyPr/>
        <a:lstStyle/>
        <a:p>
          <a:r>
            <a:rPr lang="lv-LV" altLang="lv-LV" sz="2000" b="1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VM komunikācijā trūkst pozitīva redzējuma un skaidrojuma </a:t>
          </a:r>
          <a:endParaRPr lang="lv-LV" altLang="lv-LV" sz="2000" b="1" dirty="0">
            <a:solidFill>
              <a:srgbClr val="215968"/>
            </a:solidFill>
            <a:latin typeface="Poppins" panose="00000500000000000000" pitchFamily="2" charset="-70"/>
            <a:cs typeface="Poppins" panose="00000500000000000000" pitchFamily="2" charset="-70"/>
          </a:endParaRPr>
        </a:p>
      </dgm:t>
    </dgm:pt>
    <dgm:pt modelId="{4EEFA689-295C-4CF5-BDA9-8AACA91D58E5}" type="parTrans" cxnId="{2F588613-6D5E-47B6-A8F1-895AADA1F33C}">
      <dgm:prSet/>
      <dgm:spPr/>
      <dgm:t>
        <a:bodyPr/>
        <a:lstStyle/>
        <a:p>
          <a:endParaRPr lang="lv-LV"/>
        </a:p>
      </dgm:t>
    </dgm:pt>
    <dgm:pt modelId="{73D0FAE4-C9E9-40E5-A72D-F93E3CA25036}" type="sibTrans" cxnId="{2F588613-6D5E-47B6-A8F1-895AADA1F33C}">
      <dgm:prSet/>
      <dgm:spPr/>
      <dgm:t>
        <a:bodyPr/>
        <a:lstStyle/>
        <a:p>
          <a:endParaRPr lang="lv-LV"/>
        </a:p>
      </dgm:t>
    </dgm:pt>
    <dgm:pt modelId="{163B2333-E694-489F-8F4E-7F0CEF428995}" type="pres">
      <dgm:prSet presAssocID="{818FEC47-3C1D-4552-9C07-4538065C862C}" presName="diagram" presStyleCnt="0">
        <dgm:presLayoutVars>
          <dgm:dir/>
          <dgm:resizeHandles val="exact"/>
        </dgm:presLayoutVars>
      </dgm:prSet>
      <dgm:spPr/>
    </dgm:pt>
    <dgm:pt modelId="{5DC1F9AB-B383-46A2-A0E3-6C3A3341EE7C}" type="pres">
      <dgm:prSet presAssocID="{0E5FAB49-22F2-4663-B0A4-491AC2EDFD5E}" presName="node" presStyleLbl="node1" presStyleIdx="0" presStyleCnt="5" custScaleX="63634" custScaleY="71458" custLinFactNeighborX="8124" custLinFactNeighborY="135">
        <dgm:presLayoutVars>
          <dgm:bulletEnabled val="1"/>
        </dgm:presLayoutVars>
      </dgm:prSet>
      <dgm:spPr/>
    </dgm:pt>
    <dgm:pt modelId="{AC800140-476D-4B79-B58A-96758489F747}" type="pres">
      <dgm:prSet presAssocID="{3C0A8BCE-F0FC-4309-AD9E-F73B01C30C65}" presName="sibTrans" presStyleCnt="0"/>
      <dgm:spPr/>
    </dgm:pt>
    <dgm:pt modelId="{6C447E9E-A37E-498E-A0DE-BA37C3B5F9CA}" type="pres">
      <dgm:prSet presAssocID="{D338FDEE-72B8-4233-870F-22AD96BAAAFA}" presName="node" presStyleLbl="node1" presStyleIdx="1" presStyleCnt="5" custScaleX="73160" custScaleY="71796">
        <dgm:presLayoutVars>
          <dgm:bulletEnabled val="1"/>
        </dgm:presLayoutVars>
      </dgm:prSet>
      <dgm:spPr/>
    </dgm:pt>
    <dgm:pt modelId="{773ACD7B-6DAE-4E66-946B-4A1614784A1A}" type="pres">
      <dgm:prSet presAssocID="{8E883D85-B04D-4344-8D5C-0BF5F2D7E905}" presName="sibTrans" presStyleCnt="0"/>
      <dgm:spPr/>
    </dgm:pt>
    <dgm:pt modelId="{B665AF2E-EFA4-46BA-8819-2054391BC06F}" type="pres">
      <dgm:prSet presAssocID="{6C682611-5F98-4E2E-9809-216CBC8EF465}" presName="node" presStyleLbl="node1" presStyleIdx="2" presStyleCnt="5" custScaleX="68638" custScaleY="72365" custLinFactNeighborX="-8573" custLinFactNeighborY="-1683">
        <dgm:presLayoutVars>
          <dgm:bulletEnabled val="1"/>
        </dgm:presLayoutVars>
      </dgm:prSet>
      <dgm:spPr/>
    </dgm:pt>
    <dgm:pt modelId="{DAACEC92-A3F2-4799-B30E-A1AF8450D081}" type="pres">
      <dgm:prSet presAssocID="{0EF9C526-4CE4-459C-B7CC-EEDCE5F7DBCD}" presName="sibTrans" presStyleCnt="0"/>
      <dgm:spPr/>
    </dgm:pt>
    <dgm:pt modelId="{0D8C6BCA-26C2-423C-9D61-5A48F3A2C8E6}" type="pres">
      <dgm:prSet presAssocID="{98AE30DA-1222-429B-BB4E-DD05CD5919C3}" presName="node" presStyleLbl="node1" presStyleIdx="3" presStyleCnt="5" custScaleX="83622" custScaleY="67594" custLinFactNeighborX="1047" custLinFactNeighborY="-21025">
        <dgm:presLayoutVars>
          <dgm:bulletEnabled val="1"/>
        </dgm:presLayoutVars>
      </dgm:prSet>
      <dgm:spPr/>
    </dgm:pt>
    <dgm:pt modelId="{A5AD25C1-3731-4735-B3B2-A6450F21F972}" type="pres">
      <dgm:prSet presAssocID="{73D0FAE4-C9E9-40E5-A72D-F93E3CA25036}" presName="sibTrans" presStyleCnt="0"/>
      <dgm:spPr/>
    </dgm:pt>
    <dgm:pt modelId="{676583DA-7612-4728-9300-7F56FFEB0A9D}" type="pres">
      <dgm:prSet presAssocID="{40E8D371-1461-4857-BC4A-1815A24303DC}" presName="node" presStyleLbl="node1" presStyleIdx="4" presStyleCnt="5" custScaleX="94829" custScaleY="67090" custLinFactNeighborX="-5246" custLinFactNeighborY="-22888">
        <dgm:presLayoutVars>
          <dgm:bulletEnabled val="1"/>
        </dgm:presLayoutVars>
      </dgm:prSet>
      <dgm:spPr/>
    </dgm:pt>
  </dgm:ptLst>
  <dgm:cxnLst>
    <dgm:cxn modelId="{FE985013-CCE3-45AC-91B5-812DBC7B253C}" srcId="{818FEC47-3C1D-4552-9C07-4538065C862C}" destId="{40E8D371-1461-4857-BC4A-1815A24303DC}" srcOrd="4" destOrd="0" parTransId="{BA6FEAB0-6C1B-4062-8F65-40ED0DD1F83F}" sibTransId="{6DC96A36-509B-4C0B-A14B-1337B8563711}"/>
    <dgm:cxn modelId="{2F588613-6D5E-47B6-A8F1-895AADA1F33C}" srcId="{818FEC47-3C1D-4552-9C07-4538065C862C}" destId="{98AE30DA-1222-429B-BB4E-DD05CD5919C3}" srcOrd="3" destOrd="0" parTransId="{4EEFA689-295C-4CF5-BDA9-8AACA91D58E5}" sibTransId="{73D0FAE4-C9E9-40E5-A72D-F93E3CA25036}"/>
    <dgm:cxn modelId="{0F4EF01D-20CA-4960-B904-55826A3CF2EE}" srcId="{818FEC47-3C1D-4552-9C07-4538065C862C}" destId="{D338FDEE-72B8-4233-870F-22AD96BAAAFA}" srcOrd="1" destOrd="0" parTransId="{93E84855-C9C5-4A37-A3F1-018AE6C04073}" sibTransId="{8E883D85-B04D-4344-8D5C-0BF5F2D7E905}"/>
    <dgm:cxn modelId="{E1DF326C-F2B1-44B1-8497-CB0D0CC5E8E4}" srcId="{818FEC47-3C1D-4552-9C07-4538065C862C}" destId="{6C682611-5F98-4E2E-9809-216CBC8EF465}" srcOrd="2" destOrd="0" parTransId="{CFC3D2A3-AF3E-4FDE-9FF8-B6C3B46796D2}" sibTransId="{0EF9C526-4CE4-459C-B7CC-EEDCE5F7DBCD}"/>
    <dgm:cxn modelId="{6257CD6F-45FA-4E5D-A43B-CDD55CEC43D1}" srcId="{818FEC47-3C1D-4552-9C07-4538065C862C}" destId="{0E5FAB49-22F2-4663-B0A4-491AC2EDFD5E}" srcOrd="0" destOrd="0" parTransId="{B3C9B15C-A544-4A6B-B709-36A614042404}" sibTransId="{3C0A8BCE-F0FC-4309-AD9E-F73B01C30C65}"/>
    <dgm:cxn modelId="{33002953-7C69-4ED8-B8EB-6C5C212B291C}" type="presOf" srcId="{40E8D371-1461-4857-BC4A-1815A24303DC}" destId="{676583DA-7612-4728-9300-7F56FFEB0A9D}" srcOrd="0" destOrd="0" presId="urn:microsoft.com/office/officeart/2005/8/layout/default"/>
    <dgm:cxn modelId="{47A3B093-6BE1-433C-B198-7D6AC582D4E0}" type="presOf" srcId="{818FEC47-3C1D-4552-9C07-4538065C862C}" destId="{163B2333-E694-489F-8F4E-7F0CEF428995}" srcOrd="0" destOrd="0" presId="urn:microsoft.com/office/officeart/2005/8/layout/default"/>
    <dgm:cxn modelId="{723E42CF-CF86-4CE4-80AC-52B9F00D859B}" type="presOf" srcId="{D338FDEE-72B8-4233-870F-22AD96BAAAFA}" destId="{6C447E9E-A37E-498E-A0DE-BA37C3B5F9CA}" srcOrd="0" destOrd="0" presId="urn:microsoft.com/office/officeart/2005/8/layout/default"/>
    <dgm:cxn modelId="{E2C08CD7-4E03-4B47-99EF-A6D16663CA16}" type="presOf" srcId="{98AE30DA-1222-429B-BB4E-DD05CD5919C3}" destId="{0D8C6BCA-26C2-423C-9D61-5A48F3A2C8E6}" srcOrd="0" destOrd="0" presId="urn:microsoft.com/office/officeart/2005/8/layout/default"/>
    <dgm:cxn modelId="{4A35FCDB-0864-4603-9719-9679F713620B}" type="presOf" srcId="{0E5FAB49-22F2-4663-B0A4-491AC2EDFD5E}" destId="{5DC1F9AB-B383-46A2-A0E3-6C3A3341EE7C}" srcOrd="0" destOrd="0" presId="urn:microsoft.com/office/officeart/2005/8/layout/default"/>
    <dgm:cxn modelId="{3DB22EE9-2602-429B-A878-02B5E440FF70}" type="presOf" srcId="{6C682611-5F98-4E2E-9809-216CBC8EF465}" destId="{B665AF2E-EFA4-46BA-8819-2054391BC06F}" srcOrd="0" destOrd="0" presId="urn:microsoft.com/office/officeart/2005/8/layout/default"/>
    <dgm:cxn modelId="{035109F3-3306-4997-9E4D-2DE383992D09}" type="presParOf" srcId="{163B2333-E694-489F-8F4E-7F0CEF428995}" destId="{5DC1F9AB-B383-46A2-A0E3-6C3A3341EE7C}" srcOrd="0" destOrd="0" presId="urn:microsoft.com/office/officeart/2005/8/layout/default"/>
    <dgm:cxn modelId="{DA2F198E-15DD-4112-9CAB-F85990E82275}" type="presParOf" srcId="{163B2333-E694-489F-8F4E-7F0CEF428995}" destId="{AC800140-476D-4B79-B58A-96758489F747}" srcOrd="1" destOrd="0" presId="urn:microsoft.com/office/officeart/2005/8/layout/default"/>
    <dgm:cxn modelId="{6A1F05EE-91A4-4573-BF29-75D57D9D3FBB}" type="presParOf" srcId="{163B2333-E694-489F-8F4E-7F0CEF428995}" destId="{6C447E9E-A37E-498E-A0DE-BA37C3B5F9CA}" srcOrd="2" destOrd="0" presId="urn:microsoft.com/office/officeart/2005/8/layout/default"/>
    <dgm:cxn modelId="{1032E315-3BD6-4E1B-B688-E618844D8775}" type="presParOf" srcId="{163B2333-E694-489F-8F4E-7F0CEF428995}" destId="{773ACD7B-6DAE-4E66-946B-4A1614784A1A}" srcOrd="3" destOrd="0" presId="urn:microsoft.com/office/officeart/2005/8/layout/default"/>
    <dgm:cxn modelId="{E8C6E94B-6B86-499D-8FB8-C836598CE980}" type="presParOf" srcId="{163B2333-E694-489F-8F4E-7F0CEF428995}" destId="{B665AF2E-EFA4-46BA-8819-2054391BC06F}" srcOrd="4" destOrd="0" presId="urn:microsoft.com/office/officeart/2005/8/layout/default"/>
    <dgm:cxn modelId="{757F0ADE-8154-47AC-8AB4-22251E582C22}" type="presParOf" srcId="{163B2333-E694-489F-8F4E-7F0CEF428995}" destId="{DAACEC92-A3F2-4799-B30E-A1AF8450D081}" srcOrd="5" destOrd="0" presId="urn:microsoft.com/office/officeart/2005/8/layout/default"/>
    <dgm:cxn modelId="{DEC59C75-DB0E-4C01-9A64-285C79CA4341}" type="presParOf" srcId="{163B2333-E694-489F-8F4E-7F0CEF428995}" destId="{0D8C6BCA-26C2-423C-9D61-5A48F3A2C8E6}" srcOrd="6" destOrd="0" presId="urn:microsoft.com/office/officeart/2005/8/layout/default"/>
    <dgm:cxn modelId="{36E4B13D-2A14-4CD4-A07F-8B9609F80E90}" type="presParOf" srcId="{163B2333-E694-489F-8F4E-7F0CEF428995}" destId="{A5AD25C1-3731-4735-B3B2-A6450F21F972}" srcOrd="7" destOrd="0" presId="urn:microsoft.com/office/officeart/2005/8/layout/default"/>
    <dgm:cxn modelId="{2E135F96-EEB1-40B3-BC3F-C1B682B23DFC}" type="presParOf" srcId="{163B2333-E694-489F-8F4E-7F0CEF428995}" destId="{676583DA-7612-4728-9300-7F56FFEB0A9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4664D8-B50D-4233-8A1A-1128F25AAC2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496DDDB-3BDD-4CD5-A1FF-E97CE510168E}">
      <dgm:prSet phldrT="[Text]" custT="1"/>
      <dgm:spPr>
        <a:solidFill>
          <a:srgbClr val="86C9D3"/>
        </a:solidFill>
      </dgm:spPr>
      <dgm:t>
        <a:bodyPr/>
        <a:lstStyle/>
        <a:p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Pārkāpumi saistīti ar: tirdzniecības laika neievērošanu, neatļautu alkoholisko dzērienu piegādi gan atļautajā tirdzniecības laikā, gan ārpus tā</a:t>
          </a:r>
          <a:endParaRPr lang="lv-LV" sz="2000" dirty="0"/>
        </a:p>
      </dgm:t>
    </dgm:pt>
    <dgm:pt modelId="{6FABE4A1-2600-4FCB-AB03-84DB99BFE3EA}" type="parTrans" cxnId="{BBBD44E7-E05B-4A70-9105-02C1B93F8843}">
      <dgm:prSet/>
      <dgm:spPr/>
      <dgm:t>
        <a:bodyPr/>
        <a:lstStyle/>
        <a:p>
          <a:endParaRPr lang="lv-LV"/>
        </a:p>
      </dgm:t>
    </dgm:pt>
    <dgm:pt modelId="{031A1BA3-8B7E-4303-AA58-17ED85F69ADC}" type="sibTrans" cxnId="{BBBD44E7-E05B-4A70-9105-02C1B93F8843}">
      <dgm:prSet/>
      <dgm:spPr/>
      <dgm:t>
        <a:bodyPr/>
        <a:lstStyle/>
        <a:p>
          <a:endParaRPr lang="lv-LV"/>
        </a:p>
      </dgm:t>
    </dgm:pt>
    <dgm:pt modelId="{89619389-211C-4CF5-ADF1-7D1EE6600E6A}">
      <dgm:prSet phldrT="[Text]" custT="1"/>
      <dgm:spPr>
        <a:solidFill>
          <a:srgbClr val="86C9D3"/>
        </a:solidFill>
      </dgm:spPr>
      <dgm:t>
        <a:bodyPr/>
        <a:lstStyle/>
        <a:p>
          <a:pPr algn="l"/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Alkoholiskie dzērieni: </a:t>
          </a:r>
        </a:p>
        <a:p>
          <a:pPr algn="l"/>
          <a:r>
            <a:rPr lang="lv-LV" altLang="lv-LV" sz="2000" b="1" dirty="0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♦ </a:t>
          </a:r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pieejami arī nakts stundās</a:t>
          </a:r>
        </a:p>
        <a:p>
          <a:pPr algn="l"/>
          <a:r>
            <a:rPr lang="lv-LV" altLang="lv-LV" sz="2000" b="1" dirty="0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♦ </a:t>
          </a:r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tiek izmantoti dažādi tirdzniecības kanāli.</a:t>
          </a:r>
          <a:endParaRPr lang="lv-LV" sz="2000" dirty="0"/>
        </a:p>
      </dgm:t>
    </dgm:pt>
    <dgm:pt modelId="{5E18C7E9-0CC5-46B0-AF66-9D2F4467AD28}" type="sibTrans" cxnId="{46AD72F4-E1FF-4DFD-BC75-663BAE8BAC0B}">
      <dgm:prSet/>
      <dgm:spPr/>
      <dgm:t>
        <a:bodyPr/>
        <a:lstStyle/>
        <a:p>
          <a:endParaRPr lang="lv-LV"/>
        </a:p>
      </dgm:t>
    </dgm:pt>
    <dgm:pt modelId="{48E442B2-58AA-42DD-9D47-D31E2841E9C9}" type="parTrans" cxnId="{46AD72F4-E1FF-4DFD-BC75-663BAE8BAC0B}">
      <dgm:prSet/>
      <dgm:spPr/>
      <dgm:t>
        <a:bodyPr/>
        <a:lstStyle/>
        <a:p>
          <a:endParaRPr lang="lv-LV"/>
        </a:p>
      </dgm:t>
    </dgm:pt>
    <dgm:pt modelId="{6A3D163B-7CD0-468A-9C5A-AEEDFB6ADD86}">
      <dgm:prSet custT="1"/>
      <dgm:spPr>
        <a:solidFill>
          <a:srgbClr val="86C9D3"/>
        </a:solidFill>
      </dgm:spPr>
      <dgm:t>
        <a:bodyPr/>
        <a:lstStyle/>
        <a:p>
          <a:r>
            <a: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Nelegālas alkohola aprites kanāli: taksometru piegādes, diennakts veikali, slēgtas grupas sociālajos tīklos un t.s. «točkas»</a:t>
          </a:r>
          <a:endParaRPr lang="lv-LV" sz="2000" dirty="0"/>
        </a:p>
      </dgm:t>
    </dgm:pt>
    <dgm:pt modelId="{C835A107-6B53-41C8-ADD8-987F0EA373B3}" type="parTrans" cxnId="{857080C9-8CF8-4BF3-9EA0-89AD3741B9B4}">
      <dgm:prSet/>
      <dgm:spPr/>
      <dgm:t>
        <a:bodyPr/>
        <a:lstStyle/>
        <a:p>
          <a:endParaRPr lang="lv-LV"/>
        </a:p>
      </dgm:t>
    </dgm:pt>
    <dgm:pt modelId="{5016D5FB-F7C3-4E35-BAEF-C963364D962F}" type="sibTrans" cxnId="{857080C9-8CF8-4BF3-9EA0-89AD3741B9B4}">
      <dgm:prSet/>
      <dgm:spPr/>
      <dgm:t>
        <a:bodyPr/>
        <a:lstStyle/>
        <a:p>
          <a:endParaRPr lang="lv-LV"/>
        </a:p>
      </dgm:t>
    </dgm:pt>
    <dgm:pt modelId="{428AD84B-A3BD-435B-9D48-63666CDF17C2}" type="pres">
      <dgm:prSet presAssocID="{674664D8-B50D-4233-8A1A-1128F25AAC2D}" presName="diagram" presStyleCnt="0">
        <dgm:presLayoutVars>
          <dgm:dir/>
          <dgm:resizeHandles val="exact"/>
        </dgm:presLayoutVars>
      </dgm:prSet>
      <dgm:spPr/>
    </dgm:pt>
    <dgm:pt modelId="{FE85BC8D-20BF-4F05-AD30-96751FBF120B}" type="pres">
      <dgm:prSet presAssocID="{0496DDDB-3BDD-4CD5-A1FF-E97CE510168E}" presName="node" presStyleLbl="node1" presStyleIdx="0" presStyleCnt="3" custScaleX="122861" custScaleY="81580" custLinFactX="20134" custLinFactNeighborX="100000" custLinFactNeighborY="1123">
        <dgm:presLayoutVars>
          <dgm:bulletEnabled val="1"/>
        </dgm:presLayoutVars>
      </dgm:prSet>
      <dgm:spPr/>
    </dgm:pt>
    <dgm:pt modelId="{8355F445-A3A5-4F3A-A246-35AE670271BC}" type="pres">
      <dgm:prSet presAssocID="{031A1BA3-8B7E-4303-AA58-17ED85F69ADC}" presName="sibTrans" presStyleCnt="0"/>
      <dgm:spPr/>
    </dgm:pt>
    <dgm:pt modelId="{B3193CA1-96EC-492C-9A64-662559B0C841}" type="pres">
      <dgm:prSet presAssocID="{6A3D163B-7CD0-468A-9C5A-AEEDFB6ADD86}" presName="node" presStyleLbl="node1" presStyleIdx="1" presStyleCnt="3" custScaleX="112485" custScaleY="86126" custLinFactX="-31153" custLinFactNeighborX="-100000" custLinFactNeighborY="1336">
        <dgm:presLayoutVars>
          <dgm:bulletEnabled val="1"/>
        </dgm:presLayoutVars>
      </dgm:prSet>
      <dgm:spPr/>
    </dgm:pt>
    <dgm:pt modelId="{5E4199FC-6F38-4F70-91D9-609B30681927}" type="pres">
      <dgm:prSet presAssocID="{5016D5FB-F7C3-4E35-BAEF-C963364D962F}" presName="sibTrans" presStyleCnt="0"/>
      <dgm:spPr/>
    </dgm:pt>
    <dgm:pt modelId="{39F3D7CE-C6A8-4421-82F7-F6B7A09B67FC}" type="pres">
      <dgm:prSet presAssocID="{89619389-211C-4CF5-ADF1-7D1EE6600E6A}" presName="node" presStyleLbl="node1" presStyleIdx="2" presStyleCnt="3" custScaleX="119824" custScaleY="75838" custLinFactNeighborX="31035" custLinFactNeighborY="-1164">
        <dgm:presLayoutVars>
          <dgm:bulletEnabled val="1"/>
        </dgm:presLayoutVars>
      </dgm:prSet>
      <dgm:spPr/>
    </dgm:pt>
  </dgm:ptLst>
  <dgm:cxnLst>
    <dgm:cxn modelId="{88CA6003-CCAB-456A-84C9-0E6A99BF32FA}" type="presOf" srcId="{0496DDDB-3BDD-4CD5-A1FF-E97CE510168E}" destId="{FE85BC8D-20BF-4F05-AD30-96751FBF120B}" srcOrd="0" destOrd="0" presId="urn:microsoft.com/office/officeart/2005/8/layout/default"/>
    <dgm:cxn modelId="{44619441-F64E-4053-ACA6-7902DF0BA6EC}" type="presOf" srcId="{674664D8-B50D-4233-8A1A-1128F25AAC2D}" destId="{428AD84B-A3BD-435B-9D48-63666CDF17C2}" srcOrd="0" destOrd="0" presId="urn:microsoft.com/office/officeart/2005/8/layout/default"/>
    <dgm:cxn modelId="{22C01C80-4E20-46FF-9C44-07818EB45CB9}" type="presOf" srcId="{6A3D163B-7CD0-468A-9C5A-AEEDFB6ADD86}" destId="{B3193CA1-96EC-492C-9A64-662559B0C841}" srcOrd="0" destOrd="0" presId="urn:microsoft.com/office/officeart/2005/8/layout/default"/>
    <dgm:cxn modelId="{43901CB8-770C-4060-892A-BB76BC22F865}" type="presOf" srcId="{89619389-211C-4CF5-ADF1-7D1EE6600E6A}" destId="{39F3D7CE-C6A8-4421-82F7-F6B7A09B67FC}" srcOrd="0" destOrd="0" presId="urn:microsoft.com/office/officeart/2005/8/layout/default"/>
    <dgm:cxn modelId="{857080C9-8CF8-4BF3-9EA0-89AD3741B9B4}" srcId="{674664D8-B50D-4233-8A1A-1128F25AAC2D}" destId="{6A3D163B-7CD0-468A-9C5A-AEEDFB6ADD86}" srcOrd="1" destOrd="0" parTransId="{C835A107-6B53-41C8-ADD8-987F0EA373B3}" sibTransId="{5016D5FB-F7C3-4E35-BAEF-C963364D962F}"/>
    <dgm:cxn modelId="{BBBD44E7-E05B-4A70-9105-02C1B93F8843}" srcId="{674664D8-B50D-4233-8A1A-1128F25AAC2D}" destId="{0496DDDB-3BDD-4CD5-A1FF-E97CE510168E}" srcOrd="0" destOrd="0" parTransId="{6FABE4A1-2600-4FCB-AB03-84DB99BFE3EA}" sibTransId="{031A1BA3-8B7E-4303-AA58-17ED85F69ADC}"/>
    <dgm:cxn modelId="{46AD72F4-E1FF-4DFD-BC75-663BAE8BAC0B}" srcId="{674664D8-B50D-4233-8A1A-1128F25AAC2D}" destId="{89619389-211C-4CF5-ADF1-7D1EE6600E6A}" srcOrd="2" destOrd="0" parTransId="{48E442B2-58AA-42DD-9D47-D31E2841E9C9}" sibTransId="{5E18C7E9-0CC5-46B0-AF66-9D2F4467AD28}"/>
    <dgm:cxn modelId="{85202D1E-49AE-4B67-9214-17D6C1179C85}" type="presParOf" srcId="{428AD84B-A3BD-435B-9D48-63666CDF17C2}" destId="{FE85BC8D-20BF-4F05-AD30-96751FBF120B}" srcOrd="0" destOrd="0" presId="urn:microsoft.com/office/officeart/2005/8/layout/default"/>
    <dgm:cxn modelId="{906A96FD-43C2-4E7C-B6A8-038519A175A5}" type="presParOf" srcId="{428AD84B-A3BD-435B-9D48-63666CDF17C2}" destId="{8355F445-A3A5-4F3A-A246-35AE670271BC}" srcOrd="1" destOrd="0" presId="urn:microsoft.com/office/officeart/2005/8/layout/default"/>
    <dgm:cxn modelId="{22738F90-4591-4C1E-A57C-C92F68B70137}" type="presParOf" srcId="{428AD84B-A3BD-435B-9D48-63666CDF17C2}" destId="{B3193CA1-96EC-492C-9A64-662559B0C841}" srcOrd="2" destOrd="0" presId="urn:microsoft.com/office/officeart/2005/8/layout/default"/>
    <dgm:cxn modelId="{1404B7DE-233F-4375-8FAD-32D564B50914}" type="presParOf" srcId="{428AD84B-A3BD-435B-9D48-63666CDF17C2}" destId="{5E4199FC-6F38-4F70-91D9-609B30681927}" srcOrd="3" destOrd="0" presId="urn:microsoft.com/office/officeart/2005/8/layout/default"/>
    <dgm:cxn modelId="{9FC77B80-F891-4059-BF29-67E7770B758A}" type="presParOf" srcId="{428AD84B-A3BD-435B-9D48-63666CDF17C2}" destId="{39F3D7CE-C6A8-4421-82F7-F6B7A09B67F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1F9AB-B383-46A2-A0E3-6C3A3341EE7C}">
      <dsp:nvSpPr>
        <dsp:cNvPr id="0" name=""/>
        <dsp:cNvSpPr/>
      </dsp:nvSpPr>
      <dsp:spPr>
        <a:xfrm>
          <a:off x="405150" y="46193"/>
          <a:ext cx="3150470" cy="2122698"/>
        </a:xfrm>
        <a:prstGeom prst="rect">
          <a:avLst/>
        </a:prstGeom>
        <a:solidFill>
          <a:srgbClr val="86C9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Nav koordinētas, vienotas regulējuma ieviešanas</a:t>
          </a:r>
          <a:endParaRPr lang="lv-LV" sz="2000" kern="1200" dirty="0"/>
        </a:p>
      </dsp:txBody>
      <dsp:txXfrm>
        <a:off x="405150" y="46193"/>
        <a:ext cx="3150470" cy="2122698"/>
      </dsp:txXfrm>
    </dsp:sp>
    <dsp:sp modelId="{6C447E9E-A37E-498E-A0DE-BA37C3B5F9CA}">
      <dsp:nvSpPr>
        <dsp:cNvPr id="0" name=""/>
        <dsp:cNvSpPr/>
      </dsp:nvSpPr>
      <dsp:spPr>
        <a:xfrm>
          <a:off x="3648499" y="37163"/>
          <a:ext cx="3622095" cy="2132738"/>
        </a:xfrm>
        <a:prstGeom prst="rect">
          <a:avLst/>
        </a:prstGeom>
        <a:solidFill>
          <a:srgbClr val="86C9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Regulējuma piemērošana ir subjektīva</a:t>
          </a:r>
          <a:endParaRPr lang="lv-LV" sz="2000" kern="1200" dirty="0"/>
        </a:p>
      </dsp:txBody>
      <dsp:txXfrm>
        <a:off x="3648499" y="37163"/>
        <a:ext cx="3622095" cy="2132738"/>
      </dsp:txXfrm>
    </dsp:sp>
    <dsp:sp modelId="{B665AF2E-EFA4-46BA-8819-2054391BC06F}">
      <dsp:nvSpPr>
        <dsp:cNvPr id="0" name=""/>
        <dsp:cNvSpPr/>
      </dsp:nvSpPr>
      <dsp:spPr>
        <a:xfrm>
          <a:off x="7341244" y="0"/>
          <a:ext cx="3398214" cy="2149641"/>
        </a:xfrm>
        <a:prstGeom prst="rect">
          <a:avLst/>
        </a:prstGeom>
        <a:solidFill>
          <a:srgbClr val="86C9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Papildus izmaksas komersantiem</a:t>
          </a:r>
          <a:endParaRPr lang="lv-LV" sz="2000" kern="1200" dirty="0"/>
        </a:p>
      </dsp:txBody>
      <dsp:txXfrm>
        <a:off x="7341244" y="0"/>
        <a:ext cx="3398214" cy="2149641"/>
      </dsp:txXfrm>
    </dsp:sp>
    <dsp:sp modelId="{0D8C6BCA-26C2-423C-9D61-5A48F3A2C8E6}">
      <dsp:nvSpPr>
        <dsp:cNvPr id="0" name=""/>
        <dsp:cNvSpPr/>
      </dsp:nvSpPr>
      <dsp:spPr>
        <a:xfrm>
          <a:off x="970223" y="2048886"/>
          <a:ext cx="4140060" cy="2007916"/>
        </a:xfrm>
        <a:prstGeom prst="rect">
          <a:avLst/>
        </a:prstGeom>
        <a:solidFill>
          <a:srgbClr val="86C9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VM komunikācijā trūkst pozitīva redzējuma un skaidrojuma </a:t>
          </a:r>
          <a:endParaRPr lang="lv-LV" altLang="lv-LV" sz="2000" b="1" kern="1200" dirty="0">
            <a:solidFill>
              <a:srgbClr val="215968"/>
            </a:solidFill>
            <a:latin typeface="Poppins" panose="00000500000000000000" pitchFamily="2" charset="-70"/>
            <a:cs typeface="Poppins" panose="00000500000000000000" pitchFamily="2" charset="-70"/>
          </a:endParaRPr>
        </a:p>
      </dsp:txBody>
      <dsp:txXfrm>
        <a:off x="970223" y="2048886"/>
        <a:ext cx="4140060" cy="2007916"/>
      </dsp:txXfrm>
    </dsp:sp>
    <dsp:sp modelId="{676583DA-7612-4728-9300-7F56FFEB0A9D}">
      <dsp:nvSpPr>
        <dsp:cNvPr id="0" name=""/>
        <dsp:cNvSpPr/>
      </dsp:nvSpPr>
      <dsp:spPr>
        <a:xfrm>
          <a:off x="5293815" y="2001031"/>
          <a:ext cx="4694910" cy="1992944"/>
        </a:xfrm>
        <a:prstGeom prst="rect">
          <a:avLst/>
        </a:prstGeom>
        <a:solidFill>
          <a:srgbClr val="86C9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Risks uzņēmējdarbības pārcelšanai uz citām valstīm</a:t>
          </a:r>
          <a:endParaRPr lang="lv-LV" sz="2000" kern="1200" dirty="0"/>
        </a:p>
      </dsp:txBody>
      <dsp:txXfrm>
        <a:off x="5293815" y="2001031"/>
        <a:ext cx="4694910" cy="19929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85BC8D-20BF-4F05-AD30-96751FBF120B}">
      <dsp:nvSpPr>
        <dsp:cNvPr id="0" name=""/>
        <dsp:cNvSpPr/>
      </dsp:nvSpPr>
      <dsp:spPr>
        <a:xfrm>
          <a:off x="5459353" y="159765"/>
          <a:ext cx="5578228" cy="2222374"/>
        </a:xfrm>
        <a:prstGeom prst="rect">
          <a:avLst/>
        </a:prstGeom>
        <a:solidFill>
          <a:srgbClr val="86C9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Pārkāpumi saistīti ar: tirdzniecības laika neievērošanu, neatļautu alkoholisko dzērienu piegādi gan atļautajā tirdzniecības laikā, gan ārpus tā</a:t>
          </a:r>
          <a:endParaRPr lang="lv-LV" sz="2000" kern="1200" dirty="0"/>
        </a:p>
      </dsp:txBody>
      <dsp:txXfrm>
        <a:off x="5459353" y="159765"/>
        <a:ext cx="5578228" cy="2222374"/>
      </dsp:txXfrm>
    </dsp:sp>
    <dsp:sp modelId="{B3193CA1-96EC-492C-9A64-662559B0C841}">
      <dsp:nvSpPr>
        <dsp:cNvPr id="0" name=""/>
        <dsp:cNvSpPr/>
      </dsp:nvSpPr>
      <dsp:spPr>
        <a:xfrm>
          <a:off x="82486" y="103647"/>
          <a:ext cx="5107129" cy="2346214"/>
        </a:xfrm>
        <a:prstGeom prst="rect">
          <a:avLst/>
        </a:prstGeom>
        <a:solidFill>
          <a:srgbClr val="86C9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Nelegālas alkohola aprites kanāli: taksometru piegādes, diennakts veikali, slēgtas grupas sociālajos tīklos un t.s. «točkas»</a:t>
          </a:r>
          <a:endParaRPr lang="lv-LV" sz="2000" kern="1200" dirty="0"/>
        </a:p>
      </dsp:txBody>
      <dsp:txXfrm>
        <a:off x="82486" y="103647"/>
        <a:ext cx="5107129" cy="2346214"/>
      </dsp:txXfrm>
    </dsp:sp>
    <dsp:sp modelId="{39F3D7CE-C6A8-4421-82F7-F6B7A09B67FC}">
      <dsp:nvSpPr>
        <dsp:cNvPr id="0" name=""/>
        <dsp:cNvSpPr/>
      </dsp:nvSpPr>
      <dsp:spPr>
        <a:xfrm>
          <a:off x="4263535" y="2835786"/>
          <a:ext cx="5440340" cy="2065952"/>
        </a:xfrm>
        <a:prstGeom prst="rect">
          <a:avLst/>
        </a:prstGeom>
        <a:solidFill>
          <a:srgbClr val="86C9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Alkoholiskie dzērieni: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♦ </a:t>
          </a: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pieejami arī nakts stundās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altLang="lv-LV" sz="2000" b="1" kern="1200" dirty="0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♦ </a:t>
          </a:r>
          <a:r>
            <a:rPr lang="lv-LV" altLang="lv-LV" sz="2000" b="1" kern="1200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rPr>
            <a:t>tiek izmantoti dažādi tirdzniecības kanāli.</a:t>
          </a:r>
          <a:endParaRPr lang="lv-LV" sz="2000" kern="1200" dirty="0"/>
        </a:p>
      </dsp:txBody>
      <dsp:txXfrm>
        <a:off x="4263535" y="2835786"/>
        <a:ext cx="5440340" cy="2065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7013E-7878-4A20-AA73-70957248CD28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74FAE-F2F0-4B5F-9BD7-DD407D38DD1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904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>
          <a:extLst>
            <a:ext uri="{FF2B5EF4-FFF2-40B4-BE49-F238E27FC236}">
              <a16:creationId xmlns:a16="http://schemas.microsoft.com/office/drawing/2014/main" id="{BA230B87-B127-6C8E-C857-07C383615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:notes">
            <a:extLst>
              <a:ext uri="{FF2B5EF4-FFF2-40B4-BE49-F238E27FC236}">
                <a16:creationId xmlns:a16="http://schemas.microsoft.com/office/drawing/2014/main" id="{221B8161-E8EF-BEAE-B425-CAE447FC9E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:notes">
            <a:extLst>
              <a:ext uri="{FF2B5EF4-FFF2-40B4-BE49-F238E27FC236}">
                <a16:creationId xmlns:a16="http://schemas.microsoft.com/office/drawing/2014/main" id="{61B136AC-75D6-FCE4-3356-2F86540D6C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7865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C79F8-219F-A655-755F-21C9E2C73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C4A861-BB72-A588-D64B-C5947E6AA1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C4586E-AC10-427F-B2F0-D37815E172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lv-LV" dirty="0"/>
          </a:p>
          <a:p>
            <a:pPr marL="228600" indent="-228600">
              <a:buAutoNum type="arabicPeriod"/>
            </a:pPr>
            <a:r>
              <a:rPr lang="lv-LV" dirty="0"/>
              <a:t>Sagatavotā video pamācība satur pamata soļus atskaišu iesniegšanai sistēmā. </a:t>
            </a:r>
          </a:p>
          <a:p>
            <a:pPr marL="228600" indent="-228600">
              <a:buAutoNum type="arabicPeriod"/>
            </a:pPr>
            <a:r>
              <a:rPr lang="lv-LV" dirty="0"/>
              <a:t>Ir sagatavoti īsi video par katras sadaļas aizpildīšanu atsevišķi TO, TA un SA.</a:t>
            </a:r>
          </a:p>
          <a:p>
            <a:pPr marL="228600" indent="-228600">
              <a:buAutoNum type="arabicPeriod"/>
            </a:pPr>
            <a:r>
              <a:rPr lang="lv-LV" dirty="0"/>
              <a:t>Vide pieejami PTAC mājaslapā, sociālajos medijos un </a:t>
            </a:r>
            <a:r>
              <a:rPr lang="lv-LV" dirty="0" err="1"/>
              <a:t>Youtube</a:t>
            </a:r>
            <a:r>
              <a:rPr lang="lv-LV" dirty="0"/>
              <a:t>. </a:t>
            </a:r>
          </a:p>
          <a:p>
            <a:pPr marL="228600" indent="-228600">
              <a:buAutoNum type="arabicPeriod"/>
            </a:pPr>
            <a:r>
              <a:rPr lang="lv-LV" dirty="0"/>
              <a:t>Izmaiņas atskaišu iesniegšanas kārtībā, termiņos vai saturā/datos nav. </a:t>
            </a:r>
          </a:p>
          <a:p>
            <a:pPr marL="228600" indent="-228600">
              <a:buAutoNum type="arabicPeriod"/>
            </a:pPr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ADD49-8DA3-8751-0F35-60CE837301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674FAE-F2F0-4B5F-9BD7-DD407D38DD1C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7345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3C354-8590-6013-BF10-3981C9A99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B36DEE-211B-1363-6E7F-CEDC0922FB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1664BC-0288-9ECA-02F4-91958B7CBA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lv-LV" dirty="0"/>
          </a:p>
          <a:p>
            <a:pPr marL="228600" indent="-228600">
              <a:buAutoNum type="arabicPeriod"/>
            </a:pPr>
            <a:r>
              <a:rPr lang="lv-LV" dirty="0"/>
              <a:t>Sagatavotā video pamācība satur pamata soļus atskaišu iesniegšanai sistēmā. </a:t>
            </a:r>
          </a:p>
          <a:p>
            <a:pPr marL="228600" indent="-228600">
              <a:buAutoNum type="arabicPeriod"/>
            </a:pPr>
            <a:r>
              <a:rPr lang="lv-LV" dirty="0"/>
              <a:t>Ir sagatavoti īsi video par katras sadaļas aizpildīšanu atsevišķi TO, TA un SA.</a:t>
            </a:r>
          </a:p>
          <a:p>
            <a:pPr marL="228600" indent="-228600">
              <a:buAutoNum type="arabicPeriod"/>
            </a:pPr>
            <a:r>
              <a:rPr lang="lv-LV" dirty="0"/>
              <a:t>Vide pieejami PTAC mājaslapā, sociālajos medijos un </a:t>
            </a:r>
            <a:r>
              <a:rPr lang="lv-LV" dirty="0" err="1"/>
              <a:t>Youtube</a:t>
            </a:r>
            <a:r>
              <a:rPr lang="lv-LV" dirty="0"/>
              <a:t>. </a:t>
            </a:r>
          </a:p>
          <a:p>
            <a:pPr marL="228600" indent="-228600">
              <a:buAutoNum type="arabicPeriod"/>
            </a:pPr>
            <a:r>
              <a:rPr lang="lv-LV" dirty="0"/>
              <a:t>Izmaiņas atskaišu iesniegšanas kārtībā, termiņos vai saturā/datos nav. </a:t>
            </a:r>
          </a:p>
          <a:p>
            <a:pPr marL="228600" indent="-228600">
              <a:buAutoNum type="arabicPeriod"/>
            </a:pPr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C984C-3764-F528-6C95-DB6BFB631F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674FAE-F2F0-4B5F-9BD7-DD407D38DD1C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0929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FE2B1-A018-B9B3-9F31-C59907888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2614D7-123B-D0B8-0FC9-FF042E2796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C2C022-925E-F1BE-2812-9AC75AE76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lv-LV" dirty="0"/>
          </a:p>
          <a:p>
            <a:pPr marL="228600" indent="-228600">
              <a:buAutoNum type="arabicPeriod"/>
            </a:pPr>
            <a:r>
              <a:rPr lang="lv-LV" dirty="0"/>
              <a:t>Sagatavotā video pamācība satur pamata soļus atskaišu iesniegšanai sistēmā. </a:t>
            </a:r>
          </a:p>
          <a:p>
            <a:pPr marL="228600" indent="-228600">
              <a:buAutoNum type="arabicPeriod"/>
            </a:pPr>
            <a:r>
              <a:rPr lang="lv-LV" dirty="0"/>
              <a:t>Ir sagatavoti īsi video par katras sadaļas aizpildīšanu atsevišķi TO, TA un SA.</a:t>
            </a:r>
          </a:p>
          <a:p>
            <a:pPr marL="228600" indent="-228600">
              <a:buAutoNum type="arabicPeriod"/>
            </a:pPr>
            <a:r>
              <a:rPr lang="lv-LV" dirty="0"/>
              <a:t>Vide pieejami PTAC mājaslapā, sociālajos medijos un </a:t>
            </a:r>
            <a:r>
              <a:rPr lang="lv-LV" dirty="0" err="1"/>
              <a:t>Youtube</a:t>
            </a:r>
            <a:r>
              <a:rPr lang="lv-LV" dirty="0"/>
              <a:t>. </a:t>
            </a:r>
          </a:p>
          <a:p>
            <a:pPr marL="228600" indent="-228600">
              <a:buAutoNum type="arabicPeriod"/>
            </a:pPr>
            <a:r>
              <a:rPr lang="lv-LV" dirty="0"/>
              <a:t>Izmaiņas atskaišu iesniegšanas kārtībā, termiņos vai saturā/datos nav. </a:t>
            </a:r>
          </a:p>
          <a:p>
            <a:pPr marL="228600" indent="-228600">
              <a:buAutoNum type="arabicPeriod"/>
            </a:pPr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14C40-C120-01B4-3C89-0F1EEEA860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674FAE-F2F0-4B5F-9BD7-DD407D38DD1C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316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80812-9A12-8D7F-79BB-79AAA8B0D1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713A0-ECBA-941A-1E0D-26E6C0C1E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F8282-00E3-B049-7DA3-BC217B6FA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7D77C-E5DC-455E-E612-42446384F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BC17D-DBCA-5241-F784-BEDD9F0C8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15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B1DE3-B9B8-72CC-2459-D67F476B7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F3A7E6-CDB2-3806-521B-AC08C386C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A24FB-301F-22FD-F862-9FF831937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DD1AD-E125-3B27-97A6-9FF050EF9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CB741-EE45-7420-4AC8-8D32C9C2F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334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FC7B89-D240-0195-9C8E-F0D57AB092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4384D-AC7D-EBFF-B3F0-B0907A17A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7DDAF-CA07-D655-4D8B-CFB36615E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106FE-5BB3-B4C2-8891-94562FE08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70C57-83AB-B6DB-C6D8-F402CB16A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898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C4268-4CE0-3DDD-25B5-8135D5BA8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EF7FD-B9F6-D196-11CF-D72B97BC8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05D30-4DDB-0109-EE72-A3AAAB0B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26854-70F4-05FF-C6FE-5D3CCDCBF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4424D-5341-82BD-6311-0DD8F2A1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0483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F3BDB-BEAC-6BAD-4676-0D0851BDE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482A9-519B-D6D2-AD16-43C1C6262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C22E3-6EE2-77AC-2664-5D59B5ED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93398-DA64-A4F1-2B85-54300562A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7F947-E9B0-C1F7-BE77-1181A67B5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62359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F518A-0491-1874-59EB-280C5EAA9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1C294-B8C6-1FFB-33E8-CA5893523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98088-04F8-3D65-7CEA-B174A67BD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B20BD-ECEE-08DE-0D43-6C56799BE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4F5C8-CA25-6A5E-2677-69E960795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50C372-034E-6273-1D4B-D1EE09E29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0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10275-81D2-1316-57A2-D41DDAD8C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C7A65-E388-F767-BF79-11A174891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CC3A6-14A4-9BEB-29CF-D30138F49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7CED5-68AB-E673-3186-2B9B9AC29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29DCC4-9C1E-C76E-E264-88E89948B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5AC626-6964-0F38-EFA9-93C9D1964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947067-AAC1-3AF4-7DBC-40A0365BA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2E6D8C-6280-454D-F7D0-9B217FF97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822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4F4C2-A08B-B196-9756-242966A72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DE0B4-53E2-A58D-8E3D-663DB21BB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596569-0CF0-603D-E89B-BB1F70F35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1662A2-F8E0-CF00-8A0B-DE890EA4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632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AA99F-D25C-6A70-D346-49352ADE6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D950C8-9966-E318-F6BA-DC6B737B9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12610-EA64-1B41-01A5-E937645D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2561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1D85E-EB5F-F9C7-D82C-24113E7D6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CBB23-5CFF-C010-EEF0-B0D44CDBE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00DF3-AED0-388E-B6DE-F1457774F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92379-63E9-C0EC-EE3D-D44BD34C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49420-4268-29B1-1411-D8831DA11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AC3E5-BB2E-7357-F973-15EF9304B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8191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DEA7-E669-A7D6-7D15-6F7446C7D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E2D403-B482-D6E8-DF0D-F639EFA191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13585-EC7B-61D4-9F2A-8AF30AD88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DFE62-E545-BA34-D032-774BE57E2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7DA4A-0CAB-D70F-DCDD-DB93E5BB6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35C2CC-1A07-315B-6733-179FE5F7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4760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79222A-EB64-CC21-D575-B3E5730FE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235711-A3BD-BBE8-F855-690EF8536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3489B-7AE6-F2FC-4A00-17038F0ED2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D3746-1BE8-48A8-A34D-87C1D2DB92FA}" type="datetimeFigureOut">
              <a:rPr lang="lv-LV" smtClean="0"/>
              <a:t>22.10.2025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F933A-CB84-E55F-29E3-B9F271EC1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FF64D-401D-01AB-11AB-68817335A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99F72-B39E-46F2-B338-53AD0CCCE81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275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pn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>
          <a:extLst>
            <a:ext uri="{FF2B5EF4-FFF2-40B4-BE49-F238E27FC236}">
              <a16:creationId xmlns:a16="http://schemas.microsoft.com/office/drawing/2014/main" id="{3AB3F2F3-3761-D072-53A6-D5A34203A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Black and white abstract architectural photo with modern minimalist curved lines in New York. Stock Photo">
            <a:extLst>
              <a:ext uri="{FF2B5EF4-FFF2-40B4-BE49-F238E27FC236}">
                <a16:creationId xmlns:a16="http://schemas.microsoft.com/office/drawing/2014/main" id="{1D4F3ADC-DC82-6DEF-A92E-A89F0F11F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459555" y="1150451"/>
            <a:ext cx="6915007" cy="461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8" name="Google Shape;188;p11">
            <a:extLst>
              <a:ext uri="{FF2B5EF4-FFF2-40B4-BE49-F238E27FC236}">
                <a16:creationId xmlns:a16="http://schemas.microsoft.com/office/drawing/2014/main" id="{C54D2776-BE52-0DA2-77B7-9A32B1985EF6}"/>
              </a:ext>
            </a:extLst>
          </p:cNvPr>
          <p:cNvSpPr/>
          <p:nvPr/>
        </p:nvSpPr>
        <p:spPr>
          <a:xfrm>
            <a:off x="2885728" y="1662898"/>
            <a:ext cx="6455657" cy="3524050"/>
          </a:xfrm>
          <a:custGeom>
            <a:avLst/>
            <a:gdLst/>
            <a:ahLst/>
            <a:cxnLst/>
            <a:rect l="l" t="t" r="r" b="b"/>
            <a:pathLst>
              <a:path w="15027585" h="6906736" extrusionOk="0">
                <a:moveTo>
                  <a:pt x="0" y="0"/>
                </a:moveTo>
                <a:lnTo>
                  <a:pt x="15027585" y="0"/>
                </a:lnTo>
                <a:lnTo>
                  <a:pt x="15027585" y="6906736"/>
                </a:lnTo>
                <a:lnTo>
                  <a:pt x="0" y="69067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42000"/>
            </a:blip>
            <a:stretch>
              <a:fillRect t="-5162" b="-5163"/>
            </a:stretch>
          </a:blipFill>
          <a:ln>
            <a:noFill/>
          </a:ln>
        </p:spPr>
        <p:txBody>
          <a:bodyPr/>
          <a:lstStyle/>
          <a:p>
            <a:endParaRPr lang="lv-LV" sz="1200"/>
          </a:p>
        </p:txBody>
      </p:sp>
      <p:grpSp>
        <p:nvGrpSpPr>
          <p:cNvPr id="189" name="Google Shape;189;p11">
            <a:extLst>
              <a:ext uri="{FF2B5EF4-FFF2-40B4-BE49-F238E27FC236}">
                <a16:creationId xmlns:a16="http://schemas.microsoft.com/office/drawing/2014/main" id="{18AA12C0-0A47-208A-AE4F-7B8DA6C6AA8E}"/>
              </a:ext>
            </a:extLst>
          </p:cNvPr>
          <p:cNvGrpSpPr/>
          <p:nvPr/>
        </p:nvGrpSpPr>
        <p:grpSpPr>
          <a:xfrm>
            <a:off x="3450512" y="1616644"/>
            <a:ext cx="7727689" cy="3170509"/>
            <a:chOff x="0" y="-47625"/>
            <a:chExt cx="3575697" cy="1687174"/>
          </a:xfrm>
        </p:grpSpPr>
        <p:sp>
          <p:nvSpPr>
            <p:cNvPr id="190" name="Google Shape;190;p11">
              <a:extLst>
                <a:ext uri="{FF2B5EF4-FFF2-40B4-BE49-F238E27FC236}">
                  <a16:creationId xmlns:a16="http://schemas.microsoft.com/office/drawing/2014/main" id="{0ABF7A7C-8501-BFF4-3247-B46A17D1ED20}"/>
                </a:ext>
              </a:extLst>
            </p:cNvPr>
            <p:cNvSpPr/>
            <p:nvPr/>
          </p:nvSpPr>
          <p:spPr>
            <a:xfrm>
              <a:off x="0" y="0"/>
              <a:ext cx="3575697" cy="1639549"/>
            </a:xfrm>
            <a:custGeom>
              <a:avLst/>
              <a:gdLst/>
              <a:ahLst/>
              <a:cxnLst/>
              <a:rect l="l" t="t" r="r" b="b"/>
              <a:pathLst>
                <a:path w="3575697" h="1639549" extrusionOk="0">
                  <a:moveTo>
                    <a:pt x="0" y="0"/>
                  </a:moveTo>
                  <a:lnTo>
                    <a:pt x="3575697" y="0"/>
                  </a:lnTo>
                  <a:lnTo>
                    <a:pt x="3575697" y="1639549"/>
                  </a:lnTo>
                  <a:lnTo>
                    <a:pt x="0" y="16395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lv-LV" sz="1200"/>
            </a:p>
          </p:txBody>
        </p:sp>
        <p:sp>
          <p:nvSpPr>
            <p:cNvPr id="191" name="Google Shape;191;p11">
              <a:extLst>
                <a:ext uri="{FF2B5EF4-FFF2-40B4-BE49-F238E27FC236}">
                  <a16:creationId xmlns:a16="http://schemas.microsoft.com/office/drawing/2014/main" id="{61B29ABB-A309-33EB-187C-255FE22ACB3B}"/>
                </a:ext>
              </a:extLst>
            </p:cNvPr>
            <p:cNvSpPr txBox="1"/>
            <p:nvPr/>
          </p:nvSpPr>
          <p:spPr>
            <a:xfrm>
              <a:off x="0" y="-47625"/>
              <a:ext cx="3575697" cy="16871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/>
              <a:r>
                <a:rPr lang="lv-LV" altLang="lv-LV" sz="4000" b="1" dirty="0">
                  <a:solidFill>
                    <a:srgbClr val="0090A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oopins"/>
                </a:rPr>
                <a:t>Alkoholisko dzērienu cenu un atlaižu reklāmas, kā arī tirdzniecības veicināšanas pasākumu uzraudzības rezultāti</a:t>
              </a:r>
              <a:endParaRPr lang="lv-LV" sz="4000" b="1" dirty="0">
                <a:solidFill>
                  <a:srgbClr val="0090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pins"/>
                <a:ea typeface="Calibri"/>
                <a:cs typeface="Poppins" panose="00000500000000000000" pitchFamily="2" charset="-70"/>
                <a:sym typeface="Calibri"/>
              </a:endParaRPr>
            </a:p>
          </p:txBody>
        </p:sp>
      </p:grpSp>
      <p:grpSp>
        <p:nvGrpSpPr>
          <p:cNvPr id="192" name="Google Shape;192;p11">
            <a:extLst>
              <a:ext uri="{FF2B5EF4-FFF2-40B4-BE49-F238E27FC236}">
                <a16:creationId xmlns:a16="http://schemas.microsoft.com/office/drawing/2014/main" id="{91F878FA-473E-51E8-C16E-23F2C67FE89A}"/>
              </a:ext>
            </a:extLst>
          </p:cNvPr>
          <p:cNvGrpSpPr/>
          <p:nvPr/>
        </p:nvGrpSpPr>
        <p:grpSpPr>
          <a:xfrm>
            <a:off x="3248778" y="1807153"/>
            <a:ext cx="201735" cy="3101731"/>
            <a:chOff x="0" y="-47625"/>
            <a:chExt cx="98940" cy="1687174"/>
          </a:xfrm>
        </p:grpSpPr>
        <p:sp>
          <p:nvSpPr>
            <p:cNvPr id="193" name="Google Shape;193;p11">
              <a:extLst>
                <a:ext uri="{FF2B5EF4-FFF2-40B4-BE49-F238E27FC236}">
                  <a16:creationId xmlns:a16="http://schemas.microsoft.com/office/drawing/2014/main" id="{7176C207-3797-D6B6-55F3-15786BD6A701}"/>
                </a:ext>
              </a:extLst>
            </p:cNvPr>
            <p:cNvSpPr/>
            <p:nvPr/>
          </p:nvSpPr>
          <p:spPr>
            <a:xfrm>
              <a:off x="0" y="0"/>
              <a:ext cx="98940" cy="1639549"/>
            </a:xfrm>
            <a:custGeom>
              <a:avLst/>
              <a:gdLst/>
              <a:ahLst/>
              <a:cxnLst/>
              <a:rect l="l" t="t" r="r" b="b"/>
              <a:pathLst>
                <a:path w="98940" h="1639549" extrusionOk="0">
                  <a:moveTo>
                    <a:pt x="0" y="0"/>
                  </a:moveTo>
                  <a:lnTo>
                    <a:pt x="98940" y="0"/>
                  </a:lnTo>
                  <a:lnTo>
                    <a:pt x="98940" y="1639549"/>
                  </a:lnTo>
                  <a:lnTo>
                    <a:pt x="0" y="1639549"/>
                  </a:lnTo>
                  <a:close/>
                </a:path>
              </a:pathLst>
            </a:custGeom>
            <a:solidFill>
              <a:srgbClr val="5CE1E6"/>
            </a:solidFill>
            <a:ln>
              <a:noFill/>
            </a:ln>
          </p:spPr>
          <p:txBody>
            <a:bodyPr/>
            <a:lstStyle/>
            <a:p>
              <a:endParaRPr lang="lv-LV" sz="1200"/>
            </a:p>
          </p:txBody>
        </p:sp>
        <p:sp>
          <p:nvSpPr>
            <p:cNvPr id="194" name="Google Shape;194;p11">
              <a:extLst>
                <a:ext uri="{FF2B5EF4-FFF2-40B4-BE49-F238E27FC236}">
                  <a16:creationId xmlns:a16="http://schemas.microsoft.com/office/drawing/2014/main" id="{C73829F6-256D-9D03-71F4-971B42C629D6}"/>
                </a:ext>
              </a:extLst>
            </p:cNvPr>
            <p:cNvSpPr txBox="1"/>
            <p:nvPr/>
          </p:nvSpPr>
          <p:spPr>
            <a:xfrm>
              <a:off x="0" y="-47625"/>
              <a:ext cx="98940" cy="16871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86611"/>
                </a:lnSpc>
              </a:pP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8" name="Google Shape;198;p11">
            <a:extLst>
              <a:ext uri="{FF2B5EF4-FFF2-40B4-BE49-F238E27FC236}">
                <a16:creationId xmlns:a16="http://schemas.microsoft.com/office/drawing/2014/main" id="{9B03B61A-57C2-2EBE-75DB-F1286B89A42C}"/>
              </a:ext>
            </a:extLst>
          </p:cNvPr>
          <p:cNvGrpSpPr/>
          <p:nvPr/>
        </p:nvGrpSpPr>
        <p:grpSpPr>
          <a:xfrm>
            <a:off x="11386697" y="92834"/>
            <a:ext cx="502576" cy="623127"/>
            <a:chOff x="0" y="-47625"/>
            <a:chExt cx="198549" cy="246174"/>
          </a:xfrm>
        </p:grpSpPr>
        <p:sp>
          <p:nvSpPr>
            <p:cNvPr id="199" name="Google Shape;199;p11">
              <a:extLst>
                <a:ext uri="{FF2B5EF4-FFF2-40B4-BE49-F238E27FC236}">
                  <a16:creationId xmlns:a16="http://schemas.microsoft.com/office/drawing/2014/main" id="{A8575599-19FD-0B2D-2735-44D408D84644}"/>
                </a:ext>
              </a:extLst>
            </p:cNvPr>
            <p:cNvSpPr/>
            <p:nvPr/>
          </p:nvSpPr>
          <p:spPr>
            <a:xfrm>
              <a:off x="0" y="0"/>
              <a:ext cx="198549" cy="198549"/>
            </a:xfrm>
            <a:custGeom>
              <a:avLst/>
              <a:gdLst/>
              <a:ahLst/>
              <a:cxnLst/>
              <a:rect l="l" t="t" r="r" b="b"/>
              <a:pathLst>
                <a:path w="198549" h="198549" extrusionOk="0">
                  <a:moveTo>
                    <a:pt x="0" y="0"/>
                  </a:moveTo>
                  <a:lnTo>
                    <a:pt x="198549" y="0"/>
                  </a:lnTo>
                  <a:lnTo>
                    <a:pt x="198549" y="198549"/>
                  </a:lnTo>
                  <a:lnTo>
                    <a:pt x="0" y="198549"/>
                  </a:lnTo>
                  <a:close/>
                </a:path>
              </a:pathLst>
            </a:custGeom>
            <a:solidFill>
              <a:srgbClr val="5CE1E6"/>
            </a:solidFill>
            <a:ln>
              <a:noFill/>
            </a:ln>
          </p:spPr>
          <p:txBody>
            <a:bodyPr/>
            <a:lstStyle/>
            <a:p>
              <a:endParaRPr lang="lv-LV" sz="1200">
                <a:solidFill>
                  <a:srgbClr val="0090A1"/>
                </a:solidFill>
              </a:endParaRPr>
            </a:p>
          </p:txBody>
        </p:sp>
        <p:sp>
          <p:nvSpPr>
            <p:cNvPr id="200" name="Google Shape;200;p11">
              <a:extLst>
                <a:ext uri="{FF2B5EF4-FFF2-40B4-BE49-F238E27FC236}">
                  <a16:creationId xmlns:a16="http://schemas.microsoft.com/office/drawing/2014/main" id="{AC6B33BE-DE22-188C-2E53-D1EDDFA28465}"/>
                </a:ext>
              </a:extLst>
            </p:cNvPr>
            <p:cNvSpPr txBox="1"/>
            <p:nvPr/>
          </p:nvSpPr>
          <p:spPr>
            <a:xfrm>
              <a:off x="0" y="-47625"/>
              <a:ext cx="198549" cy="2461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86611"/>
                </a:lnSpc>
              </a:pPr>
              <a:endParaRPr sz="1200">
                <a:solidFill>
                  <a:srgbClr val="0090A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1" name="Google Shape;201;p11">
            <a:extLst>
              <a:ext uri="{FF2B5EF4-FFF2-40B4-BE49-F238E27FC236}">
                <a16:creationId xmlns:a16="http://schemas.microsoft.com/office/drawing/2014/main" id="{21FA7EFF-D29A-24D1-2AA7-709A1EBD9D32}"/>
              </a:ext>
            </a:extLst>
          </p:cNvPr>
          <p:cNvGrpSpPr/>
          <p:nvPr/>
        </p:nvGrpSpPr>
        <p:grpSpPr>
          <a:xfrm>
            <a:off x="781135" y="5001028"/>
            <a:ext cx="251288" cy="371839"/>
            <a:chOff x="0" y="-47625"/>
            <a:chExt cx="99274" cy="146899"/>
          </a:xfrm>
        </p:grpSpPr>
        <p:sp>
          <p:nvSpPr>
            <p:cNvPr id="202" name="Google Shape;202;p11">
              <a:extLst>
                <a:ext uri="{FF2B5EF4-FFF2-40B4-BE49-F238E27FC236}">
                  <a16:creationId xmlns:a16="http://schemas.microsoft.com/office/drawing/2014/main" id="{0A2C0934-1A35-BDA8-6695-54194B44B56D}"/>
                </a:ext>
              </a:extLst>
            </p:cNvPr>
            <p:cNvSpPr/>
            <p:nvPr/>
          </p:nvSpPr>
          <p:spPr>
            <a:xfrm>
              <a:off x="0" y="0"/>
              <a:ext cx="99274" cy="99274"/>
            </a:xfrm>
            <a:custGeom>
              <a:avLst/>
              <a:gdLst/>
              <a:ahLst/>
              <a:cxnLst/>
              <a:rect l="l" t="t" r="r" b="b"/>
              <a:pathLst>
                <a:path w="99274" h="99274" extrusionOk="0">
                  <a:moveTo>
                    <a:pt x="0" y="0"/>
                  </a:moveTo>
                  <a:lnTo>
                    <a:pt x="99274" y="0"/>
                  </a:lnTo>
                  <a:lnTo>
                    <a:pt x="99274" y="99274"/>
                  </a:lnTo>
                  <a:lnTo>
                    <a:pt x="0" y="99274"/>
                  </a:lnTo>
                  <a:close/>
                </a:path>
              </a:pathLst>
            </a:custGeom>
            <a:solidFill>
              <a:srgbClr val="5CE1E6"/>
            </a:solidFill>
            <a:ln>
              <a:noFill/>
            </a:ln>
          </p:spPr>
          <p:txBody>
            <a:bodyPr/>
            <a:lstStyle/>
            <a:p>
              <a:endParaRPr lang="lv-LV" sz="1200">
                <a:solidFill>
                  <a:srgbClr val="0090A1"/>
                </a:solidFill>
              </a:endParaRPr>
            </a:p>
          </p:txBody>
        </p:sp>
        <p:sp>
          <p:nvSpPr>
            <p:cNvPr id="203" name="Google Shape;203;p11">
              <a:extLst>
                <a:ext uri="{FF2B5EF4-FFF2-40B4-BE49-F238E27FC236}">
                  <a16:creationId xmlns:a16="http://schemas.microsoft.com/office/drawing/2014/main" id="{928B9BBD-3B30-BD0B-CA6B-43E41C2DC687}"/>
                </a:ext>
              </a:extLst>
            </p:cNvPr>
            <p:cNvSpPr txBox="1"/>
            <p:nvPr/>
          </p:nvSpPr>
          <p:spPr>
            <a:xfrm>
              <a:off x="0" y="-47625"/>
              <a:ext cx="99274" cy="146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86611"/>
                </a:lnSpc>
              </a:pPr>
              <a:endParaRPr sz="1200">
                <a:solidFill>
                  <a:srgbClr val="0090A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4" name="Google Shape;204;p11">
            <a:extLst>
              <a:ext uri="{FF2B5EF4-FFF2-40B4-BE49-F238E27FC236}">
                <a16:creationId xmlns:a16="http://schemas.microsoft.com/office/drawing/2014/main" id="{63A07D80-1C2F-420A-1526-7B005A2CCB9B}"/>
              </a:ext>
            </a:extLst>
          </p:cNvPr>
          <p:cNvGrpSpPr/>
          <p:nvPr/>
        </p:nvGrpSpPr>
        <p:grpSpPr>
          <a:xfrm>
            <a:off x="1901639" y="5540681"/>
            <a:ext cx="419584" cy="540135"/>
            <a:chOff x="0" y="-47625"/>
            <a:chExt cx="165762" cy="213387"/>
          </a:xfrm>
        </p:grpSpPr>
        <p:sp>
          <p:nvSpPr>
            <p:cNvPr id="205" name="Google Shape;205;p11">
              <a:extLst>
                <a:ext uri="{FF2B5EF4-FFF2-40B4-BE49-F238E27FC236}">
                  <a16:creationId xmlns:a16="http://schemas.microsoft.com/office/drawing/2014/main" id="{499BD696-7B11-7CC7-9C8B-D68B66D15886}"/>
                </a:ext>
              </a:extLst>
            </p:cNvPr>
            <p:cNvSpPr/>
            <p:nvPr/>
          </p:nvSpPr>
          <p:spPr>
            <a:xfrm>
              <a:off x="0" y="0"/>
              <a:ext cx="165762" cy="165762"/>
            </a:xfrm>
            <a:custGeom>
              <a:avLst/>
              <a:gdLst/>
              <a:ahLst/>
              <a:cxnLst/>
              <a:rect l="l" t="t" r="r" b="b"/>
              <a:pathLst>
                <a:path w="165762" h="165762" extrusionOk="0">
                  <a:moveTo>
                    <a:pt x="0" y="0"/>
                  </a:moveTo>
                  <a:lnTo>
                    <a:pt x="165762" y="0"/>
                  </a:lnTo>
                  <a:lnTo>
                    <a:pt x="165762" y="165762"/>
                  </a:lnTo>
                  <a:lnTo>
                    <a:pt x="0" y="165762"/>
                  </a:lnTo>
                  <a:close/>
                </a:path>
              </a:pathLst>
            </a:custGeom>
            <a:solidFill>
              <a:srgbClr val="5CE1E6"/>
            </a:solidFill>
            <a:ln>
              <a:noFill/>
            </a:ln>
          </p:spPr>
          <p:txBody>
            <a:bodyPr/>
            <a:lstStyle/>
            <a:p>
              <a:endParaRPr lang="lv-LV" sz="1200">
                <a:solidFill>
                  <a:srgbClr val="0090A1"/>
                </a:solidFill>
              </a:endParaRPr>
            </a:p>
          </p:txBody>
        </p:sp>
        <p:sp>
          <p:nvSpPr>
            <p:cNvPr id="206" name="Google Shape;206;p11">
              <a:extLst>
                <a:ext uri="{FF2B5EF4-FFF2-40B4-BE49-F238E27FC236}">
                  <a16:creationId xmlns:a16="http://schemas.microsoft.com/office/drawing/2014/main" id="{A7872AD8-CCCC-A4A3-79F6-381F51465FC6}"/>
                </a:ext>
              </a:extLst>
            </p:cNvPr>
            <p:cNvSpPr txBox="1"/>
            <p:nvPr/>
          </p:nvSpPr>
          <p:spPr>
            <a:xfrm>
              <a:off x="0" y="-47625"/>
              <a:ext cx="165762" cy="2133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86611"/>
                </a:lnSpc>
              </a:pPr>
              <a:endParaRPr sz="1200">
                <a:solidFill>
                  <a:srgbClr val="0090A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7" name="Google Shape;207;p11">
            <a:extLst>
              <a:ext uri="{FF2B5EF4-FFF2-40B4-BE49-F238E27FC236}">
                <a16:creationId xmlns:a16="http://schemas.microsoft.com/office/drawing/2014/main" id="{F864CA5B-9C2E-603D-CEE2-7BB6EA1CD55D}"/>
              </a:ext>
            </a:extLst>
          </p:cNvPr>
          <p:cNvGrpSpPr/>
          <p:nvPr/>
        </p:nvGrpSpPr>
        <p:grpSpPr>
          <a:xfrm>
            <a:off x="6038655" y="323253"/>
            <a:ext cx="251288" cy="371839"/>
            <a:chOff x="0" y="-47625"/>
            <a:chExt cx="99274" cy="146899"/>
          </a:xfrm>
        </p:grpSpPr>
        <p:sp>
          <p:nvSpPr>
            <p:cNvPr id="208" name="Google Shape;208;p11">
              <a:extLst>
                <a:ext uri="{FF2B5EF4-FFF2-40B4-BE49-F238E27FC236}">
                  <a16:creationId xmlns:a16="http://schemas.microsoft.com/office/drawing/2014/main" id="{B3102633-5D21-09DF-2754-53CDC2D5B8D5}"/>
                </a:ext>
              </a:extLst>
            </p:cNvPr>
            <p:cNvSpPr/>
            <p:nvPr/>
          </p:nvSpPr>
          <p:spPr>
            <a:xfrm>
              <a:off x="0" y="0"/>
              <a:ext cx="99274" cy="99274"/>
            </a:xfrm>
            <a:custGeom>
              <a:avLst/>
              <a:gdLst/>
              <a:ahLst/>
              <a:cxnLst/>
              <a:rect l="l" t="t" r="r" b="b"/>
              <a:pathLst>
                <a:path w="99274" h="99274" extrusionOk="0">
                  <a:moveTo>
                    <a:pt x="0" y="0"/>
                  </a:moveTo>
                  <a:lnTo>
                    <a:pt x="99274" y="0"/>
                  </a:lnTo>
                  <a:lnTo>
                    <a:pt x="99274" y="99274"/>
                  </a:lnTo>
                  <a:lnTo>
                    <a:pt x="0" y="99274"/>
                  </a:lnTo>
                  <a:close/>
                </a:path>
              </a:pathLst>
            </a:custGeom>
            <a:solidFill>
              <a:srgbClr val="5CE1E6"/>
            </a:solidFill>
            <a:ln>
              <a:noFill/>
            </a:ln>
          </p:spPr>
          <p:txBody>
            <a:bodyPr/>
            <a:lstStyle/>
            <a:p>
              <a:endParaRPr lang="lv-LV" sz="1200">
                <a:solidFill>
                  <a:srgbClr val="0090A1"/>
                </a:solidFill>
              </a:endParaRPr>
            </a:p>
          </p:txBody>
        </p:sp>
        <p:sp>
          <p:nvSpPr>
            <p:cNvPr id="209" name="Google Shape;209;p11">
              <a:extLst>
                <a:ext uri="{FF2B5EF4-FFF2-40B4-BE49-F238E27FC236}">
                  <a16:creationId xmlns:a16="http://schemas.microsoft.com/office/drawing/2014/main" id="{DED4B42D-ED29-33BF-0159-E8214A2C9CAA}"/>
                </a:ext>
              </a:extLst>
            </p:cNvPr>
            <p:cNvSpPr txBox="1"/>
            <p:nvPr/>
          </p:nvSpPr>
          <p:spPr>
            <a:xfrm>
              <a:off x="0" y="-47625"/>
              <a:ext cx="99274" cy="146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86611"/>
                </a:lnSpc>
              </a:pPr>
              <a:endParaRPr sz="1200" dirty="0">
                <a:solidFill>
                  <a:srgbClr val="0090A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0" name="Google Shape;210;p11">
            <a:extLst>
              <a:ext uri="{FF2B5EF4-FFF2-40B4-BE49-F238E27FC236}">
                <a16:creationId xmlns:a16="http://schemas.microsoft.com/office/drawing/2014/main" id="{D2868780-1A8B-2561-2FC2-B3BFFE6499A6}"/>
              </a:ext>
            </a:extLst>
          </p:cNvPr>
          <p:cNvGrpSpPr/>
          <p:nvPr/>
        </p:nvGrpSpPr>
        <p:grpSpPr>
          <a:xfrm>
            <a:off x="6289943" y="614462"/>
            <a:ext cx="331130" cy="451681"/>
            <a:chOff x="0" y="-47625"/>
            <a:chExt cx="130817" cy="178442"/>
          </a:xfrm>
        </p:grpSpPr>
        <p:sp>
          <p:nvSpPr>
            <p:cNvPr id="211" name="Google Shape;211;p11">
              <a:extLst>
                <a:ext uri="{FF2B5EF4-FFF2-40B4-BE49-F238E27FC236}">
                  <a16:creationId xmlns:a16="http://schemas.microsoft.com/office/drawing/2014/main" id="{EE303B75-28B4-DDDF-3BBD-3DC8C1ADBCD3}"/>
                </a:ext>
              </a:extLst>
            </p:cNvPr>
            <p:cNvSpPr/>
            <p:nvPr/>
          </p:nvSpPr>
          <p:spPr>
            <a:xfrm>
              <a:off x="0" y="0"/>
              <a:ext cx="130817" cy="130817"/>
            </a:xfrm>
            <a:custGeom>
              <a:avLst/>
              <a:gdLst/>
              <a:ahLst/>
              <a:cxnLst/>
              <a:rect l="l" t="t" r="r" b="b"/>
              <a:pathLst>
                <a:path w="130817" h="130817" extrusionOk="0">
                  <a:moveTo>
                    <a:pt x="0" y="0"/>
                  </a:moveTo>
                  <a:lnTo>
                    <a:pt x="130817" y="0"/>
                  </a:lnTo>
                  <a:lnTo>
                    <a:pt x="130817" y="130817"/>
                  </a:lnTo>
                  <a:lnTo>
                    <a:pt x="0" y="130817"/>
                  </a:lnTo>
                  <a:close/>
                </a:path>
              </a:pathLst>
            </a:custGeom>
            <a:solidFill>
              <a:srgbClr val="5CE1E6"/>
            </a:solidFill>
            <a:ln>
              <a:noFill/>
            </a:ln>
          </p:spPr>
          <p:txBody>
            <a:bodyPr/>
            <a:lstStyle/>
            <a:p>
              <a:endParaRPr lang="lv-LV" sz="1200">
                <a:solidFill>
                  <a:srgbClr val="0090A1"/>
                </a:solidFill>
              </a:endParaRPr>
            </a:p>
          </p:txBody>
        </p:sp>
        <p:sp>
          <p:nvSpPr>
            <p:cNvPr id="212" name="Google Shape;212;p11">
              <a:extLst>
                <a:ext uri="{FF2B5EF4-FFF2-40B4-BE49-F238E27FC236}">
                  <a16:creationId xmlns:a16="http://schemas.microsoft.com/office/drawing/2014/main" id="{1418F3C6-F89A-4BEC-7397-68849A314762}"/>
                </a:ext>
              </a:extLst>
            </p:cNvPr>
            <p:cNvSpPr txBox="1"/>
            <p:nvPr/>
          </p:nvSpPr>
          <p:spPr>
            <a:xfrm>
              <a:off x="0" y="-47625"/>
              <a:ext cx="130817" cy="1784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86611"/>
                </a:lnSpc>
              </a:pPr>
              <a:endParaRPr sz="1200">
                <a:solidFill>
                  <a:srgbClr val="0090A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3" name="Google Shape;213;p11">
            <a:extLst>
              <a:ext uri="{FF2B5EF4-FFF2-40B4-BE49-F238E27FC236}">
                <a16:creationId xmlns:a16="http://schemas.microsoft.com/office/drawing/2014/main" id="{39F95E40-5A15-75E6-0595-0BFA2C05B226}"/>
              </a:ext>
            </a:extLst>
          </p:cNvPr>
          <p:cNvGrpSpPr/>
          <p:nvPr/>
        </p:nvGrpSpPr>
        <p:grpSpPr>
          <a:xfrm>
            <a:off x="10858657" y="448897"/>
            <a:ext cx="331130" cy="451681"/>
            <a:chOff x="0" y="-47625"/>
            <a:chExt cx="130817" cy="178442"/>
          </a:xfrm>
        </p:grpSpPr>
        <p:sp>
          <p:nvSpPr>
            <p:cNvPr id="214" name="Google Shape;214;p11">
              <a:extLst>
                <a:ext uri="{FF2B5EF4-FFF2-40B4-BE49-F238E27FC236}">
                  <a16:creationId xmlns:a16="http://schemas.microsoft.com/office/drawing/2014/main" id="{740BDEC4-9851-6A1A-3A9B-D6B67B58B276}"/>
                </a:ext>
              </a:extLst>
            </p:cNvPr>
            <p:cNvSpPr/>
            <p:nvPr/>
          </p:nvSpPr>
          <p:spPr>
            <a:xfrm>
              <a:off x="0" y="0"/>
              <a:ext cx="130817" cy="130817"/>
            </a:xfrm>
            <a:custGeom>
              <a:avLst/>
              <a:gdLst/>
              <a:ahLst/>
              <a:cxnLst/>
              <a:rect l="l" t="t" r="r" b="b"/>
              <a:pathLst>
                <a:path w="130817" h="130817" extrusionOk="0">
                  <a:moveTo>
                    <a:pt x="0" y="0"/>
                  </a:moveTo>
                  <a:lnTo>
                    <a:pt x="130817" y="0"/>
                  </a:lnTo>
                  <a:lnTo>
                    <a:pt x="130817" y="130817"/>
                  </a:lnTo>
                  <a:lnTo>
                    <a:pt x="0" y="130817"/>
                  </a:lnTo>
                  <a:close/>
                </a:path>
              </a:pathLst>
            </a:custGeom>
            <a:solidFill>
              <a:srgbClr val="5CE1E6"/>
            </a:solidFill>
            <a:ln>
              <a:noFill/>
            </a:ln>
          </p:spPr>
          <p:txBody>
            <a:bodyPr/>
            <a:lstStyle/>
            <a:p>
              <a:endParaRPr lang="lv-LV" sz="1200">
                <a:solidFill>
                  <a:srgbClr val="0090A1"/>
                </a:solidFill>
              </a:endParaRPr>
            </a:p>
          </p:txBody>
        </p:sp>
        <p:sp>
          <p:nvSpPr>
            <p:cNvPr id="215" name="Google Shape;215;p11">
              <a:extLst>
                <a:ext uri="{FF2B5EF4-FFF2-40B4-BE49-F238E27FC236}">
                  <a16:creationId xmlns:a16="http://schemas.microsoft.com/office/drawing/2014/main" id="{321289CD-7DFE-BAC0-F5EC-E6A08BB2C7D4}"/>
                </a:ext>
              </a:extLst>
            </p:cNvPr>
            <p:cNvSpPr txBox="1"/>
            <p:nvPr/>
          </p:nvSpPr>
          <p:spPr>
            <a:xfrm>
              <a:off x="0" y="-47625"/>
              <a:ext cx="130817" cy="1784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867" tIns="33867" rIns="33867" bIns="33867" anchor="ctr" anchorCtr="0">
              <a:noAutofit/>
            </a:bodyPr>
            <a:lstStyle/>
            <a:p>
              <a:pPr algn="ctr">
                <a:lnSpc>
                  <a:spcPct val="186611"/>
                </a:lnSpc>
              </a:pPr>
              <a:endParaRPr sz="1200">
                <a:solidFill>
                  <a:srgbClr val="0090A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3E3D36FF-25D8-4225-3EF9-221C9DC4E0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415" y="0"/>
            <a:ext cx="19685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53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73519-59DD-9BA7-2F15-A1DA53029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DA25EF14-084F-9A7E-E6EB-DC5A72DC8E2C}"/>
              </a:ext>
            </a:extLst>
          </p:cNvPr>
          <p:cNvSpPr/>
          <p:nvPr/>
        </p:nvSpPr>
        <p:spPr>
          <a:xfrm>
            <a:off x="0" y="0"/>
            <a:ext cx="251927" cy="6858000"/>
          </a:xfrm>
          <a:prstGeom prst="rect">
            <a:avLst/>
          </a:prstGeom>
          <a:solidFill>
            <a:srgbClr val="0090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9A90EE2-1F50-EC99-AA53-2605BD371946}"/>
              </a:ext>
            </a:extLst>
          </p:cNvPr>
          <p:cNvSpPr txBox="1">
            <a:spLocks/>
          </p:cNvSpPr>
          <p:nvPr/>
        </p:nvSpPr>
        <p:spPr>
          <a:xfrm>
            <a:off x="2434311" y="-93325"/>
            <a:ext cx="5219307" cy="16162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3200" dirty="0">
              <a:solidFill>
                <a:srgbClr val="007D8A"/>
              </a:solidFill>
              <a:latin typeface="Poppins SemiBold" panose="00000700000000000000" pitchFamily="2" charset="-70"/>
              <a:cs typeface="Poppins SemiBold" panose="00000700000000000000" pitchFamily="2" charset="-70"/>
            </a:endParaRPr>
          </a:p>
        </p:txBody>
      </p:sp>
      <p:grpSp>
        <p:nvGrpSpPr>
          <p:cNvPr id="23" name="Google Shape;7275;p55">
            <a:extLst>
              <a:ext uri="{FF2B5EF4-FFF2-40B4-BE49-F238E27FC236}">
                <a16:creationId xmlns:a16="http://schemas.microsoft.com/office/drawing/2014/main" id="{AC549A04-F703-829B-579F-65AE60E2A853}"/>
              </a:ext>
            </a:extLst>
          </p:cNvPr>
          <p:cNvGrpSpPr/>
          <p:nvPr/>
        </p:nvGrpSpPr>
        <p:grpSpPr>
          <a:xfrm rot="16200000">
            <a:off x="-4641923" y="2741738"/>
            <a:ext cx="9105130" cy="682571"/>
            <a:chOff x="238125" y="2506075"/>
            <a:chExt cx="7115411" cy="673075"/>
          </a:xfrm>
        </p:grpSpPr>
        <p:sp>
          <p:nvSpPr>
            <p:cNvPr id="24" name="Google Shape;7276;p55">
              <a:extLst>
                <a:ext uri="{FF2B5EF4-FFF2-40B4-BE49-F238E27FC236}">
                  <a16:creationId xmlns:a16="http://schemas.microsoft.com/office/drawing/2014/main" id="{6D925D07-A9B2-3BA8-45A3-BBF98C8EDEBE}"/>
                </a:ext>
              </a:extLst>
            </p:cNvPr>
            <p:cNvSpPr/>
            <p:nvPr/>
          </p:nvSpPr>
          <p:spPr>
            <a:xfrm>
              <a:off x="238125" y="2506075"/>
              <a:ext cx="1643150" cy="673075"/>
            </a:xfrm>
            <a:custGeom>
              <a:avLst/>
              <a:gdLst/>
              <a:ahLst/>
              <a:cxnLst/>
              <a:rect l="l" t="t" r="r" b="b"/>
              <a:pathLst>
                <a:path w="65726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43" y="26923"/>
                  </a:lnTo>
                  <a:lnTo>
                    <a:pt x="65725" y="13477"/>
                  </a:lnTo>
                  <a:lnTo>
                    <a:pt x="54943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A5B7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277;p55">
              <a:extLst>
                <a:ext uri="{FF2B5EF4-FFF2-40B4-BE49-F238E27FC236}">
                  <a16:creationId xmlns:a16="http://schemas.microsoft.com/office/drawing/2014/main" id="{3A22CB78-51BE-0154-386C-25BCE8AD4E7C}"/>
                </a:ext>
              </a:extLst>
            </p:cNvPr>
            <p:cNvSpPr/>
            <p:nvPr/>
          </p:nvSpPr>
          <p:spPr>
            <a:xfrm>
              <a:off x="1606190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445D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278;p55">
              <a:extLst>
                <a:ext uri="{FF2B5EF4-FFF2-40B4-BE49-F238E27FC236}">
                  <a16:creationId xmlns:a16="http://schemas.microsoft.com/office/drawing/2014/main" id="{EFA7B851-59E1-0CEA-E23D-BB40FF39AC22}"/>
                </a:ext>
              </a:extLst>
            </p:cNvPr>
            <p:cNvSpPr/>
            <p:nvPr/>
          </p:nvSpPr>
          <p:spPr>
            <a:xfrm>
              <a:off x="2973481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667E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279;p55">
              <a:extLst>
                <a:ext uri="{FF2B5EF4-FFF2-40B4-BE49-F238E27FC236}">
                  <a16:creationId xmlns:a16="http://schemas.microsoft.com/office/drawing/2014/main" id="{6BB6630C-A501-E572-BF10-74097AD284CE}"/>
                </a:ext>
              </a:extLst>
            </p:cNvPr>
            <p:cNvSpPr/>
            <p:nvPr/>
          </p:nvSpPr>
          <p:spPr>
            <a:xfrm>
              <a:off x="5709611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869F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280;p55">
              <a:extLst>
                <a:ext uri="{FF2B5EF4-FFF2-40B4-BE49-F238E27FC236}">
                  <a16:creationId xmlns:a16="http://schemas.microsoft.com/office/drawing/2014/main" id="{5A8F688C-90DC-5241-F5D0-BFCE6041CD0A}"/>
                </a:ext>
              </a:extLst>
            </p:cNvPr>
            <p:cNvSpPr/>
            <p:nvPr/>
          </p:nvSpPr>
          <p:spPr>
            <a:xfrm>
              <a:off x="4342321" y="2506075"/>
              <a:ext cx="1643150" cy="673075"/>
            </a:xfrm>
            <a:custGeom>
              <a:avLst/>
              <a:gdLst/>
              <a:ahLst/>
              <a:cxnLst/>
              <a:rect l="l" t="t" r="r" b="b"/>
              <a:pathLst>
                <a:path w="65726" h="26923" extrusionOk="0">
                  <a:moveTo>
                    <a:pt x="1" y="0"/>
                  </a:moveTo>
                  <a:lnTo>
                    <a:pt x="10751" y="13477"/>
                  </a:lnTo>
                  <a:lnTo>
                    <a:pt x="1" y="26923"/>
                  </a:lnTo>
                  <a:lnTo>
                    <a:pt x="54944" y="26923"/>
                  </a:lnTo>
                  <a:lnTo>
                    <a:pt x="65726" y="13477"/>
                  </a:lnTo>
                  <a:lnTo>
                    <a:pt x="54944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A5B7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194;p26">
            <a:extLst>
              <a:ext uri="{FF2B5EF4-FFF2-40B4-BE49-F238E27FC236}">
                <a16:creationId xmlns:a16="http://schemas.microsoft.com/office/drawing/2014/main" id="{46F28D4A-16C2-F5F9-B152-C2BD26B827D7}"/>
              </a:ext>
            </a:extLst>
          </p:cNvPr>
          <p:cNvGrpSpPr/>
          <p:nvPr/>
        </p:nvGrpSpPr>
        <p:grpSpPr>
          <a:xfrm>
            <a:off x="9757689" y="-94157"/>
            <a:ext cx="2434311" cy="3784059"/>
            <a:chOff x="7400700" y="0"/>
            <a:chExt cx="1747050" cy="2853109"/>
          </a:xfrm>
        </p:grpSpPr>
        <p:sp>
          <p:nvSpPr>
            <p:cNvPr id="30" name="Google Shape;195;p26">
              <a:extLst>
                <a:ext uri="{FF2B5EF4-FFF2-40B4-BE49-F238E27FC236}">
                  <a16:creationId xmlns:a16="http://schemas.microsoft.com/office/drawing/2014/main" id="{B15A4E0F-FEE9-B8C8-6EED-123E0BC06976}"/>
                </a:ext>
              </a:extLst>
            </p:cNvPr>
            <p:cNvSpPr/>
            <p:nvPr/>
          </p:nvSpPr>
          <p:spPr>
            <a:xfrm rot="5400000">
              <a:off x="7402546" y="1107904"/>
              <a:ext cx="1743359" cy="1747050"/>
            </a:xfrm>
            <a:custGeom>
              <a:avLst/>
              <a:gdLst/>
              <a:ahLst/>
              <a:cxnLst/>
              <a:rect l="l" t="t" r="r" b="b"/>
              <a:pathLst>
                <a:path w="23818" h="23818" extrusionOk="0">
                  <a:moveTo>
                    <a:pt x="0" y="1"/>
                  </a:moveTo>
                  <a:lnTo>
                    <a:pt x="0" y="23817"/>
                  </a:lnTo>
                  <a:cubicBezTo>
                    <a:pt x="13155" y="23817"/>
                    <a:pt x="23817" y="13155"/>
                    <a:pt x="23817" y="1"/>
                  </a:cubicBezTo>
                  <a:close/>
                </a:path>
              </a:pathLst>
            </a:custGeom>
            <a:gradFill>
              <a:gsLst>
                <a:gs pos="0">
                  <a:srgbClr val="174B67">
                    <a:alpha val="34901"/>
                  </a:srgbClr>
                </a:gs>
                <a:gs pos="100000">
                  <a:srgbClr val="174B67">
                    <a:alpha val="5882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" name="Google Shape;196;p26">
              <a:extLst>
                <a:ext uri="{FF2B5EF4-FFF2-40B4-BE49-F238E27FC236}">
                  <a16:creationId xmlns:a16="http://schemas.microsoft.com/office/drawing/2014/main" id="{EABBC898-90D1-CCF3-84B6-BBE9514A1033}"/>
                </a:ext>
              </a:extLst>
            </p:cNvPr>
            <p:cNvSpPr/>
            <p:nvPr/>
          </p:nvSpPr>
          <p:spPr>
            <a:xfrm rot="5400000">
              <a:off x="8036028" y="1107829"/>
              <a:ext cx="1109800" cy="1113645"/>
            </a:xfrm>
            <a:custGeom>
              <a:avLst/>
              <a:gdLst/>
              <a:ahLst/>
              <a:cxnLst/>
              <a:rect l="l" t="t" r="r" b="b"/>
              <a:pathLst>
                <a:path w="11909" h="11910" extrusionOk="0">
                  <a:moveTo>
                    <a:pt x="0" y="1"/>
                  </a:moveTo>
                  <a:lnTo>
                    <a:pt x="0" y="11909"/>
                  </a:lnTo>
                  <a:cubicBezTo>
                    <a:pt x="6581" y="11909"/>
                    <a:pt x="11909" y="6581"/>
                    <a:pt x="11909" y="1"/>
                  </a:cubicBezTo>
                  <a:close/>
                </a:path>
              </a:pathLst>
            </a:custGeom>
            <a:gradFill>
              <a:gsLst>
                <a:gs pos="0">
                  <a:srgbClr val="174B67">
                    <a:alpha val="14901"/>
                    <a:alpha val="15000"/>
                  </a:srgbClr>
                </a:gs>
                <a:gs pos="100000">
                  <a:srgbClr val="174B67">
                    <a:alpha val="30196"/>
                    <a:alpha val="1500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97;p26">
              <a:extLst>
                <a:ext uri="{FF2B5EF4-FFF2-40B4-BE49-F238E27FC236}">
                  <a16:creationId xmlns:a16="http://schemas.microsoft.com/office/drawing/2014/main" id="{6A30F216-871B-A82E-52E5-10010D5A178E}"/>
                </a:ext>
              </a:extLst>
            </p:cNvPr>
            <p:cNvSpPr/>
            <p:nvPr/>
          </p:nvSpPr>
          <p:spPr>
            <a:xfrm rot="5400000">
              <a:off x="8036028" y="-1922"/>
              <a:ext cx="1109800" cy="1113645"/>
            </a:xfrm>
            <a:custGeom>
              <a:avLst/>
              <a:gdLst/>
              <a:ahLst/>
              <a:cxnLst/>
              <a:rect l="l" t="t" r="r" b="b"/>
              <a:pathLst>
                <a:path w="11909" h="11910" extrusionOk="0">
                  <a:moveTo>
                    <a:pt x="0" y="1"/>
                  </a:moveTo>
                  <a:cubicBezTo>
                    <a:pt x="0" y="6581"/>
                    <a:pt x="5334" y="11909"/>
                    <a:pt x="11908" y="11909"/>
                  </a:cubicBezTo>
                  <a:lnTo>
                    <a:pt x="11908" y="1"/>
                  </a:lnTo>
                  <a:close/>
                </a:path>
              </a:pathLst>
            </a:custGeom>
            <a:gradFill>
              <a:gsLst>
                <a:gs pos="0">
                  <a:srgbClr val="293F5D">
                    <a:alpha val="20000"/>
                  </a:srgbClr>
                </a:gs>
                <a:gs pos="100000">
                  <a:srgbClr val="4B4F73">
                    <a:alpha val="0"/>
                  </a:srgbClr>
                </a:gs>
              </a:gsLst>
              <a:lin ang="10800025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139E3C7-1D7A-9E2C-63ED-A422F2BA95E3}"/>
              </a:ext>
            </a:extLst>
          </p:cNvPr>
          <p:cNvSpPr txBox="1"/>
          <p:nvPr/>
        </p:nvSpPr>
        <p:spPr>
          <a:xfrm>
            <a:off x="1218574" y="193105"/>
            <a:ext cx="102704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altLang="lv-LV" sz="2400" b="1" dirty="0">
                <a:solidFill>
                  <a:srgbClr val="0090A1"/>
                </a:solidFill>
                <a:latin typeface="Poopins"/>
              </a:rPr>
              <a:t>Alkoholisko dzērienu cenu un atlaižu reklāmas, kā arī tirdzniecības veicināšanas pasākumu uzraudzības rezultāti</a:t>
            </a:r>
            <a:endParaRPr lang="lv-LV" sz="2400" b="1" dirty="0">
              <a:solidFill>
                <a:srgbClr val="0090A1"/>
              </a:solidFill>
              <a:latin typeface="Poopins"/>
              <a:ea typeface="Calibri"/>
              <a:cs typeface="Poppins" panose="00000500000000000000" pitchFamily="2" charset="-70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BD2059-28A9-3C73-427B-331C11B4B483}"/>
              </a:ext>
            </a:extLst>
          </p:cNvPr>
          <p:cNvSpPr/>
          <p:nvPr/>
        </p:nvSpPr>
        <p:spPr>
          <a:xfrm rot="5400000">
            <a:off x="6089269" y="-2697340"/>
            <a:ext cx="45719" cy="7355635"/>
          </a:xfrm>
          <a:prstGeom prst="rect">
            <a:avLst/>
          </a:prstGeom>
          <a:solidFill>
            <a:srgbClr val="0090A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12BA12-3561-1C83-1C81-7833ADD0C173}"/>
              </a:ext>
            </a:extLst>
          </p:cNvPr>
          <p:cNvSpPr txBox="1"/>
          <p:nvPr/>
        </p:nvSpPr>
        <p:spPr>
          <a:xfrm>
            <a:off x="772747" y="1154040"/>
            <a:ext cx="63125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SzPts val="1000"/>
              <a:tabLst>
                <a:tab pos="457200" algn="l"/>
              </a:tabLst>
            </a:pPr>
            <a:r>
              <a:rPr lang="lv-LV" sz="2800" b="1" dirty="0">
                <a:solidFill>
                  <a:srgbClr val="215968"/>
                </a:solidFill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PTAC darbības:</a:t>
            </a:r>
            <a:endParaRPr lang="lv-LV" sz="2800" dirty="0">
              <a:solidFill>
                <a:srgbClr val="215968"/>
              </a:solidFill>
              <a:latin typeface="Poppins" panose="00000500000000000000" pitchFamily="2" charset="-70"/>
              <a:ea typeface="Times New Roman" panose="02020603050405020304" pitchFamily="18" charset="0"/>
              <a:cs typeface="Poppins" panose="00000500000000000000" pitchFamily="2" charset="-7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97D5963-2E60-77C3-74E3-40E25BD13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3433" y="5672447"/>
            <a:ext cx="2340781" cy="106100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2380AFA-253E-882D-4FFB-4A6851D4C977}"/>
              </a:ext>
            </a:extLst>
          </p:cNvPr>
          <p:cNvSpPr txBox="1"/>
          <p:nvPr/>
        </p:nvSpPr>
        <p:spPr>
          <a:xfrm>
            <a:off x="2138810" y="1677260"/>
            <a:ext cx="7651135" cy="5080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lv-LV" altLang="lv-LV" sz="1800" b="1" dirty="0">
                <a:solidFill>
                  <a:srgbClr val="215968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Izstrādāts un  papildināts Informatīvs materiāls komersantiem par 2025.gada 1.augusta grozījumiem Alkoholisko dzērienu aprites likumā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r>
              <a:rPr lang="lv-LV" altLang="lv-LV" sz="1800" b="1" dirty="0">
                <a:solidFill>
                  <a:srgbClr val="215968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2 skaidrojoši </a:t>
            </a:r>
            <a:r>
              <a:rPr lang="lv-LV" altLang="lv-LV" sz="1800" b="1" dirty="0" err="1">
                <a:solidFill>
                  <a:srgbClr val="215968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vebināri</a:t>
            </a:r>
            <a:r>
              <a:rPr lang="lv-LV" altLang="lv-LV" sz="1800" b="1" dirty="0">
                <a:solidFill>
                  <a:srgbClr val="215968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 komersantiem</a:t>
            </a:r>
          </a:p>
          <a:p>
            <a:pPr marL="342900" indent="-342900">
              <a:lnSpc>
                <a:spcPct val="90000"/>
              </a:lnSpc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r>
              <a:rPr lang="lv-LV" altLang="lv-LV" sz="1800" b="1" dirty="0">
                <a:solidFill>
                  <a:srgbClr val="215968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Nozaru asociāciju izglītošana</a:t>
            </a:r>
          </a:p>
          <a:p>
            <a:pPr marL="342900" indent="-342900">
              <a:lnSpc>
                <a:spcPct val="90000"/>
              </a:lnSpc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r>
              <a:rPr lang="lv-LV" altLang="lv-LV" sz="1800" b="1" dirty="0">
                <a:solidFill>
                  <a:srgbClr val="215968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Klātienes un telefoniskas konsultācijas (48)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r>
              <a:rPr lang="lv-LV" altLang="lv-LV" sz="1800" b="1" dirty="0">
                <a:solidFill>
                  <a:srgbClr val="215968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Rakstveida konsultācijas un atbildes uz iesniegumiem (47) </a:t>
            </a:r>
          </a:p>
          <a:p>
            <a:pPr>
              <a:lnSpc>
                <a:spcPct val="90000"/>
              </a:lnSpc>
            </a:pPr>
            <a:endParaRPr lang="lv-LV" altLang="lv-LV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endParaRPr lang="lv-LV" altLang="lv-LV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r>
              <a:rPr lang="lv-LV" altLang="lv-LV" b="1" dirty="0">
                <a:solidFill>
                  <a:srgbClr val="215968"/>
                </a:solidFill>
                <a:latin typeface="Poppins" panose="00000500000000000000" pitchFamily="2" charset="-70"/>
                <a:cs typeface="Poppins" panose="00000500000000000000" pitchFamily="2" charset="-70"/>
              </a:rPr>
              <a:t>Mazumtirdzniecības vietu pārbaudes (80)</a:t>
            </a:r>
          </a:p>
          <a:p>
            <a:pPr>
              <a:lnSpc>
                <a:spcPct val="90000"/>
              </a:lnSpc>
            </a:pPr>
            <a:endParaRPr lang="lv-LV" altLang="lv-LV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pic>
        <p:nvPicPr>
          <p:cNvPr id="17" name="Graphic 16" descr="Storytelling with solid fill">
            <a:extLst>
              <a:ext uri="{FF2B5EF4-FFF2-40B4-BE49-F238E27FC236}">
                <a16:creationId xmlns:a16="http://schemas.microsoft.com/office/drawing/2014/main" id="{BBC8F8CF-8BC7-78C2-9F25-B1A7AE5CB2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7015" y="1715591"/>
            <a:ext cx="523220" cy="523220"/>
          </a:xfrm>
          <a:prstGeom prst="rect">
            <a:avLst/>
          </a:prstGeom>
        </p:spPr>
      </p:pic>
      <p:pic>
        <p:nvPicPr>
          <p:cNvPr id="19" name="Graphic 18" descr="Volume with solid fill">
            <a:extLst>
              <a:ext uri="{FF2B5EF4-FFF2-40B4-BE49-F238E27FC236}">
                <a16:creationId xmlns:a16="http://schemas.microsoft.com/office/drawing/2014/main" id="{BCB5CD73-EF89-FA3C-F5CA-A7C3EABE96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01879" y="2807487"/>
            <a:ext cx="442800" cy="442800"/>
          </a:xfrm>
          <a:prstGeom prst="rect">
            <a:avLst/>
          </a:prstGeom>
        </p:spPr>
      </p:pic>
      <p:pic>
        <p:nvPicPr>
          <p:cNvPr id="21" name="Graphic 20" descr="Email with solid fill">
            <a:extLst>
              <a:ext uri="{FF2B5EF4-FFF2-40B4-BE49-F238E27FC236}">
                <a16:creationId xmlns:a16="http://schemas.microsoft.com/office/drawing/2014/main" id="{66C0E17A-552B-97D7-AA1C-156A1656D4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04998" y="4953227"/>
            <a:ext cx="511828" cy="511828"/>
          </a:xfrm>
          <a:prstGeom prst="rect">
            <a:avLst/>
          </a:prstGeom>
        </p:spPr>
      </p:pic>
      <p:pic>
        <p:nvPicPr>
          <p:cNvPr id="33" name="Graphic 32" descr="Telephone with solid fill">
            <a:extLst>
              <a:ext uri="{FF2B5EF4-FFF2-40B4-BE49-F238E27FC236}">
                <a16:creationId xmlns:a16="http://schemas.microsoft.com/office/drawing/2014/main" id="{35690077-FE25-A6B0-557E-DD45962AC4B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04998" y="4295684"/>
            <a:ext cx="511828" cy="511828"/>
          </a:xfrm>
          <a:prstGeom prst="rect">
            <a:avLst/>
          </a:prstGeom>
        </p:spPr>
      </p:pic>
      <p:pic>
        <p:nvPicPr>
          <p:cNvPr id="36" name="Graphic 35" descr="Classroom with solid fill">
            <a:extLst>
              <a:ext uri="{FF2B5EF4-FFF2-40B4-BE49-F238E27FC236}">
                <a16:creationId xmlns:a16="http://schemas.microsoft.com/office/drawing/2014/main" id="{D57871D1-8786-4787-3903-02774D0B790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27015" y="3530205"/>
            <a:ext cx="511828" cy="511828"/>
          </a:xfrm>
          <a:prstGeom prst="rect">
            <a:avLst/>
          </a:prstGeom>
        </p:spPr>
      </p:pic>
      <p:pic>
        <p:nvPicPr>
          <p:cNvPr id="6" name="Graphic 5" descr="Shopping cart with solid fill">
            <a:extLst>
              <a:ext uri="{FF2B5EF4-FFF2-40B4-BE49-F238E27FC236}">
                <a16:creationId xmlns:a16="http://schemas.microsoft.com/office/drawing/2014/main" id="{930958F4-6F55-A109-E10D-5D959671348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527015" y="5730700"/>
            <a:ext cx="523220" cy="52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34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7093A-F278-C7FE-474E-8711F69E5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A567D38C-684C-0BA3-2B70-361B3D5A71A9}"/>
              </a:ext>
            </a:extLst>
          </p:cNvPr>
          <p:cNvSpPr/>
          <p:nvPr/>
        </p:nvSpPr>
        <p:spPr>
          <a:xfrm>
            <a:off x="0" y="0"/>
            <a:ext cx="251927" cy="6858000"/>
          </a:xfrm>
          <a:prstGeom prst="rect">
            <a:avLst/>
          </a:prstGeom>
          <a:solidFill>
            <a:srgbClr val="0090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655FB4D-378F-78AF-AD4B-79667A7D441B}"/>
              </a:ext>
            </a:extLst>
          </p:cNvPr>
          <p:cNvSpPr txBox="1">
            <a:spLocks/>
          </p:cNvSpPr>
          <p:nvPr/>
        </p:nvSpPr>
        <p:spPr>
          <a:xfrm>
            <a:off x="2434311" y="-93325"/>
            <a:ext cx="5219307" cy="16162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3200" dirty="0">
              <a:solidFill>
                <a:srgbClr val="007D8A"/>
              </a:solidFill>
              <a:latin typeface="Poppins SemiBold" panose="00000700000000000000" pitchFamily="2" charset="-70"/>
              <a:cs typeface="Poppins SemiBold" panose="00000700000000000000" pitchFamily="2" charset="-70"/>
            </a:endParaRPr>
          </a:p>
        </p:txBody>
      </p:sp>
      <p:grpSp>
        <p:nvGrpSpPr>
          <p:cNvPr id="23" name="Google Shape;7275;p55">
            <a:extLst>
              <a:ext uri="{FF2B5EF4-FFF2-40B4-BE49-F238E27FC236}">
                <a16:creationId xmlns:a16="http://schemas.microsoft.com/office/drawing/2014/main" id="{8EDFAC09-A17D-DEF8-9775-605EF94A15FD}"/>
              </a:ext>
            </a:extLst>
          </p:cNvPr>
          <p:cNvGrpSpPr/>
          <p:nvPr/>
        </p:nvGrpSpPr>
        <p:grpSpPr>
          <a:xfrm rot="16200000">
            <a:off x="-4641923" y="2741738"/>
            <a:ext cx="9105130" cy="682571"/>
            <a:chOff x="238125" y="2506075"/>
            <a:chExt cx="7115411" cy="673075"/>
          </a:xfrm>
        </p:grpSpPr>
        <p:sp>
          <p:nvSpPr>
            <p:cNvPr id="24" name="Google Shape;7276;p55">
              <a:extLst>
                <a:ext uri="{FF2B5EF4-FFF2-40B4-BE49-F238E27FC236}">
                  <a16:creationId xmlns:a16="http://schemas.microsoft.com/office/drawing/2014/main" id="{60751B7F-30E0-6546-78EF-9D269FDBA7A2}"/>
                </a:ext>
              </a:extLst>
            </p:cNvPr>
            <p:cNvSpPr/>
            <p:nvPr/>
          </p:nvSpPr>
          <p:spPr>
            <a:xfrm>
              <a:off x="238125" y="2506075"/>
              <a:ext cx="1643150" cy="673075"/>
            </a:xfrm>
            <a:custGeom>
              <a:avLst/>
              <a:gdLst/>
              <a:ahLst/>
              <a:cxnLst/>
              <a:rect l="l" t="t" r="r" b="b"/>
              <a:pathLst>
                <a:path w="65726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43" y="26923"/>
                  </a:lnTo>
                  <a:lnTo>
                    <a:pt x="65725" y="13477"/>
                  </a:lnTo>
                  <a:lnTo>
                    <a:pt x="54943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A5B7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277;p55">
              <a:extLst>
                <a:ext uri="{FF2B5EF4-FFF2-40B4-BE49-F238E27FC236}">
                  <a16:creationId xmlns:a16="http://schemas.microsoft.com/office/drawing/2014/main" id="{3FBC9069-296D-1A3D-F6F4-1C5E18938B30}"/>
                </a:ext>
              </a:extLst>
            </p:cNvPr>
            <p:cNvSpPr/>
            <p:nvPr/>
          </p:nvSpPr>
          <p:spPr>
            <a:xfrm>
              <a:off x="1606190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445D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278;p55">
              <a:extLst>
                <a:ext uri="{FF2B5EF4-FFF2-40B4-BE49-F238E27FC236}">
                  <a16:creationId xmlns:a16="http://schemas.microsoft.com/office/drawing/2014/main" id="{0CD21554-7DC6-DA5F-E667-57E9D0B14D99}"/>
                </a:ext>
              </a:extLst>
            </p:cNvPr>
            <p:cNvSpPr/>
            <p:nvPr/>
          </p:nvSpPr>
          <p:spPr>
            <a:xfrm>
              <a:off x="2973481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667E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279;p55">
              <a:extLst>
                <a:ext uri="{FF2B5EF4-FFF2-40B4-BE49-F238E27FC236}">
                  <a16:creationId xmlns:a16="http://schemas.microsoft.com/office/drawing/2014/main" id="{68C20985-3AF5-69AE-763F-7EA3F383B096}"/>
                </a:ext>
              </a:extLst>
            </p:cNvPr>
            <p:cNvSpPr/>
            <p:nvPr/>
          </p:nvSpPr>
          <p:spPr>
            <a:xfrm>
              <a:off x="5709611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869F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280;p55">
              <a:extLst>
                <a:ext uri="{FF2B5EF4-FFF2-40B4-BE49-F238E27FC236}">
                  <a16:creationId xmlns:a16="http://schemas.microsoft.com/office/drawing/2014/main" id="{FEAD84B1-8763-91B3-427D-EA8D20F1344F}"/>
                </a:ext>
              </a:extLst>
            </p:cNvPr>
            <p:cNvSpPr/>
            <p:nvPr/>
          </p:nvSpPr>
          <p:spPr>
            <a:xfrm>
              <a:off x="4342321" y="2506075"/>
              <a:ext cx="1643150" cy="673075"/>
            </a:xfrm>
            <a:custGeom>
              <a:avLst/>
              <a:gdLst/>
              <a:ahLst/>
              <a:cxnLst/>
              <a:rect l="l" t="t" r="r" b="b"/>
              <a:pathLst>
                <a:path w="65726" h="26923" extrusionOk="0">
                  <a:moveTo>
                    <a:pt x="1" y="0"/>
                  </a:moveTo>
                  <a:lnTo>
                    <a:pt x="10751" y="13477"/>
                  </a:lnTo>
                  <a:lnTo>
                    <a:pt x="1" y="26923"/>
                  </a:lnTo>
                  <a:lnTo>
                    <a:pt x="54944" y="26923"/>
                  </a:lnTo>
                  <a:lnTo>
                    <a:pt x="65726" y="13477"/>
                  </a:lnTo>
                  <a:lnTo>
                    <a:pt x="54944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A5B7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3AE7E83-6481-D895-FCEB-830BB4360E35}"/>
              </a:ext>
            </a:extLst>
          </p:cNvPr>
          <p:cNvSpPr txBox="1"/>
          <p:nvPr/>
        </p:nvSpPr>
        <p:spPr>
          <a:xfrm>
            <a:off x="1218574" y="106456"/>
            <a:ext cx="102704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altLang="lv-LV" sz="2400" b="1" dirty="0">
                <a:solidFill>
                  <a:srgbClr val="0090A1"/>
                </a:solidFill>
                <a:latin typeface="Poopins"/>
              </a:rPr>
              <a:t>Alkoholisko dzērienu cenu un atlaižu reklāmas, kā arī tirdzniecības veicināšanas pasākumu uzraudzības rezultāti</a:t>
            </a:r>
            <a:endParaRPr lang="lv-LV" sz="2400" b="1" dirty="0">
              <a:solidFill>
                <a:srgbClr val="0090A1"/>
              </a:solidFill>
              <a:latin typeface="Poopins"/>
              <a:ea typeface="Calibri"/>
              <a:cs typeface="Poppins" panose="00000500000000000000" pitchFamily="2" charset="-70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3D3604-12EB-6DB2-CF25-E97B89D8DE50}"/>
              </a:ext>
            </a:extLst>
          </p:cNvPr>
          <p:cNvSpPr/>
          <p:nvPr/>
        </p:nvSpPr>
        <p:spPr>
          <a:xfrm rot="5400000">
            <a:off x="6089268" y="-2774673"/>
            <a:ext cx="45719" cy="7355635"/>
          </a:xfrm>
          <a:prstGeom prst="rect">
            <a:avLst/>
          </a:prstGeom>
          <a:solidFill>
            <a:srgbClr val="0090A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93D871-FF42-13D4-C3F1-A7EA69E89F5B}"/>
              </a:ext>
            </a:extLst>
          </p:cNvPr>
          <p:cNvSpPr txBox="1"/>
          <p:nvPr/>
        </p:nvSpPr>
        <p:spPr>
          <a:xfrm>
            <a:off x="3836279" y="1009199"/>
            <a:ext cx="631256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SzPts val="1000"/>
              <a:tabLst>
                <a:tab pos="457200" algn="l"/>
              </a:tabLst>
            </a:pPr>
            <a:r>
              <a:rPr lang="lv-LV" sz="3000" b="1" dirty="0">
                <a:solidFill>
                  <a:srgbClr val="215968"/>
                </a:solidFill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Problemātika</a:t>
            </a:r>
            <a:endParaRPr lang="lv-LV" sz="3000" dirty="0">
              <a:solidFill>
                <a:srgbClr val="215968"/>
              </a:solidFill>
              <a:latin typeface="Poppins" panose="00000500000000000000" pitchFamily="2" charset="-70"/>
              <a:ea typeface="Times New Roman" panose="02020603050405020304" pitchFamily="18" charset="0"/>
              <a:cs typeface="Poppins" panose="00000500000000000000" pitchFamily="2" charset="-7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ACFA76-0831-C250-D438-0D0CB95EA996}"/>
              </a:ext>
            </a:extLst>
          </p:cNvPr>
          <p:cNvSpPr txBox="1"/>
          <p:nvPr/>
        </p:nvSpPr>
        <p:spPr>
          <a:xfrm>
            <a:off x="1744052" y="2359702"/>
            <a:ext cx="10270469" cy="897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endParaRPr lang="lv-LV" altLang="lv-LV" sz="20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C8CB1A9-A58A-2319-721F-BD59B166C9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6538879"/>
              </p:ext>
            </p:extLst>
          </p:nvPr>
        </p:nvGraphicFramePr>
        <p:xfrm>
          <a:off x="521368" y="1780294"/>
          <a:ext cx="11166839" cy="4710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Arrow: Down 11">
            <a:extLst>
              <a:ext uri="{FF2B5EF4-FFF2-40B4-BE49-F238E27FC236}">
                <a16:creationId xmlns:a16="http://schemas.microsoft.com/office/drawing/2014/main" id="{9976D6E7-7D18-8955-B333-1F9B2C989612}"/>
              </a:ext>
            </a:extLst>
          </p:cNvPr>
          <p:cNvSpPr/>
          <p:nvPr/>
        </p:nvSpPr>
        <p:spPr>
          <a:xfrm>
            <a:off x="5043964" y="1521611"/>
            <a:ext cx="344906" cy="474796"/>
          </a:xfrm>
          <a:prstGeom prst="downArrow">
            <a:avLst/>
          </a:prstGeom>
          <a:solidFill>
            <a:srgbClr val="21596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18930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691D6-16B8-A094-5F38-E1B786D6F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2DE4592B-21D8-7D24-7C24-6425DA97061C}"/>
              </a:ext>
            </a:extLst>
          </p:cNvPr>
          <p:cNvSpPr/>
          <p:nvPr/>
        </p:nvSpPr>
        <p:spPr>
          <a:xfrm>
            <a:off x="0" y="0"/>
            <a:ext cx="251927" cy="6858000"/>
          </a:xfrm>
          <a:prstGeom prst="rect">
            <a:avLst/>
          </a:prstGeom>
          <a:solidFill>
            <a:srgbClr val="0090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58844FA-4D4E-EBB1-C457-E0AD98D36F82}"/>
              </a:ext>
            </a:extLst>
          </p:cNvPr>
          <p:cNvSpPr txBox="1">
            <a:spLocks/>
          </p:cNvSpPr>
          <p:nvPr/>
        </p:nvSpPr>
        <p:spPr>
          <a:xfrm>
            <a:off x="2434311" y="-93325"/>
            <a:ext cx="5219307" cy="16162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3200" dirty="0">
              <a:solidFill>
                <a:srgbClr val="007D8A"/>
              </a:solidFill>
              <a:latin typeface="Poppins SemiBold" panose="00000700000000000000" pitchFamily="2" charset="-70"/>
              <a:cs typeface="Poppins SemiBold" panose="00000700000000000000" pitchFamily="2" charset="-70"/>
            </a:endParaRPr>
          </a:p>
        </p:txBody>
      </p:sp>
      <p:grpSp>
        <p:nvGrpSpPr>
          <p:cNvPr id="23" name="Google Shape;7275;p55">
            <a:extLst>
              <a:ext uri="{FF2B5EF4-FFF2-40B4-BE49-F238E27FC236}">
                <a16:creationId xmlns:a16="http://schemas.microsoft.com/office/drawing/2014/main" id="{4E311F71-4E7C-F8BE-FAD9-22C35C28022B}"/>
              </a:ext>
            </a:extLst>
          </p:cNvPr>
          <p:cNvGrpSpPr/>
          <p:nvPr/>
        </p:nvGrpSpPr>
        <p:grpSpPr>
          <a:xfrm rot="16200000">
            <a:off x="-4641923" y="2741738"/>
            <a:ext cx="9105130" cy="682571"/>
            <a:chOff x="238125" y="2506075"/>
            <a:chExt cx="7115411" cy="673075"/>
          </a:xfrm>
        </p:grpSpPr>
        <p:sp>
          <p:nvSpPr>
            <p:cNvPr id="24" name="Google Shape;7276;p55">
              <a:extLst>
                <a:ext uri="{FF2B5EF4-FFF2-40B4-BE49-F238E27FC236}">
                  <a16:creationId xmlns:a16="http://schemas.microsoft.com/office/drawing/2014/main" id="{2E0AAE45-819C-6699-2637-2895F9F7426C}"/>
                </a:ext>
              </a:extLst>
            </p:cNvPr>
            <p:cNvSpPr/>
            <p:nvPr/>
          </p:nvSpPr>
          <p:spPr>
            <a:xfrm>
              <a:off x="238125" y="2506075"/>
              <a:ext cx="1643150" cy="673075"/>
            </a:xfrm>
            <a:custGeom>
              <a:avLst/>
              <a:gdLst/>
              <a:ahLst/>
              <a:cxnLst/>
              <a:rect l="l" t="t" r="r" b="b"/>
              <a:pathLst>
                <a:path w="65726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43" y="26923"/>
                  </a:lnTo>
                  <a:lnTo>
                    <a:pt x="65725" y="13477"/>
                  </a:lnTo>
                  <a:lnTo>
                    <a:pt x="54943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A5B7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277;p55">
              <a:extLst>
                <a:ext uri="{FF2B5EF4-FFF2-40B4-BE49-F238E27FC236}">
                  <a16:creationId xmlns:a16="http://schemas.microsoft.com/office/drawing/2014/main" id="{167E9D89-59F6-B353-50E6-D353EF06127A}"/>
                </a:ext>
              </a:extLst>
            </p:cNvPr>
            <p:cNvSpPr/>
            <p:nvPr/>
          </p:nvSpPr>
          <p:spPr>
            <a:xfrm>
              <a:off x="1606190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445D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278;p55">
              <a:extLst>
                <a:ext uri="{FF2B5EF4-FFF2-40B4-BE49-F238E27FC236}">
                  <a16:creationId xmlns:a16="http://schemas.microsoft.com/office/drawing/2014/main" id="{C13710F7-3559-962F-B5CF-AC2BBDF5B927}"/>
                </a:ext>
              </a:extLst>
            </p:cNvPr>
            <p:cNvSpPr/>
            <p:nvPr/>
          </p:nvSpPr>
          <p:spPr>
            <a:xfrm>
              <a:off x="2973481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667E9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279;p55">
              <a:extLst>
                <a:ext uri="{FF2B5EF4-FFF2-40B4-BE49-F238E27FC236}">
                  <a16:creationId xmlns:a16="http://schemas.microsoft.com/office/drawing/2014/main" id="{FB0BF42F-9171-8B28-4F42-751D815E320C}"/>
                </a:ext>
              </a:extLst>
            </p:cNvPr>
            <p:cNvSpPr/>
            <p:nvPr/>
          </p:nvSpPr>
          <p:spPr>
            <a:xfrm>
              <a:off x="5709611" y="2506075"/>
              <a:ext cx="1643925" cy="673075"/>
            </a:xfrm>
            <a:custGeom>
              <a:avLst/>
              <a:gdLst/>
              <a:ahLst/>
              <a:cxnLst/>
              <a:rect l="l" t="t" r="r" b="b"/>
              <a:pathLst>
                <a:path w="65757" h="26923" extrusionOk="0">
                  <a:moveTo>
                    <a:pt x="0" y="0"/>
                  </a:moveTo>
                  <a:lnTo>
                    <a:pt x="10782" y="13477"/>
                  </a:lnTo>
                  <a:lnTo>
                    <a:pt x="0" y="26923"/>
                  </a:lnTo>
                  <a:lnTo>
                    <a:pt x="54975" y="26923"/>
                  </a:lnTo>
                  <a:lnTo>
                    <a:pt x="65757" y="13477"/>
                  </a:lnTo>
                  <a:lnTo>
                    <a:pt x="54975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869F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280;p55">
              <a:extLst>
                <a:ext uri="{FF2B5EF4-FFF2-40B4-BE49-F238E27FC236}">
                  <a16:creationId xmlns:a16="http://schemas.microsoft.com/office/drawing/2014/main" id="{BB208753-61F1-A6C5-BCFD-CC70F8DFFB92}"/>
                </a:ext>
              </a:extLst>
            </p:cNvPr>
            <p:cNvSpPr/>
            <p:nvPr/>
          </p:nvSpPr>
          <p:spPr>
            <a:xfrm>
              <a:off x="4342321" y="2506075"/>
              <a:ext cx="1643150" cy="673075"/>
            </a:xfrm>
            <a:custGeom>
              <a:avLst/>
              <a:gdLst/>
              <a:ahLst/>
              <a:cxnLst/>
              <a:rect l="l" t="t" r="r" b="b"/>
              <a:pathLst>
                <a:path w="65726" h="26923" extrusionOk="0">
                  <a:moveTo>
                    <a:pt x="1" y="0"/>
                  </a:moveTo>
                  <a:lnTo>
                    <a:pt x="10751" y="13477"/>
                  </a:lnTo>
                  <a:lnTo>
                    <a:pt x="1" y="26923"/>
                  </a:lnTo>
                  <a:lnTo>
                    <a:pt x="54944" y="26923"/>
                  </a:lnTo>
                  <a:lnTo>
                    <a:pt x="65726" y="13477"/>
                  </a:lnTo>
                  <a:lnTo>
                    <a:pt x="54944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A5B7C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121317A-C106-A4E8-D2B6-A98FA392165E}"/>
              </a:ext>
            </a:extLst>
          </p:cNvPr>
          <p:cNvSpPr txBox="1"/>
          <p:nvPr/>
        </p:nvSpPr>
        <p:spPr>
          <a:xfrm>
            <a:off x="1218574" y="193105"/>
            <a:ext cx="102704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altLang="lv-LV" sz="2400" b="1" dirty="0">
                <a:solidFill>
                  <a:srgbClr val="0090A1"/>
                </a:solidFill>
                <a:latin typeface="Poopins"/>
              </a:rPr>
              <a:t>Alkoholisko dzērienu cenu un atlaižu reklāmas, kā arī tirdzniecības veicināšanas pasākumu uzraudzības rezultāti</a:t>
            </a:r>
            <a:endParaRPr lang="lv-LV" sz="2400" b="1" dirty="0">
              <a:solidFill>
                <a:srgbClr val="0090A1"/>
              </a:solidFill>
              <a:latin typeface="Poopins"/>
              <a:ea typeface="Calibri"/>
              <a:cs typeface="Poppins" panose="00000500000000000000" pitchFamily="2" charset="-70"/>
              <a:sym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44269F-FA95-C529-F423-64A8FDD64620}"/>
              </a:ext>
            </a:extLst>
          </p:cNvPr>
          <p:cNvSpPr/>
          <p:nvPr/>
        </p:nvSpPr>
        <p:spPr>
          <a:xfrm rot="5400000">
            <a:off x="6089269" y="-2697340"/>
            <a:ext cx="45719" cy="7355635"/>
          </a:xfrm>
          <a:prstGeom prst="rect">
            <a:avLst/>
          </a:prstGeom>
          <a:solidFill>
            <a:srgbClr val="0090A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00AD73-3CF7-47DA-0077-96A62DF78E7D}"/>
              </a:ext>
            </a:extLst>
          </p:cNvPr>
          <p:cNvSpPr txBox="1"/>
          <p:nvPr/>
        </p:nvSpPr>
        <p:spPr>
          <a:xfrm>
            <a:off x="2269823" y="1176455"/>
            <a:ext cx="71910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SzPts val="1000"/>
              <a:tabLst>
                <a:tab pos="457200" algn="l"/>
              </a:tabLst>
            </a:pPr>
            <a:r>
              <a:rPr lang="lv-LV" sz="2800" b="1" dirty="0">
                <a:solidFill>
                  <a:srgbClr val="215968"/>
                </a:solidFill>
                <a:latin typeface="Poppins" panose="00000500000000000000" pitchFamily="2" charset="-70"/>
                <a:ea typeface="Times New Roman" panose="02020603050405020304" pitchFamily="18" charset="0"/>
                <a:cs typeface="Poppins" panose="00000500000000000000" pitchFamily="2" charset="-70"/>
              </a:rPr>
              <a:t>PTAC Elab monitorings identificējis:</a:t>
            </a:r>
            <a:endParaRPr lang="lv-LV" sz="2800" dirty="0">
              <a:solidFill>
                <a:srgbClr val="215968"/>
              </a:solidFill>
              <a:latin typeface="Poppins" panose="00000500000000000000" pitchFamily="2" charset="-70"/>
              <a:ea typeface="Times New Roman" panose="02020603050405020304" pitchFamily="18" charset="0"/>
              <a:cs typeface="Poppins" panose="00000500000000000000" pitchFamily="2" charset="-7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DCA1A0-B868-F162-85EB-87B299C3E5A0}"/>
              </a:ext>
            </a:extLst>
          </p:cNvPr>
          <p:cNvSpPr txBox="1"/>
          <p:nvPr/>
        </p:nvSpPr>
        <p:spPr>
          <a:xfrm>
            <a:off x="1503525" y="2258803"/>
            <a:ext cx="9985518" cy="676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endParaRPr lang="lv-LV" altLang="lv-LV" sz="24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  <a:p>
            <a:pPr>
              <a:lnSpc>
                <a:spcPct val="90000"/>
              </a:lnSpc>
            </a:pPr>
            <a:endParaRPr lang="lv-LV" altLang="lv-LV" sz="1800" b="1" dirty="0">
              <a:solidFill>
                <a:srgbClr val="215968"/>
              </a:solidFill>
              <a:latin typeface="Poppins" panose="00000500000000000000" pitchFamily="2" charset="-70"/>
              <a:cs typeface="Poppins" panose="00000500000000000000" pitchFamily="2" charset="-7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D898C13-EFE1-AFEB-F18F-1DF62CE7FF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9553603"/>
              </p:ext>
            </p:extLst>
          </p:nvPr>
        </p:nvGraphicFramePr>
        <p:xfrm>
          <a:off x="441158" y="1664194"/>
          <a:ext cx="11149263" cy="5000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D1B43F59-83D2-A557-8FDA-ACCA00D999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9565" y="4259179"/>
            <a:ext cx="2172883" cy="33764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68B5929-02FA-7F19-EF9E-41700AAEDB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96689" y="3922859"/>
            <a:ext cx="537098" cy="63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71abc8c-0b18-4336-97d7-51d65f5c7f99}" enabled="1" method="Standard" siteId="{dbc9012d-628b-43d4-b190-8a730f7e1e9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3679</TotalTime>
  <Words>340</Words>
  <Application>Microsoft Office PowerPoint</Application>
  <PresentationFormat>Platekrāna</PresentationFormat>
  <Paragraphs>52</Paragraphs>
  <Slides>4</Slides>
  <Notes>4</Notes>
  <HiddenSlides>0</HiddenSlides>
  <MMClips>0</MMClips>
  <ScaleCrop>false</ScaleCrop>
  <HeadingPairs>
    <vt:vector size="6" baseType="variant">
      <vt:variant>
        <vt:lpstr>Lietotie fonti</vt:lpstr>
      </vt:variant>
      <vt:variant>
        <vt:i4>7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Poopins</vt:lpstr>
      <vt:lpstr>Poppins</vt:lpstr>
      <vt:lpstr>Poppins SemiBold</vt:lpstr>
      <vt:lpstr>Times New Roman</vt:lpstr>
      <vt:lpstr>Office Theme</vt:lpstr>
      <vt:lpstr>PowerPoint prezentācija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 Eglīte</dc:creator>
  <cp:lastModifiedBy>Sanita Lazdiņa</cp:lastModifiedBy>
  <cp:revision>367</cp:revision>
  <dcterms:created xsi:type="dcterms:W3CDTF">2024-02-19T11:29:25Z</dcterms:created>
  <dcterms:modified xsi:type="dcterms:W3CDTF">2025-10-22T07:47:08Z</dcterms:modified>
</cp:coreProperties>
</file>