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8288000" cy="10287000"/>
  <p:notesSz cx="6799263" cy="9929813"/>
  <p:embeddedFontLst>
    <p:embeddedFont>
      <p:font typeface="Baguet Script" panose="00000500000000000000" pitchFamily="2" charset="-70"/>
      <p:regular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Canva Sans" panose="020B0604020202020204" charset="0"/>
      <p:regular r:id="rId24"/>
    </p:embeddedFont>
    <p:embeddedFont>
      <p:font typeface="Canva Sans Bold" panose="020B0604020202020204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828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viewProps" Target="viewProps.xml"/><Relationship Id="rId30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6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480958" y="71560"/>
            <a:ext cx="2814460" cy="3782205"/>
            <a:chOff x="0" y="0"/>
            <a:chExt cx="3663950" cy="4923790"/>
          </a:xfrm>
        </p:grpSpPr>
        <p:sp>
          <p:nvSpPr>
            <p:cNvPr id="3" name="Freeform 3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2"/>
              <a:stretch>
                <a:fillRect l="-17477" r="-17477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E4FAC5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4992582" y="71560"/>
            <a:ext cx="2814460" cy="3782205"/>
            <a:chOff x="0" y="0"/>
            <a:chExt cx="3663950" cy="4923790"/>
          </a:xfrm>
        </p:grpSpPr>
        <p:sp>
          <p:nvSpPr>
            <p:cNvPr id="6" name="Freeform 6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3"/>
              <a:stretch>
                <a:fillRect l="-10940" r="-5093" b="-877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E4FAC5"/>
            </a:solidFill>
          </p:spPr>
        </p:sp>
      </p:grpSp>
      <p:sp>
        <p:nvSpPr>
          <p:cNvPr id="8" name="Freeform 8"/>
          <p:cNvSpPr/>
          <p:nvPr/>
        </p:nvSpPr>
        <p:spPr>
          <a:xfrm>
            <a:off x="5410200" y="8496300"/>
            <a:ext cx="7620000" cy="1746226"/>
          </a:xfrm>
          <a:custGeom>
            <a:avLst/>
            <a:gdLst/>
            <a:ahLst/>
            <a:cxnLst/>
            <a:rect l="l" t="t" r="r" b="b"/>
            <a:pathLst>
              <a:path w="8859408" h="2383986">
                <a:moveTo>
                  <a:pt x="0" y="0"/>
                </a:moveTo>
                <a:lnTo>
                  <a:pt x="8859408" y="0"/>
                </a:lnTo>
                <a:lnTo>
                  <a:pt x="8859408" y="2383986"/>
                </a:lnTo>
                <a:lnTo>
                  <a:pt x="0" y="23839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888188" y="3988654"/>
            <a:ext cx="14486219" cy="3280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80"/>
              </a:lnSpc>
            </a:pPr>
            <a:r>
              <a:rPr lang="en-US" sz="4700">
                <a:solidFill>
                  <a:srgbClr val="578912"/>
                </a:solidFill>
                <a:latin typeface="Canva Sans Bold"/>
              </a:rPr>
              <a:t>Latvijas Antimikrobiālās rezistences ierobežošanas un piesardzīgas antibiotiku lietošanas plāns "Viena veselība" </a:t>
            </a:r>
          </a:p>
          <a:p>
            <a:pPr algn="ctr">
              <a:lnSpc>
                <a:spcPts val="6580"/>
              </a:lnSpc>
            </a:pPr>
            <a:r>
              <a:rPr lang="en-US" sz="4700">
                <a:solidFill>
                  <a:srgbClr val="578912"/>
                </a:solidFill>
                <a:latin typeface="Canva Sans Bold"/>
              </a:rPr>
              <a:t>2023.-2027. gadam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6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480958" y="71560"/>
            <a:ext cx="1810589" cy="2433155"/>
            <a:chOff x="0" y="0"/>
            <a:chExt cx="3663950" cy="4923790"/>
          </a:xfrm>
        </p:grpSpPr>
        <p:sp>
          <p:nvSpPr>
            <p:cNvPr id="3" name="Freeform 3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2"/>
              <a:stretch>
                <a:fillRect l="-17477" r="-17477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E4FAC5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5917798" y="0"/>
            <a:ext cx="1863839" cy="2504715"/>
            <a:chOff x="0" y="0"/>
            <a:chExt cx="3663950" cy="4923790"/>
          </a:xfrm>
        </p:grpSpPr>
        <p:sp>
          <p:nvSpPr>
            <p:cNvPr id="6" name="Freeform 6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3"/>
              <a:stretch>
                <a:fillRect l="-10940" r="-5093" b="-877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E4FAC5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2994173" y="3696906"/>
            <a:ext cx="12638941" cy="976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Canva Sans Bold"/>
              </a:rPr>
              <a:t>Kompetences centrs antimikrobiālās rezistences jomā</a:t>
            </a:r>
            <a:r>
              <a:rPr lang="en-US" sz="2799">
                <a:solidFill>
                  <a:srgbClr val="000000"/>
                </a:solidFill>
                <a:latin typeface="Canva Sans"/>
              </a:rPr>
              <a:t> – konsultatīvais atbalsts ārstniecības personām un ārstniecības iestādēm</a:t>
            </a:r>
          </a:p>
        </p:txBody>
      </p:sp>
      <p:sp>
        <p:nvSpPr>
          <p:cNvPr id="9" name="Freeform 9"/>
          <p:cNvSpPr/>
          <p:nvPr/>
        </p:nvSpPr>
        <p:spPr>
          <a:xfrm rot="5400000">
            <a:off x="14237530" y="5423399"/>
            <a:ext cx="6043540" cy="1626262"/>
          </a:xfrm>
          <a:custGeom>
            <a:avLst/>
            <a:gdLst/>
            <a:ahLst/>
            <a:cxnLst/>
            <a:rect l="l" t="t" r="r" b="b"/>
            <a:pathLst>
              <a:path w="6043540" h="1626262">
                <a:moveTo>
                  <a:pt x="0" y="0"/>
                </a:moveTo>
                <a:lnTo>
                  <a:pt x="6043540" y="0"/>
                </a:lnTo>
                <a:lnTo>
                  <a:pt x="6043540" y="1626262"/>
                </a:lnTo>
                <a:lnTo>
                  <a:pt x="0" y="16262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028700" y="3653676"/>
            <a:ext cx="1196334" cy="1120203"/>
          </a:xfrm>
          <a:custGeom>
            <a:avLst/>
            <a:gdLst/>
            <a:ahLst/>
            <a:cxnLst/>
            <a:rect l="l" t="t" r="r" b="b"/>
            <a:pathLst>
              <a:path w="1196334" h="1120203">
                <a:moveTo>
                  <a:pt x="0" y="0"/>
                </a:moveTo>
                <a:lnTo>
                  <a:pt x="1196334" y="0"/>
                </a:lnTo>
                <a:lnTo>
                  <a:pt x="1196334" y="1120203"/>
                </a:lnTo>
                <a:lnTo>
                  <a:pt x="0" y="11202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095213" y="5676428"/>
            <a:ext cx="1196334" cy="1120203"/>
          </a:xfrm>
          <a:custGeom>
            <a:avLst/>
            <a:gdLst/>
            <a:ahLst/>
            <a:cxnLst/>
            <a:rect l="l" t="t" r="r" b="b"/>
            <a:pathLst>
              <a:path w="1196334" h="1120203">
                <a:moveTo>
                  <a:pt x="0" y="0"/>
                </a:moveTo>
                <a:lnTo>
                  <a:pt x="1196333" y="0"/>
                </a:lnTo>
                <a:lnTo>
                  <a:pt x="1196333" y="1120204"/>
                </a:lnTo>
                <a:lnTo>
                  <a:pt x="0" y="11202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2994173" y="5719658"/>
            <a:ext cx="12923625" cy="976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000000"/>
                </a:solidFill>
                <a:latin typeface="Canva Sans Bold"/>
              </a:rPr>
              <a:t>“Vienas veselības” ziņojums</a:t>
            </a:r>
            <a:r>
              <a:rPr lang="en-US" sz="2800">
                <a:solidFill>
                  <a:srgbClr val="000000"/>
                </a:solidFill>
                <a:latin typeface="Canva Sans"/>
              </a:rPr>
              <a:t> par AMR izplatību un antibiotiku patēriņa tendencēm – 2023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994173" y="8240027"/>
            <a:ext cx="12638941" cy="481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Canva Sans Bold"/>
              </a:rPr>
              <a:t>Pētījums par AMR problemātiku </a:t>
            </a:r>
            <a:r>
              <a:rPr lang="en-US" sz="2799">
                <a:solidFill>
                  <a:srgbClr val="000000"/>
                </a:solidFill>
                <a:latin typeface="Canva Sans"/>
              </a:rPr>
              <a:t>Ilgstošas sociālās aprūpes institūcijās</a:t>
            </a:r>
          </a:p>
        </p:txBody>
      </p:sp>
      <p:sp>
        <p:nvSpPr>
          <p:cNvPr id="14" name="Freeform 14"/>
          <p:cNvSpPr/>
          <p:nvPr/>
        </p:nvSpPr>
        <p:spPr>
          <a:xfrm>
            <a:off x="1095213" y="7949157"/>
            <a:ext cx="1196334" cy="1120203"/>
          </a:xfrm>
          <a:custGeom>
            <a:avLst/>
            <a:gdLst/>
            <a:ahLst/>
            <a:cxnLst/>
            <a:rect l="l" t="t" r="r" b="b"/>
            <a:pathLst>
              <a:path w="1196334" h="1120203">
                <a:moveTo>
                  <a:pt x="0" y="0"/>
                </a:moveTo>
                <a:lnTo>
                  <a:pt x="1196333" y="0"/>
                </a:lnTo>
                <a:lnTo>
                  <a:pt x="1196333" y="1120203"/>
                </a:lnTo>
                <a:lnTo>
                  <a:pt x="0" y="11202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7BD36D1-998E-4A78-8ADB-DAC349FED8C9}"/>
              </a:ext>
            </a:extLst>
          </p:cNvPr>
          <p:cNvSpPr txBox="1"/>
          <p:nvPr/>
        </p:nvSpPr>
        <p:spPr>
          <a:xfrm>
            <a:off x="2514600" y="871153"/>
            <a:ext cx="13533224" cy="12515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491"/>
              </a:lnSpc>
            </a:pPr>
            <a:r>
              <a:rPr lang="lv-LV" sz="9491" dirty="0">
                <a:solidFill>
                  <a:srgbClr val="578912"/>
                </a:solidFill>
                <a:latin typeface="Baguet Script" panose="00000500000000000000" pitchFamily="2" charset="-70"/>
              </a:rPr>
              <a:t>Kas tālāk veselības nozarē?</a:t>
            </a:r>
            <a:endParaRPr lang="en-US" sz="9491" dirty="0">
              <a:solidFill>
                <a:srgbClr val="578912"/>
              </a:solidFill>
              <a:latin typeface="Baguet Script" panose="00000500000000000000" pitchFamily="2" charset="-7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6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480958" y="71560"/>
            <a:ext cx="1810589" cy="2433155"/>
            <a:chOff x="0" y="0"/>
            <a:chExt cx="3663950" cy="4923790"/>
          </a:xfrm>
        </p:grpSpPr>
        <p:sp>
          <p:nvSpPr>
            <p:cNvPr id="3" name="Freeform 3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2"/>
              <a:stretch>
                <a:fillRect l="-17477" r="-17477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E4FAC5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5917798" y="0"/>
            <a:ext cx="1863839" cy="2504715"/>
            <a:chOff x="0" y="0"/>
            <a:chExt cx="3663950" cy="4923790"/>
          </a:xfrm>
        </p:grpSpPr>
        <p:sp>
          <p:nvSpPr>
            <p:cNvPr id="6" name="Freeform 6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3"/>
              <a:stretch>
                <a:fillRect l="-10940" r="-5093" b="-877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E4FAC5"/>
            </a:solidFill>
          </p:spPr>
        </p:sp>
      </p:grpSp>
      <p:sp>
        <p:nvSpPr>
          <p:cNvPr id="8" name="Freeform 8"/>
          <p:cNvSpPr/>
          <p:nvPr/>
        </p:nvSpPr>
        <p:spPr>
          <a:xfrm rot="5400000">
            <a:off x="14237530" y="5423399"/>
            <a:ext cx="6043540" cy="1626262"/>
          </a:xfrm>
          <a:custGeom>
            <a:avLst/>
            <a:gdLst/>
            <a:ahLst/>
            <a:cxnLst/>
            <a:rect l="l" t="t" r="r" b="b"/>
            <a:pathLst>
              <a:path w="6043540" h="1626262">
                <a:moveTo>
                  <a:pt x="0" y="0"/>
                </a:moveTo>
                <a:lnTo>
                  <a:pt x="6043540" y="0"/>
                </a:lnTo>
                <a:lnTo>
                  <a:pt x="6043540" y="1626262"/>
                </a:lnTo>
                <a:lnTo>
                  <a:pt x="0" y="16262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028700" y="4125263"/>
            <a:ext cx="1196334" cy="1120203"/>
          </a:xfrm>
          <a:custGeom>
            <a:avLst/>
            <a:gdLst/>
            <a:ahLst/>
            <a:cxnLst/>
            <a:rect l="l" t="t" r="r" b="b"/>
            <a:pathLst>
              <a:path w="1196334" h="1120203">
                <a:moveTo>
                  <a:pt x="0" y="0"/>
                </a:moveTo>
                <a:lnTo>
                  <a:pt x="1196334" y="0"/>
                </a:lnTo>
                <a:lnTo>
                  <a:pt x="1196334" y="1120203"/>
                </a:lnTo>
                <a:lnTo>
                  <a:pt x="0" y="11202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028700" y="8865988"/>
            <a:ext cx="1196334" cy="1120203"/>
          </a:xfrm>
          <a:custGeom>
            <a:avLst/>
            <a:gdLst/>
            <a:ahLst/>
            <a:cxnLst/>
            <a:rect l="l" t="t" r="r" b="b"/>
            <a:pathLst>
              <a:path w="1196334" h="1120203">
                <a:moveTo>
                  <a:pt x="0" y="0"/>
                </a:moveTo>
                <a:lnTo>
                  <a:pt x="1196334" y="0"/>
                </a:lnTo>
                <a:lnTo>
                  <a:pt x="1196334" y="1120204"/>
                </a:lnTo>
                <a:lnTo>
                  <a:pt x="0" y="11202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386252" y="5752429"/>
            <a:ext cx="3086100" cy="813372"/>
            <a:chOff x="0" y="0"/>
            <a:chExt cx="812800" cy="21422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214221"/>
            </a:xfrm>
            <a:custGeom>
              <a:avLst/>
              <a:gdLst/>
              <a:ahLst/>
              <a:cxnLst/>
              <a:rect l="l" t="t" r="r" b="b"/>
              <a:pathLst>
                <a:path w="812800" h="214221">
                  <a:moveTo>
                    <a:pt x="0" y="0"/>
                  </a:moveTo>
                  <a:lnTo>
                    <a:pt x="812800" y="0"/>
                  </a:lnTo>
                  <a:lnTo>
                    <a:pt x="812800" y="214221"/>
                  </a:lnTo>
                  <a:lnTo>
                    <a:pt x="0" y="214221"/>
                  </a:lnTo>
                  <a:close/>
                </a:path>
              </a:pathLst>
            </a:custGeom>
            <a:solidFill>
              <a:srgbClr val="57891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12800" cy="2523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2994173" y="4168493"/>
            <a:ext cx="12638941" cy="1471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</a:pP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Eiropas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Strukturālo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reformu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atbalsta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projekts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>
                <a:solidFill>
                  <a:srgbClr val="000000"/>
                </a:solidFill>
                <a:latin typeface="Canva Sans Bold"/>
              </a:rPr>
              <a:t>“</a:t>
            </a:r>
            <a:r>
              <a:rPr lang="en-US" sz="2799" dirty="0" err="1">
                <a:solidFill>
                  <a:srgbClr val="000000"/>
                </a:solidFill>
                <a:latin typeface="Canva Sans Bold"/>
              </a:rPr>
              <a:t>Uzsākto</a:t>
            </a:r>
            <a:r>
              <a:rPr lang="en-US" sz="2799" dirty="0">
                <a:solidFill>
                  <a:srgbClr val="000000"/>
                </a:solidFill>
                <a:latin typeface="Canva Sans Bold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 Bold"/>
              </a:rPr>
              <a:t>strukturālo</a:t>
            </a:r>
            <a:r>
              <a:rPr lang="en-US" sz="2799" dirty="0">
                <a:solidFill>
                  <a:srgbClr val="000000"/>
                </a:solidFill>
                <a:latin typeface="Canva Sans Bold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 Bold"/>
              </a:rPr>
              <a:t>reformu</a:t>
            </a:r>
            <a:r>
              <a:rPr lang="en-US" sz="2799" dirty="0">
                <a:solidFill>
                  <a:srgbClr val="000000"/>
                </a:solidFill>
                <a:latin typeface="Canva Sans Bold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 Bold"/>
              </a:rPr>
              <a:t>turpināšana</a:t>
            </a:r>
            <a:r>
              <a:rPr lang="en-US" sz="2799" dirty="0">
                <a:solidFill>
                  <a:srgbClr val="000000"/>
                </a:solidFill>
                <a:latin typeface="Canva Sans Bold"/>
              </a:rPr>
              <a:t> “</a:t>
            </a:r>
            <a:r>
              <a:rPr lang="en-US" sz="2799" dirty="0" err="1">
                <a:solidFill>
                  <a:srgbClr val="000000"/>
                </a:solidFill>
                <a:latin typeface="Canva Sans Bold"/>
              </a:rPr>
              <a:t>Vienas</a:t>
            </a:r>
            <a:r>
              <a:rPr lang="en-US" sz="2799" dirty="0">
                <a:solidFill>
                  <a:srgbClr val="000000"/>
                </a:solidFill>
                <a:latin typeface="Canva Sans Bold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 Bold"/>
              </a:rPr>
              <a:t>veselības</a:t>
            </a:r>
            <a:r>
              <a:rPr lang="en-US" sz="2799" dirty="0">
                <a:solidFill>
                  <a:srgbClr val="000000"/>
                </a:solidFill>
                <a:latin typeface="Canva Sans Bold"/>
              </a:rPr>
              <a:t>” </a:t>
            </a:r>
            <a:r>
              <a:rPr lang="en-US" sz="2799" dirty="0" err="1">
                <a:solidFill>
                  <a:srgbClr val="000000"/>
                </a:solidFill>
                <a:latin typeface="Canva Sans Bold"/>
              </a:rPr>
              <a:t>ietvarā</a:t>
            </a:r>
            <a:r>
              <a:rPr lang="en-US" sz="2799" dirty="0">
                <a:solidFill>
                  <a:srgbClr val="000000"/>
                </a:solidFill>
                <a:latin typeface="Canva Sans Bold"/>
              </a:rPr>
              <a:t> antimikrobiālās </a:t>
            </a:r>
            <a:r>
              <a:rPr lang="en-US" sz="2799" dirty="0" err="1">
                <a:solidFill>
                  <a:srgbClr val="000000"/>
                </a:solidFill>
                <a:latin typeface="Canva Sans Bold"/>
              </a:rPr>
              <a:t>rezistences</a:t>
            </a:r>
            <a:r>
              <a:rPr lang="en-US" sz="2799" dirty="0">
                <a:solidFill>
                  <a:srgbClr val="000000"/>
                </a:solidFill>
                <a:latin typeface="Canva Sans Bold"/>
              </a:rPr>
              <a:t> un zoonožu </a:t>
            </a:r>
            <a:r>
              <a:rPr lang="en-US" sz="2799" dirty="0" err="1">
                <a:solidFill>
                  <a:srgbClr val="000000"/>
                </a:solidFill>
                <a:latin typeface="Canva Sans Bold"/>
              </a:rPr>
              <a:t>jomā</a:t>
            </a:r>
            <a:endParaRPr lang="en-US" sz="2799" dirty="0">
              <a:solidFill>
                <a:srgbClr val="000000"/>
              </a:solidFill>
              <a:latin typeface="Canva Sans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2646411" y="87250"/>
            <a:ext cx="12986703" cy="36881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91"/>
              </a:lnSpc>
            </a:pPr>
            <a:r>
              <a:rPr lang="lv-LV" sz="9491" dirty="0">
                <a:solidFill>
                  <a:srgbClr val="578912"/>
                </a:solidFill>
                <a:latin typeface="Baguet Script" panose="00000500000000000000" pitchFamily="2" charset="-70"/>
              </a:rPr>
              <a:t>M</a:t>
            </a:r>
            <a:r>
              <a:rPr lang="en-US" sz="9491" dirty="0" err="1">
                <a:solidFill>
                  <a:srgbClr val="578912"/>
                </a:solidFill>
                <a:latin typeface="Baguet Script" panose="00000500000000000000" pitchFamily="2" charset="-70"/>
              </a:rPr>
              <a:t>onitoringa</a:t>
            </a:r>
            <a:r>
              <a:rPr lang="en-US" sz="9491" dirty="0">
                <a:solidFill>
                  <a:srgbClr val="578912"/>
                </a:solidFill>
                <a:latin typeface="Baguet Script" panose="00000500000000000000" pitchFamily="2" charset="-70"/>
              </a:rPr>
              <a:t> un </a:t>
            </a:r>
            <a:r>
              <a:rPr lang="en-US" sz="9491" dirty="0" err="1">
                <a:solidFill>
                  <a:srgbClr val="578912"/>
                </a:solidFill>
                <a:latin typeface="Baguet Script" panose="00000500000000000000" pitchFamily="2" charset="-70"/>
              </a:rPr>
              <a:t>starpsektoru</a:t>
            </a:r>
            <a:r>
              <a:rPr lang="en-US" sz="9491" dirty="0">
                <a:solidFill>
                  <a:srgbClr val="578912"/>
                </a:solidFill>
                <a:latin typeface="Baguet Script" panose="00000500000000000000" pitchFamily="2" charset="-70"/>
              </a:rPr>
              <a:t> </a:t>
            </a:r>
            <a:r>
              <a:rPr lang="en-US" sz="9491" dirty="0" err="1">
                <a:solidFill>
                  <a:srgbClr val="578912"/>
                </a:solidFill>
                <a:latin typeface="Baguet Script" panose="00000500000000000000" pitchFamily="2" charset="-70"/>
              </a:rPr>
              <a:t>sadarbības</a:t>
            </a:r>
            <a:r>
              <a:rPr lang="en-US" sz="9491" dirty="0">
                <a:solidFill>
                  <a:srgbClr val="578912"/>
                </a:solidFill>
                <a:latin typeface="Baguet Script" panose="00000500000000000000" pitchFamily="2" charset="-70"/>
              </a:rPr>
              <a:t> </a:t>
            </a:r>
            <a:r>
              <a:rPr lang="en-US" sz="9491" dirty="0" err="1">
                <a:solidFill>
                  <a:srgbClr val="578912"/>
                </a:solidFill>
                <a:latin typeface="Baguet Script" panose="00000500000000000000" pitchFamily="2" charset="-70"/>
              </a:rPr>
              <a:t>pilnveide</a:t>
            </a:r>
            <a:r>
              <a:rPr lang="en-US" sz="9491" dirty="0">
                <a:solidFill>
                  <a:srgbClr val="578912"/>
                </a:solidFill>
                <a:latin typeface="Baguet Script" panose="00000500000000000000" pitchFamily="2" charset="-70"/>
              </a:rPr>
              <a:t>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994173" y="9201150"/>
            <a:ext cx="12638941" cy="481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Canva Sans Bold"/>
              </a:rPr>
              <a:t>Projekta darbības periods: </a:t>
            </a:r>
            <a:r>
              <a:rPr lang="en-US" sz="2799">
                <a:solidFill>
                  <a:srgbClr val="000000"/>
                </a:solidFill>
                <a:latin typeface="Canva Sans"/>
              </a:rPr>
              <a:t>2023.gada decembris - 2025.gada jūnijs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608938" y="5889883"/>
            <a:ext cx="11308860" cy="2462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Canva Sans"/>
              </a:rPr>
              <a:t>Ceļa karte nacionālās zoonožu  stratēģijas izstrādei</a:t>
            </a: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Canva Sans"/>
              </a:rPr>
              <a:t>Vienas veselības starpresoru sadarbības stiprināšana</a:t>
            </a: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Canva Sans"/>
              </a:rPr>
              <a:t>Riska novērtēšanas un krīzes komunikācijas pilnveidošana</a:t>
            </a: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Canva Sans"/>
              </a:rPr>
              <a:t>Mācību programmu Vienas veselības jomā  pilnveidošana</a:t>
            </a: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Canva Sans"/>
              </a:rPr>
              <a:t>Laboratoriju kapacitātes stiprināšana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427138" y="5418296"/>
            <a:ext cx="1134070" cy="481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E4FAC5"/>
                </a:solidFill>
                <a:latin typeface="Canva Sans Bold"/>
              </a:rPr>
              <a:t>MĒRĶI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6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480958" y="71560"/>
            <a:ext cx="1810589" cy="2433155"/>
            <a:chOff x="0" y="0"/>
            <a:chExt cx="3663950" cy="4923790"/>
          </a:xfrm>
        </p:grpSpPr>
        <p:sp>
          <p:nvSpPr>
            <p:cNvPr id="3" name="Freeform 3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2"/>
              <a:stretch>
                <a:fillRect l="-17477" r="-17477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E4FAC5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5917798" y="0"/>
            <a:ext cx="1863839" cy="2504715"/>
            <a:chOff x="0" y="0"/>
            <a:chExt cx="3663950" cy="4923790"/>
          </a:xfrm>
        </p:grpSpPr>
        <p:sp>
          <p:nvSpPr>
            <p:cNvPr id="6" name="Freeform 6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3"/>
              <a:stretch>
                <a:fillRect l="-10940" r="-5093" b="-877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E4FAC5"/>
            </a:solidFill>
          </p:spPr>
        </p:sp>
      </p:grpSp>
      <p:sp>
        <p:nvSpPr>
          <p:cNvPr id="8" name="Freeform 8"/>
          <p:cNvSpPr/>
          <p:nvPr/>
        </p:nvSpPr>
        <p:spPr>
          <a:xfrm rot="5400000">
            <a:off x="14237530" y="5423399"/>
            <a:ext cx="6043540" cy="1626262"/>
          </a:xfrm>
          <a:custGeom>
            <a:avLst/>
            <a:gdLst/>
            <a:ahLst/>
            <a:cxnLst/>
            <a:rect l="l" t="t" r="r" b="b"/>
            <a:pathLst>
              <a:path w="6043540" h="1626262">
                <a:moveTo>
                  <a:pt x="0" y="0"/>
                </a:moveTo>
                <a:lnTo>
                  <a:pt x="6043540" y="0"/>
                </a:lnTo>
                <a:lnTo>
                  <a:pt x="6043540" y="1626262"/>
                </a:lnTo>
                <a:lnTo>
                  <a:pt x="0" y="16262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88214" y="2939294"/>
            <a:ext cx="1196334" cy="1120203"/>
          </a:xfrm>
          <a:custGeom>
            <a:avLst/>
            <a:gdLst/>
            <a:ahLst/>
            <a:cxnLst/>
            <a:rect l="l" t="t" r="r" b="b"/>
            <a:pathLst>
              <a:path w="1196334" h="1120203">
                <a:moveTo>
                  <a:pt x="0" y="0"/>
                </a:moveTo>
                <a:lnTo>
                  <a:pt x="1196334" y="0"/>
                </a:lnTo>
                <a:lnTo>
                  <a:pt x="1196334" y="1120203"/>
                </a:lnTo>
                <a:lnTo>
                  <a:pt x="0" y="11202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480958" y="4909544"/>
            <a:ext cx="3086100" cy="813372"/>
            <a:chOff x="0" y="0"/>
            <a:chExt cx="812800" cy="21422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214221"/>
            </a:xfrm>
            <a:custGeom>
              <a:avLst/>
              <a:gdLst/>
              <a:ahLst/>
              <a:cxnLst/>
              <a:rect l="l" t="t" r="r" b="b"/>
              <a:pathLst>
                <a:path w="812800" h="214221">
                  <a:moveTo>
                    <a:pt x="0" y="0"/>
                  </a:moveTo>
                  <a:lnTo>
                    <a:pt x="812800" y="0"/>
                  </a:lnTo>
                  <a:lnTo>
                    <a:pt x="812800" y="214221"/>
                  </a:lnTo>
                  <a:lnTo>
                    <a:pt x="0" y="214221"/>
                  </a:lnTo>
                  <a:close/>
                </a:path>
              </a:pathLst>
            </a:custGeom>
            <a:solidFill>
              <a:srgbClr val="578912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812800" cy="2523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995888" y="2504236"/>
            <a:ext cx="12638941" cy="19671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</a:pP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Eiropas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Parlaments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un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Padomes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2018.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gada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11.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decembra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regulu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2019/6 par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veterinārajām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zālēm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un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ar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ko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atceļ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Direktīvu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2001/82/EK 57.pants </a:t>
            </a:r>
            <a:r>
              <a:rPr lang="en-US" sz="2799" dirty="0" err="1">
                <a:solidFill>
                  <a:srgbClr val="000000"/>
                </a:solidFill>
                <a:latin typeface="Canva Sans Bold"/>
              </a:rPr>
              <a:t>dalībvalstīm</a:t>
            </a:r>
            <a:r>
              <a:rPr lang="en-US" sz="2799" dirty="0">
                <a:solidFill>
                  <a:srgbClr val="000000"/>
                </a:solidFill>
                <a:latin typeface="Canva Sans Bold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 Bold"/>
              </a:rPr>
              <a:t>ir</a:t>
            </a:r>
            <a:r>
              <a:rPr lang="en-US" sz="2799" dirty="0">
                <a:solidFill>
                  <a:srgbClr val="000000"/>
                </a:solidFill>
                <a:latin typeface="Canva Sans Bold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 Bold"/>
              </a:rPr>
              <a:t>jānodrošina</a:t>
            </a:r>
            <a:r>
              <a:rPr lang="en-US" sz="2799" dirty="0">
                <a:solidFill>
                  <a:srgbClr val="000000"/>
                </a:solidFill>
                <a:latin typeface="Canva Sans Bold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 Bold"/>
              </a:rPr>
              <a:t>datu</a:t>
            </a:r>
            <a:r>
              <a:rPr lang="en-US" sz="2799" dirty="0">
                <a:solidFill>
                  <a:srgbClr val="000000"/>
                </a:solidFill>
                <a:latin typeface="Canva Sans Bold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 Bold"/>
              </a:rPr>
              <a:t>ziņošana</a:t>
            </a:r>
            <a:r>
              <a:rPr lang="en-US" sz="2799" dirty="0">
                <a:solidFill>
                  <a:srgbClr val="000000"/>
                </a:solidFill>
                <a:latin typeface="Canva Sans Bold"/>
              </a:rPr>
              <a:t> par </a:t>
            </a:r>
            <a:r>
              <a:rPr lang="lv-LV" sz="2799" dirty="0">
                <a:solidFill>
                  <a:srgbClr val="000000"/>
                </a:solidFill>
                <a:latin typeface="Canva Sans Bold"/>
              </a:rPr>
              <a:t>dzīvniekiem</a:t>
            </a:r>
            <a:r>
              <a:rPr lang="en-US" sz="2799" dirty="0">
                <a:solidFill>
                  <a:srgbClr val="000000"/>
                </a:solidFill>
                <a:latin typeface="Canva Sans Bold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 Bold"/>
              </a:rPr>
              <a:t>lietotajām</a:t>
            </a:r>
            <a:r>
              <a:rPr lang="en-US" sz="2799" dirty="0">
                <a:solidFill>
                  <a:srgbClr val="000000"/>
                </a:solidFill>
                <a:latin typeface="Canva Sans Bold"/>
              </a:rPr>
              <a:t> antimikrobiālajām </a:t>
            </a:r>
            <a:r>
              <a:rPr lang="en-US" sz="2799" dirty="0" err="1">
                <a:solidFill>
                  <a:srgbClr val="000000"/>
                </a:solidFill>
                <a:latin typeface="Canva Sans Bold"/>
              </a:rPr>
              <a:t>zālēm</a:t>
            </a:r>
            <a:r>
              <a:rPr lang="lv-LV" sz="2799" dirty="0">
                <a:solidFill>
                  <a:srgbClr val="000000"/>
                </a:solidFill>
                <a:latin typeface="Canva Sans Bold"/>
              </a:rPr>
              <a:t> valstī</a:t>
            </a:r>
            <a:endParaRPr lang="en-US" sz="2799" dirty="0">
              <a:solidFill>
                <a:srgbClr val="000000"/>
              </a:solidFill>
              <a:latin typeface="Canva Sans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2307237" y="476911"/>
            <a:ext cx="13847163" cy="12515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491"/>
              </a:lnSpc>
            </a:pPr>
            <a:r>
              <a:rPr lang="lv-LV" sz="9491" dirty="0">
                <a:solidFill>
                  <a:srgbClr val="578912"/>
                </a:solidFill>
                <a:latin typeface="Baguet Script" panose="00000500000000000000" pitchFamily="2" charset="-70"/>
              </a:rPr>
              <a:t>M</a:t>
            </a:r>
            <a:r>
              <a:rPr lang="en-US" sz="9491" dirty="0" err="1">
                <a:solidFill>
                  <a:srgbClr val="578912"/>
                </a:solidFill>
                <a:latin typeface="Baguet Script" panose="00000500000000000000" pitchFamily="2" charset="-70"/>
              </a:rPr>
              <a:t>onitorings</a:t>
            </a:r>
            <a:r>
              <a:rPr lang="en-US" sz="9491" dirty="0">
                <a:solidFill>
                  <a:srgbClr val="578912"/>
                </a:solidFill>
                <a:latin typeface="Baguet Script" panose="00000500000000000000" pitchFamily="2" charset="-70"/>
              </a:rPr>
              <a:t> un </a:t>
            </a:r>
            <a:r>
              <a:rPr lang="en-US" sz="9491" dirty="0" err="1">
                <a:solidFill>
                  <a:srgbClr val="578912"/>
                </a:solidFill>
                <a:latin typeface="Baguet Script" panose="00000500000000000000" pitchFamily="2" charset="-70"/>
              </a:rPr>
              <a:t>uzraudzība</a:t>
            </a:r>
            <a:endParaRPr lang="en-US" sz="9491" dirty="0">
              <a:solidFill>
                <a:srgbClr val="578912"/>
              </a:solidFill>
              <a:latin typeface="Baguet Script" panose="00000500000000000000" pitchFamily="2" charset="-70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148665" y="4884235"/>
            <a:ext cx="11486164" cy="976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Canva Sans"/>
              </a:rPr>
              <a:t>izstrāde vairākos posmos</a:t>
            </a:r>
          </a:p>
          <a:p>
            <a:pPr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Canva Sans"/>
              </a:rPr>
              <a:t>2023.gada beigās noslēdzas 1. posms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576459" y="5046999"/>
            <a:ext cx="1024839" cy="481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E4FAC5"/>
                </a:solidFill>
                <a:latin typeface="Canva Sans Bold"/>
              </a:rPr>
              <a:t>E-VET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480958" y="6433626"/>
            <a:ext cx="3086100" cy="813372"/>
            <a:chOff x="0" y="0"/>
            <a:chExt cx="812800" cy="21422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214221"/>
            </a:xfrm>
            <a:custGeom>
              <a:avLst/>
              <a:gdLst/>
              <a:ahLst/>
              <a:cxnLst/>
              <a:rect l="l" t="t" r="r" b="b"/>
              <a:pathLst>
                <a:path w="812800" h="214221">
                  <a:moveTo>
                    <a:pt x="0" y="0"/>
                  </a:moveTo>
                  <a:lnTo>
                    <a:pt x="812800" y="0"/>
                  </a:lnTo>
                  <a:lnTo>
                    <a:pt x="812800" y="214221"/>
                  </a:lnTo>
                  <a:lnTo>
                    <a:pt x="0" y="214221"/>
                  </a:lnTo>
                  <a:close/>
                </a:path>
              </a:pathLst>
            </a:custGeom>
            <a:solidFill>
              <a:srgbClr val="578912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812800" cy="2523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013979" y="6571081"/>
            <a:ext cx="2149800" cy="481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E4FAC5"/>
                </a:solidFill>
                <a:latin typeface="Canva Sans Bold"/>
              </a:rPr>
              <a:t>KLP atbalsts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083794" y="6389793"/>
            <a:ext cx="12362375" cy="976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Canva Sans"/>
              </a:rPr>
              <a:t>uzlabojumiem veterinārmedicīniskās prakses iestādes tehniskajā nodrošinājumā: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25148" y="7759266"/>
            <a:ext cx="2928298" cy="9765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dirty="0">
                <a:solidFill>
                  <a:srgbClr val="000000"/>
                </a:solidFill>
                <a:latin typeface="Canva Sans Bold"/>
              </a:rPr>
              <a:t>2024.g.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000000"/>
                </a:solidFill>
                <a:latin typeface="Canva Sans Bold"/>
              </a:rPr>
              <a:t>16.01. - 16.02.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323265" y="7344797"/>
            <a:ext cx="9883433" cy="2462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datortehnika</a:t>
            </a:r>
            <a:endParaRPr lang="en-US" sz="2799" dirty="0">
              <a:solidFill>
                <a:srgbClr val="000000"/>
              </a:solidFill>
              <a:latin typeface="Canva Sans"/>
            </a:endParaRP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viedierīces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tīkla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produkti</a:t>
            </a:r>
            <a:endParaRPr lang="en-US" sz="2799" dirty="0">
              <a:solidFill>
                <a:srgbClr val="000000"/>
              </a:solidFill>
              <a:latin typeface="Canva Sans"/>
            </a:endParaRP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iekārtas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mikroorganismu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jutīguma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noteikšanai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pret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antimikrobiālajiem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līdzekļiem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6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480958" y="71560"/>
            <a:ext cx="1810589" cy="2433155"/>
            <a:chOff x="0" y="0"/>
            <a:chExt cx="3663950" cy="4923790"/>
          </a:xfrm>
        </p:grpSpPr>
        <p:sp>
          <p:nvSpPr>
            <p:cNvPr id="3" name="Freeform 3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2"/>
              <a:stretch>
                <a:fillRect l="-17477" r="-17477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E4FAC5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5917798" y="0"/>
            <a:ext cx="1863839" cy="2504715"/>
            <a:chOff x="0" y="0"/>
            <a:chExt cx="3663950" cy="4923790"/>
          </a:xfrm>
        </p:grpSpPr>
        <p:sp>
          <p:nvSpPr>
            <p:cNvPr id="6" name="Freeform 6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3"/>
              <a:stretch>
                <a:fillRect l="-10940" r="-5093" b="-877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E4FAC5"/>
            </a:solidFill>
          </p:spPr>
        </p:sp>
      </p:grpSp>
      <p:sp>
        <p:nvSpPr>
          <p:cNvPr id="8" name="Freeform 8"/>
          <p:cNvSpPr/>
          <p:nvPr/>
        </p:nvSpPr>
        <p:spPr>
          <a:xfrm rot="5400000">
            <a:off x="14237530" y="5423399"/>
            <a:ext cx="6043540" cy="1626262"/>
          </a:xfrm>
          <a:custGeom>
            <a:avLst/>
            <a:gdLst/>
            <a:ahLst/>
            <a:cxnLst/>
            <a:rect l="l" t="t" r="r" b="b"/>
            <a:pathLst>
              <a:path w="6043540" h="1626262">
                <a:moveTo>
                  <a:pt x="0" y="0"/>
                </a:moveTo>
                <a:lnTo>
                  <a:pt x="6043540" y="0"/>
                </a:lnTo>
                <a:lnTo>
                  <a:pt x="6043540" y="1626262"/>
                </a:lnTo>
                <a:lnTo>
                  <a:pt x="0" y="16262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497046" y="3214760"/>
            <a:ext cx="1196334" cy="1120203"/>
          </a:xfrm>
          <a:custGeom>
            <a:avLst/>
            <a:gdLst/>
            <a:ahLst/>
            <a:cxnLst/>
            <a:rect l="l" t="t" r="r" b="b"/>
            <a:pathLst>
              <a:path w="1196334" h="1120203">
                <a:moveTo>
                  <a:pt x="0" y="0"/>
                </a:moveTo>
                <a:lnTo>
                  <a:pt x="1196333" y="0"/>
                </a:lnTo>
                <a:lnTo>
                  <a:pt x="1196333" y="1120203"/>
                </a:lnTo>
                <a:lnTo>
                  <a:pt x="0" y="11202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2994173" y="5143500"/>
            <a:ext cx="13145832" cy="2274213"/>
            <a:chOff x="0" y="0"/>
            <a:chExt cx="3462277" cy="59897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462277" cy="598970"/>
            </a:xfrm>
            <a:custGeom>
              <a:avLst/>
              <a:gdLst/>
              <a:ahLst/>
              <a:cxnLst/>
              <a:rect l="l" t="t" r="r" b="b"/>
              <a:pathLst>
                <a:path w="3462277" h="598970">
                  <a:moveTo>
                    <a:pt x="0" y="0"/>
                  </a:moveTo>
                  <a:lnTo>
                    <a:pt x="3462277" y="0"/>
                  </a:lnTo>
                  <a:lnTo>
                    <a:pt x="3462277" y="598970"/>
                  </a:lnTo>
                  <a:lnTo>
                    <a:pt x="0" y="598970"/>
                  </a:lnTo>
                  <a:close/>
                </a:path>
              </a:pathLst>
            </a:custGeom>
            <a:solidFill>
              <a:srgbClr val="C9ED98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3462277" cy="6370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939609" y="3023489"/>
            <a:ext cx="13978189" cy="19671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Canva Sans Bold"/>
              </a:rPr>
              <a:t>Valsts pētījuma programma </a:t>
            </a:r>
          </a:p>
          <a:p>
            <a:pPr algn="just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Canva Sans"/>
              </a:rPr>
              <a:t>"Vienas veselības" principa ieviešana "no lauka līdz galdam", lai izprastu un samazinātu riskus dzīvnieku un cilvēku veselībai un veicinātu nekaitīgas un kvalitatīvas pārtikas apriti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419600" y="476911"/>
            <a:ext cx="10287000" cy="12515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491"/>
              </a:lnSpc>
            </a:pPr>
            <a:r>
              <a:rPr lang="en-US" sz="9491">
                <a:solidFill>
                  <a:srgbClr val="578912"/>
                </a:solidFill>
                <a:latin typeface="Baguet Script" panose="00000500000000000000" pitchFamily="2" charset="-70"/>
              </a:rPr>
              <a:t>Zinātne un pētījumi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251893" y="5268453"/>
            <a:ext cx="12665906" cy="19671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Canva Sans"/>
              </a:rPr>
              <a:t>Analizēt antimikrobiālās rezistences attīstības sasaisti ar antibiotiku lietošanu dzīvniekiem novietnēs, pētīt nozīmīgāko zoonožu ierosinātāju un indikatoru izplatību, lai iegūtu jaunas zināšanas un rastu risinājumus rezistences radītā apdraudējuma samazināšanai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396559" y="5143500"/>
            <a:ext cx="2598159" cy="2274213"/>
            <a:chOff x="0" y="0"/>
            <a:chExt cx="684289" cy="59897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84289" cy="598970"/>
            </a:xfrm>
            <a:custGeom>
              <a:avLst/>
              <a:gdLst/>
              <a:ahLst/>
              <a:cxnLst/>
              <a:rect l="l" t="t" r="r" b="b"/>
              <a:pathLst>
                <a:path w="684289" h="598970">
                  <a:moveTo>
                    <a:pt x="0" y="0"/>
                  </a:moveTo>
                  <a:lnTo>
                    <a:pt x="684289" y="0"/>
                  </a:lnTo>
                  <a:lnTo>
                    <a:pt x="684289" y="598970"/>
                  </a:lnTo>
                  <a:lnTo>
                    <a:pt x="0" y="598970"/>
                  </a:lnTo>
                  <a:close/>
                </a:path>
              </a:pathLst>
            </a:custGeom>
            <a:solidFill>
              <a:srgbClr val="71B415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684289" cy="6370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771055" y="5763734"/>
            <a:ext cx="1849167" cy="976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dirty="0" err="1">
                <a:solidFill>
                  <a:srgbClr val="E4FAC5"/>
                </a:solidFill>
                <a:latin typeface="Canva Sans Bold"/>
              </a:rPr>
              <a:t>darba</a:t>
            </a:r>
            <a:endParaRPr lang="en-US" sz="2799" dirty="0">
              <a:solidFill>
                <a:srgbClr val="E4FAC5"/>
              </a:solidFill>
              <a:latin typeface="Canva Sans Bold"/>
            </a:endParaRPr>
          </a:p>
          <a:p>
            <a:pPr algn="ctr">
              <a:lnSpc>
                <a:spcPts val="3919"/>
              </a:lnSpc>
            </a:pPr>
            <a:r>
              <a:rPr lang="en-US" sz="2799" dirty="0" err="1">
                <a:solidFill>
                  <a:srgbClr val="E4FAC5"/>
                </a:solidFill>
                <a:latin typeface="Canva Sans Bold"/>
              </a:rPr>
              <a:t>uzdevums</a:t>
            </a:r>
            <a:endParaRPr lang="en-US" sz="2799" dirty="0">
              <a:solidFill>
                <a:srgbClr val="E4FAC5"/>
              </a:solidFill>
              <a:latin typeface="Canva Sans Bol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6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480958" y="71560"/>
            <a:ext cx="1810589" cy="2433155"/>
            <a:chOff x="0" y="0"/>
            <a:chExt cx="3663950" cy="4923790"/>
          </a:xfrm>
        </p:grpSpPr>
        <p:sp>
          <p:nvSpPr>
            <p:cNvPr id="3" name="Freeform 3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2"/>
              <a:stretch>
                <a:fillRect l="-17477" r="-17477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E4FAC5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5917798" y="0"/>
            <a:ext cx="1863839" cy="2504715"/>
            <a:chOff x="0" y="0"/>
            <a:chExt cx="3663950" cy="4923790"/>
          </a:xfrm>
        </p:grpSpPr>
        <p:sp>
          <p:nvSpPr>
            <p:cNvPr id="6" name="Freeform 6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3"/>
              <a:stretch>
                <a:fillRect l="-10940" r="-5093" b="-877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E4FAC5"/>
            </a:solidFill>
          </p:spPr>
        </p:sp>
      </p:grpSp>
      <p:sp>
        <p:nvSpPr>
          <p:cNvPr id="8" name="Freeform 8"/>
          <p:cNvSpPr/>
          <p:nvPr/>
        </p:nvSpPr>
        <p:spPr>
          <a:xfrm rot="5400000">
            <a:off x="14237530" y="5423399"/>
            <a:ext cx="6043540" cy="1626262"/>
          </a:xfrm>
          <a:custGeom>
            <a:avLst/>
            <a:gdLst/>
            <a:ahLst/>
            <a:cxnLst/>
            <a:rect l="l" t="t" r="r" b="b"/>
            <a:pathLst>
              <a:path w="6043540" h="1626262">
                <a:moveTo>
                  <a:pt x="0" y="0"/>
                </a:moveTo>
                <a:lnTo>
                  <a:pt x="6043540" y="0"/>
                </a:lnTo>
                <a:lnTo>
                  <a:pt x="6043540" y="1626262"/>
                </a:lnTo>
                <a:lnTo>
                  <a:pt x="0" y="16262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497046" y="3214760"/>
            <a:ext cx="1196334" cy="1120203"/>
          </a:xfrm>
          <a:custGeom>
            <a:avLst/>
            <a:gdLst/>
            <a:ahLst/>
            <a:cxnLst/>
            <a:rect l="l" t="t" r="r" b="b"/>
            <a:pathLst>
              <a:path w="1196334" h="1120203">
                <a:moveTo>
                  <a:pt x="0" y="0"/>
                </a:moveTo>
                <a:lnTo>
                  <a:pt x="1196333" y="0"/>
                </a:lnTo>
                <a:lnTo>
                  <a:pt x="1196333" y="1120203"/>
                </a:lnTo>
                <a:lnTo>
                  <a:pt x="0" y="11202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9455986" y="4844341"/>
            <a:ext cx="6684020" cy="674467"/>
            <a:chOff x="0" y="0"/>
            <a:chExt cx="1760400" cy="17763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760400" cy="177637"/>
            </a:xfrm>
            <a:custGeom>
              <a:avLst/>
              <a:gdLst/>
              <a:ahLst/>
              <a:cxnLst/>
              <a:rect l="l" t="t" r="r" b="b"/>
              <a:pathLst>
                <a:path w="1760400" h="177637">
                  <a:moveTo>
                    <a:pt x="0" y="0"/>
                  </a:moveTo>
                  <a:lnTo>
                    <a:pt x="1760400" y="0"/>
                  </a:lnTo>
                  <a:lnTo>
                    <a:pt x="1760400" y="177637"/>
                  </a:lnTo>
                  <a:lnTo>
                    <a:pt x="0" y="177637"/>
                  </a:lnTo>
                  <a:close/>
                </a:path>
              </a:pathLst>
            </a:custGeom>
            <a:solidFill>
              <a:srgbClr val="C9ED98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760400" cy="2157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939609" y="3768298"/>
            <a:ext cx="13978189" cy="976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Canva Sans"/>
              </a:rPr>
              <a:t>"Mycoplasma bovis autogēno vakcīnu lietošanas iespējas antimikrobiālās rezistences mazināšanai piena lopkopībā Latvijā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939609" y="3157610"/>
            <a:ext cx="12638941" cy="481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Canva Sans Bold"/>
              </a:rPr>
              <a:t>Lauksaimniecībā izmantojamie pētījumi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824809" y="4878242"/>
            <a:ext cx="6315196" cy="481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Canva Sans"/>
              </a:rPr>
              <a:t>Projekta realizācija: 2020.- 2022.g.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9560178" y="6799288"/>
            <a:ext cx="6684020" cy="674467"/>
            <a:chOff x="0" y="0"/>
            <a:chExt cx="1760400" cy="17763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760400" cy="177637"/>
            </a:xfrm>
            <a:custGeom>
              <a:avLst/>
              <a:gdLst/>
              <a:ahLst/>
              <a:cxnLst/>
              <a:rect l="l" t="t" r="r" b="b"/>
              <a:pathLst>
                <a:path w="1760400" h="177637">
                  <a:moveTo>
                    <a:pt x="0" y="0"/>
                  </a:moveTo>
                  <a:lnTo>
                    <a:pt x="1760400" y="0"/>
                  </a:lnTo>
                  <a:lnTo>
                    <a:pt x="1760400" y="177637"/>
                  </a:lnTo>
                  <a:lnTo>
                    <a:pt x="0" y="177637"/>
                  </a:lnTo>
                  <a:close/>
                </a:path>
              </a:pathLst>
            </a:custGeom>
            <a:solidFill>
              <a:srgbClr val="C9ED9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1760400" cy="2157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2043802" y="5723245"/>
            <a:ext cx="13978189" cy="976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Canva Sans"/>
              </a:rPr>
              <a:t>Vadlīniju izstrāde par dzīvniekveselības apmeklējumu organizēšanu un pilotprojekta īstenošana izstrādāto vadlīniju efektivitātes novērtēšanai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929002" y="6833189"/>
            <a:ext cx="6315196" cy="481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Canva Sans"/>
              </a:rPr>
              <a:t>Projekta realizācija: 2023.- 2024.g.</a:t>
            </a:r>
          </a:p>
        </p:txBody>
      </p:sp>
      <p:sp>
        <p:nvSpPr>
          <p:cNvPr id="22" name="TextBox 14">
            <a:extLst>
              <a:ext uri="{FF2B5EF4-FFF2-40B4-BE49-F238E27FC236}">
                <a16:creationId xmlns:a16="http://schemas.microsoft.com/office/drawing/2014/main" id="{173F9BF0-AB8C-4365-9DAC-0F416527CD55}"/>
              </a:ext>
            </a:extLst>
          </p:cNvPr>
          <p:cNvSpPr txBox="1"/>
          <p:nvPr/>
        </p:nvSpPr>
        <p:spPr>
          <a:xfrm>
            <a:off x="4419600" y="476911"/>
            <a:ext cx="10287000" cy="12515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491"/>
              </a:lnSpc>
            </a:pPr>
            <a:r>
              <a:rPr lang="en-US" sz="9491">
                <a:solidFill>
                  <a:srgbClr val="578912"/>
                </a:solidFill>
                <a:latin typeface="Baguet Script" panose="00000500000000000000" pitchFamily="2" charset="-70"/>
              </a:rPr>
              <a:t>Zinātne un pētījumi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6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480958" y="71560"/>
            <a:ext cx="1810589" cy="2433155"/>
            <a:chOff x="0" y="0"/>
            <a:chExt cx="3663950" cy="4923790"/>
          </a:xfrm>
        </p:grpSpPr>
        <p:sp>
          <p:nvSpPr>
            <p:cNvPr id="3" name="Freeform 3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2"/>
              <a:stretch>
                <a:fillRect l="-17477" r="-17477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E4FAC5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5917798" y="0"/>
            <a:ext cx="1863839" cy="2504715"/>
            <a:chOff x="0" y="0"/>
            <a:chExt cx="3663950" cy="4923790"/>
          </a:xfrm>
        </p:grpSpPr>
        <p:sp>
          <p:nvSpPr>
            <p:cNvPr id="6" name="Freeform 6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3"/>
              <a:stretch>
                <a:fillRect l="-10940" r="-5093" b="-877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E4FAC5"/>
            </a:solidFill>
          </p:spPr>
        </p:sp>
      </p:grpSp>
      <p:sp>
        <p:nvSpPr>
          <p:cNvPr id="8" name="Freeform 8"/>
          <p:cNvSpPr/>
          <p:nvPr/>
        </p:nvSpPr>
        <p:spPr>
          <a:xfrm rot="5400000">
            <a:off x="14237530" y="5423399"/>
            <a:ext cx="6043540" cy="1626262"/>
          </a:xfrm>
          <a:custGeom>
            <a:avLst/>
            <a:gdLst/>
            <a:ahLst/>
            <a:cxnLst/>
            <a:rect l="l" t="t" r="r" b="b"/>
            <a:pathLst>
              <a:path w="6043540" h="1626262">
                <a:moveTo>
                  <a:pt x="0" y="0"/>
                </a:moveTo>
                <a:lnTo>
                  <a:pt x="6043540" y="0"/>
                </a:lnTo>
                <a:lnTo>
                  <a:pt x="6043540" y="1626262"/>
                </a:lnTo>
                <a:lnTo>
                  <a:pt x="0" y="16262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497046" y="3214760"/>
            <a:ext cx="1196334" cy="1120203"/>
          </a:xfrm>
          <a:custGeom>
            <a:avLst/>
            <a:gdLst/>
            <a:ahLst/>
            <a:cxnLst/>
            <a:rect l="l" t="t" r="r" b="b"/>
            <a:pathLst>
              <a:path w="1196334" h="1120203">
                <a:moveTo>
                  <a:pt x="0" y="0"/>
                </a:moveTo>
                <a:lnTo>
                  <a:pt x="1196333" y="0"/>
                </a:lnTo>
                <a:lnTo>
                  <a:pt x="1196333" y="1120203"/>
                </a:lnTo>
                <a:lnTo>
                  <a:pt x="0" y="11202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939609" y="3396583"/>
            <a:ext cx="12638941" cy="481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Canva Sans Bold"/>
              </a:rPr>
              <a:t>Riska novērtēšanas projekti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747943" y="4031631"/>
            <a:ext cx="13455429" cy="5434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just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Canva Sans"/>
              </a:rPr>
              <a:t>Pētījums par antibakteriālo līdzekļu atliekvielu izplatību Latvijas izcelsmes gaļā</a:t>
            </a:r>
          </a:p>
          <a:p>
            <a:pPr algn="just">
              <a:lnSpc>
                <a:spcPts val="3919"/>
              </a:lnSpc>
            </a:pPr>
            <a:endParaRPr lang="en-US" sz="2799">
              <a:solidFill>
                <a:srgbClr val="000000"/>
              </a:solidFill>
              <a:latin typeface="Canva Sans"/>
            </a:endParaRPr>
          </a:p>
          <a:p>
            <a:pPr algn="just">
              <a:lnSpc>
                <a:spcPts val="3919"/>
              </a:lnSpc>
            </a:pPr>
            <a:endParaRPr lang="en-US" sz="2799">
              <a:solidFill>
                <a:srgbClr val="000000"/>
              </a:solidFill>
              <a:latin typeface="Canva Sans"/>
            </a:endParaRPr>
          </a:p>
          <a:p>
            <a:pPr marL="604519" lvl="1" indent="-302260" algn="just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Canva Sans"/>
              </a:rPr>
              <a:t>Pētījums par zoonožu ierosinātāju un indikatorbaktēriju antimikrobiālo rezistenci liellopu un cūku saimniecībās Latvijā</a:t>
            </a:r>
          </a:p>
          <a:p>
            <a:pPr algn="just">
              <a:lnSpc>
                <a:spcPts val="3919"/>
              </a:lnSpc>
            </a:pPr>
            <a:endParaRPr lang="en-US" sz="2799">
              <a:solidFill>
                <a:srgbClr val="000000"/>
              </a:solidFill>
              <a:latin typeface="Canva Sans"/>
            </a:endParaRPr>
          </a:p>
          <a:p>
            <a:pPr algn="just">
              <a:lnSpc>
                <a:spcPts val="3919"/>
              </a:lnSpc>
            </a:pPr>
            <a:endParaRPr lang="en-US" sz="2799">
              <a:solidFill>
                <a:srgbClr val="000000"/>
              </a:solidFill>
              <a:latin typeface="Canva Sans"/>
            </a:endParaRPr>
          </a:p>
          <a:p>
            <a:pPr marL="604519" lvl="1" indent="-302260" algn="just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Canva Sans"/>
              </a:rPr>
              <a:t>Pētījums par antimikrobiālo līdzekļu izplatību un zoonožu ierosinātāju un indikatorbaktēriju antimikrobiālo rezistenci virszemes un notekūdens paraugos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9455986" y="5070164"/>
            <a:ext cx="6684020" cy="674467"/>
            <a:chOff x="0" y="0"/>
            <a:chExt cx="1760400" cy="17763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760400" cy="177637"/>
            </a:xfrm>
            <a:custGeom>
              <a:avLst/>
              <a:gdLst/>
              <a:ahLst/>
              <a:cxnLst/>
              <a:rect l="l" t="t" r="r" b="b"/>
              <a:pathLst>
                <a:path w="1760400" h="177637">
                  <a:moveTo>
                    <a:pt x="0" y="0"/>
                  </a:moveTo>
                  <a:lnTo>
                    <a:pt x="1760400" y="0"/>
                  </a:lnTo>
                  <a:lnTo>
                    <a:pt x="1760400" y="177637"/>
                  </a:lnTo>
                  <a:lnTo>
                    <a:pt x="0" y="177637"/>
                  </a:lnTo>
                  <a:close/>
                </a:path>
              </a:pathLst>
            </a:custGeom>
            <a:solidFill>
              <a:srgbClr val="C9ED98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1760400" cy="2157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9824809" y="5104065"/>
            <a:ext cx="6315196" cy="481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Canva Sans"/>
              </a:rPr>
              <a:t>Projekta realizācija: 2018.- 2023.g.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9475658" y="7259105"/>
            <a:ext cx="6684020" cy="674467"/>
            <a:chOff x="0" y="0"/>
            <a:chExt cx="1760400" cy="17763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760400" cy="177637"/>
            </a:xfrm>
            <a:custGeom>
              <a:avLst/>
              <a:gdLst/>
              <a:ahLst/>
              <a:cxnLst/>
              <a:rect l="l" t="t" r="r" b="b"/>
              <a:pathLst>
                <a:path w="1760400" h="177637">
                  <a:moveTo>
                    <a:pt x="0" y="0"/>
                  </a:moveTo>
                  <a:lnTo>
                    <a:pt x="1760400" y="0"/>
                  </a:lnTo>
                  <a:lnTo>
                    <a:pt x="1760400" y="177637"/>
                  </a:lnTo>
                  <a:lnTo>
                    <a:pt x="0" y="177637"/>
                  </a:lnTo>
                  <a:close/>
                </a:path>
              </a:pathLst>
            </a:custGeom>
            <a:solidFill>
              <a:srgbClr val="C9ED9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1760400" cy="2157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9844481" y="7293007"/>
            <a:ext cx="6315196" cy="481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Canva Sans"/>
              </a:rPr>
              <a:t>Projekta realizācija: 2020.- 2023.g.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9475658" y="9200397"/>
            <a:ext cx="6684020" cy="674467"/>
            <a:chOff x="0" y="0"/>
            <a:chExt cx="1760400" cy="177637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760400" cy="177637"/>
            </a:xfrm>
            <a:custGeom>
              <a:avLst/>
              <a:gdLst/>
              <a:ahLst/>
              <a:cxnLst/>
              <a:rect l="l" t="t" r="r" b="b"/>
              <a:pathLst>
                <a:path w="1760400" h="177637">
                  <a:moveTo>
                    <a:pt x="0" y="0"/>
                  </a:moveTo>
                  <a:lnTo>
                    <a:pt x="1760400" y="0"/>
                  </a:lnTo>
                  <a:lnTo>
                    <a:pt x="1760400" y="177637"/>
                  </a:lnTo>
                  <a:lnTo>
                    <a:pt x="0" y="177637"/>
                  </a:lnTo>
                  <a:close/>
                </a:path>
              </a:pathLst>
            </a:custGeom>
            <a:solidFill>
              <a:srgbClr val="C9ED98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1760400" cy="2157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9844481" y="9234299"/>
            <a:ext cx="6315196" cy="481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Canva Sans"/>
              </a:rPr>
              <a:t>Projekta realizācija: 2023.g.</a:t>
            </a:r>
          </a:p>
        </p:txBody>
      </p:sp>
      <p:sp>
        <p:nvSpPr>
          <p:cNvPr id="25" name="TextBox 14">
            <a:extLst>
              <a:ext uri="{FF2B5EF4-FFF2-40B4-BE49-F238E27FC236}">
                <a16:creationId xmlns:a16="http://schemas.microsoft.com/office/drawing/2014/main" id="{720B2E9C-C828-4901-BB65-24F08B24B63D}"/>
              </a:ext>
            </a:extLst>
          </p:cNvPr>
          <p:cNvSpPr txBox="1"/>
          <p:nvPr/>
        </p:nvSpPr>
        <p:spPr>
          <a:xfrm>
            <a:off x="4419600" y="476911"/>
            <a:ext cx="10287000" cy="12515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491"/>
              </a:lnSpc>
            </a:pPr>
            <a:r>
              <a:rPr lang="en-US" sz="9491" dirty="0" err="1">
                <a:solidFill>
                  <a:srgbClr val="578912"/>
                </a:solidFill>
                <a:latin typeface="Baguet Script" panose="00000500000000000000" pitchFamily="2" charset="-70"/>
              </a:rPr>
              <a:t>Zinātne</a:t>
            </a:r>
            <a:r>
              <a:rPr lang="en-US" sz="9491" dirty="0">
                <a:solidFill>
                  <a:srgbClr val="578912"/>
                </a:solidFill>
                <a:latin typeface="Baguet Script" panose="00000500000000000000" pitchFamily="2" charset="-70"/>
              </a:rPr>
              <a:t> un </a:t>
            </a:r>
            <a:r>
              <a:rPr lang="en-US" sz="9491" dirty="0" err="1">
                <a:solidFill>
                  <a:srgbClr val="578912"/>
                </a:solidFill>
                <a:latin typeface="Baguet Script" panose="00000500000000000000" pitchFamily="2" charset="-70"/>
              </a:rPr>
              <a:t>pētījumi</a:t>
            </a:r>
            <a:endParaRPr lang="en-US" sz="9491" dirty="0">
              <a:solidFill>
                <a:srgbClr val="578912"/>
              </a:solidFill>
              <a:latin typeface="Baguet Script" panose="00000500000000000000" pitchFamily="2" charset="-7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6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480958" y="71560"/>
            <a:ext cx="1810589" cy="2433155"/>
            <a:chOff x="0" y="0"/>
            <a:chExt cx="3663950" cy="4923790"/>
          </a:xfrm>
        </p:grpSpPr>
        <p:sp>
          <p:nvSpPr>
            <p:cNvPr id="3" name="Freeform 3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2"/>
              <a:stretch>
                <a:fillRect l="-17477" r="-17477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E4FAC5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5917798" y="0"/>
            <a:ext cx="1863839" cy="2504715"/>
            <a:chOff x="0" y="0"/>
            <a:chExt cx="3663950" cy="4923790"/>
          </a:xfrm>
        </p:grpSpPr>
        <p:sp>
          <p:nvSpPr>
            <p:cNvPr id="6" name="Freeform 6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3"/>
              <a:stretch>
                <a:fillRect l="-10940" r="-5093" b="-877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E4FAC5"/>
            </a:solidFill>
          </p:spPr>
        </p:sp>
      </p:grpSp>
      <p:sp>
        <p:nvSpPr>
          <p:cNvPr id="8" name="Freeform 8"/>
          <p:cNvSpPr/>
          <p:nvPr/>
        </p:nvSpPr>
        <p:spPr>
          <a:xfrm rot="5400000">
            <a:off x="14237530" y="5423399"/>
            <a:ext cx="6043540" cy="1626262"/>
          </a:xfrm>
          <a:custGeom>
            <a:avLst/>
            <a:gdLst/>
            <a:ahLst/>
            <a:cxnLst/>
            <a:rect l="l" t="t" r="r" b="b"/>
            <a:pathLst>
              <a:path w="6043540" h="1626262">
                <a:moveTo>
                  <a:pt x="0" y="0"/>
                </a:moveTo>
                <a:lnTo>
                  <a:pt x="6043540" y="0"/>
                </a:lnTo>
                <a:lnTo>
                  <a:pt x="6043540" y="1626262"/>
                </a:lnTo>
                <a:lnTo>
                  <a:pt x="0" y="16262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028700" y="3653676"/>
            <a:ext cx="1196334" cy="1120203"/>
          </a:xfrm>
          <a:custGeom>
            <a:avLst/>
            <a:gdLst/>
            <a:ahLst/>
            <a:cxnLst/>
            <a:rect l="l" t="t" r="r" b="b"/>
            <a:pathLst>
              <a:path w="1196334" h="1120203">
                <a:moveTo>
                  <a:pt x="0" y="0"/>
                </a:moveTo>
                <a:lnTo>
                  <a:pt x="1196334" y="0"/>
                </a:lnTo>
                <a:lnTo>
                  <a:pt x="1196334" y="1120203"/>
                </a:lnTo>
                <a:lnTo>
                  <a:pt x="0" y="11202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3538464" y="4382306"/>
            <a:ext cx="12379334" cy="2262421"/>
            <a:chOff x="0" y="0"/>
            <a:chExt cx="3260401" cy="59586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260401" cy="595864"/>
            </a:xfrm>
            <a:custGeom>
              <a:avLst/>
              <a:gdLst/>
              <a:ahLst/>
              <a:cxnLst/>
              <a:rect l="l" t="t" r="r" b="b"/>
              <a:pathLst>
                <a:path w="3260401" h="595864">
                  <a:moveTo>
                    <a:pt x="0" y="0"/>
                  </a:moveTo>
                  <a:lnTo>
                    <a:pt x="3260401" y="0"/>
                  </a:lnTo>
                  <a:lnTo>
                    <a:pt x="3260401" y="595864"/>
                  </a:lnTo>
                  <a:lnTo>
                    <a:pt x="0" y="595864"/>
                  </a:lnTo>
                  <a:close/>
                </a:path>
              </a:pathLst>
            </a:custGeom>
            <a:solidFill>
              <a:srgbClr val="C9ED98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3260401" cy="6339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994173" y="3696906"/>
            <a:ext cx="12638941" cy="481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Canva Sans Bold"/>
              </a:rPr>
              <a:t>Nord-Balt projekts BALTOHOP antimikrobiālās rezistences jomā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319621" y="460550"/>
            <a:ext cx="13262912" cy="24698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491"/>
              </a:lnSpc>
            </a:pPr>
            <a:r>
              <a:rPr lang="lv-LV" sz="9491" dirty="0">
                <a:solidFill>
                  <a:srgbClr val="578912"/>
                </a:solidFill>
                <a:latin typeface="Baguet Script" panose="00000500000000000000" pitchFamily="2" charset="-70"/>
              </a:rPr>
              <a:t>S</a:t>
            </a:r>
            <a:r>
              <a:rPr lang="en-US" sz="9491" dirty="0" err="1">
                <a:solidFill>
                  <a:srgbClr val="578912"/>
                </a:solidFill>
                <a:latin typeface="Baguet Script" panose="00000500000000000000" pitchFamily="2" charset="-70"/>
              </a:rPr>
              <a:t>abiedrības</a:t>
            </a:r>
            <a:r>
              <a:rPr lang="en-US" sz="9491" dirty="0">
                <a:solidFill>
                  <a:srgbClr val="578912"/>
                </a:solidFill>
                <a:latin typeface="Baguet Script" panose="00000500000000000000" pitchFamily="2" charset="-70"/>
              </a:rPr>
              <a:t> un </a:t>
            </a:r>
            <a:r>
              <a:rPr lang="en-US" sz="9491" dirty="0" err="1">
                <a:solidFill>
                  <a:srgbClr val="578912"/>
                </a:solidFill>
                <a:latin typeface="Baguet Script" panose="00000500000000000000" pitchFamily="2" charset="-70"/>
              </a:rPr>
              <a:t>profesionāļu</a:t>
            </a:r>
            <a:r>
              <a:rPr lang="en-US" sz="9491" dirty="0">
                <a:solidFill>
                  <a:srgbClr val="578912"/>
                </a:solidFill>
                <a:latin typeface="Baguet Script" panose="00000500000000000000" pitchFamily="2" charset="-70"/>
              </a:rPr>
              <a:t> </a:t>
            </a:r>
            <a:r>
              <a:rPr lang="en-US" sz="9491" dirty="0" err="1">
                <a:solidFill>
                  <a:srgbClr val="578912"/>
                </a:solidFill>
                <a:latin typeface="Baguet Script" panose="00000500000000000000" pitchFamily="2" charset="-70"/>
              </a:rPr>
              <a:t>informēšana</a:t>
            </a:r>
            <a:endParaRPr lang="en-US" sz="9491" dirty="0">
              <a:solidFill>
                <a:srgbClr val="578912"/>
              </a:solidFill>
              <a:latin typeface="Baguet Script" panose="00000500000000000000" pitchFamily="2" charset="-70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3793601" y="4501363"/>
            <a:ext cx="11869061" cy="19671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just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Canva Sans"/>
              </a:rPr>
              <a:t>rīki komunākcijas stratēģijas izstrādei</a:t>
            </a:r>
          </a:p>
          <a:p>
            <a:pPr marL="604519" lvl="1" indent="-302260" algn="just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Canva Sans"/>
              </a:rPr>
              <a:t>rīki sabiedrības informēšanas efektivitātes uzlabošanai</a:t>
            </a:r>
          </a:p>
          <a:p>
            <a:pPr marL="604519" lvl="1" indent="-302260" algn="just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Canva Sans"/>
              </a:rPr>
              <a:t>profesionāļu apmācība piesardzīgai antimikrobiālo līdzekļu lietošanai un AMR ierobežošanai (train the trainers)</a:t>
            </a:r>
          </a:p>
        </p:txBody>
      </p:sp>
      <p:sp>
        <p:nvSpPr>
          <p:cNvPr id="16" name="Freeform 16"/>
          <p:cNvSpPr/>
          <p:nvPr/>
        </p:nvSpPr>
        <p:spPr>
          <a:xfrm>
            <a:off x="1028700" y="7962900"/>
            <a:ext cx="1196334" cy="1120203"/>
          </a:xfrm>
          <a:custGeom>
            <a:avLst/>
            <a:gdLst/>
            <a:ahLst/>
            <a:cxnLst/>
            <a:rect l="l" t="t" r="r" b="b"/>
            <a:pathLst>
              <a:path w="1196334" h="1120203">
                <a:moveTo>
                  <a:pt x="0" y="0"/>
                </a:moveTo>
                <a:lnTo>
                  <a:pt x="1196334" y="0"/>
                </a:lnTo>
                <a:lnTo>
                  <a:pt x="1196334" y="1120204"/>
                </a:lnTo>
                <a:lnTo>
                  <a:pt x="0" y="11202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2994173" y="8298062"/>
            <a:ext cx="12638941" cy="481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</a:pPr>
            <a:r>
              <a:rPr lang="en-US" sz="2799" dirty="0" err="1">
                <a:solidFill>
                  <a:srgbClr val="000000"/>
                </a:solidFill>
                <a:latin typeface="Canva Sans Bold"/>
              </a:rPr>
              <a:t>Projekta</a:t>
            </a:r>
            <a:r>
              <a:rPr lang="en-US" sz="2799" dirty="0">
                <a:solidFill>
                  <a:srgbClr val="000000"/>
                </a:solidFill>
                <a:latin typeface="Canva Sans Bold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 Bold"/>
              </a:rPr>
              <a:t>darbības</a:t>
            </a:r>
            <a:r>
              <a:rPr lang="en-US" sz="2799" dirty="0">
                <a:solidFill>
                  <a:srgbClr val="000000"/>
                </a:solidFill>
                <a:latin typeface="Canva Sans Bold"/>
              </a:rPr>
              <a:t> periods: 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2023.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gada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pavasaris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- 2025.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gada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pavasaris</a:t>
            </a:r>
            <a:endParaRPr lang="en-US" sz="2799" dirty="0">
              <a:solidFill>
                <a:srgbClr val="000000"/>
              </a:solidFill>
              <a:latin typeface="Canva Sa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6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480958" y="71560"/>
            <a:ext cx="1810589" cy="2433155"/>
            <a:chOff x="0" y="0"/>
            <a:chExt cx="3663950" cy="4923790"/>
          </a:xfrm>
        </p:grpSpPr>
        <p:sp>
          <p:nvSpPr>
            <p:cNvPr id="3" name="Freeform 3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2"/>
              <a:stretch>
                <a:fillRect l="-17477" r="-17477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E4FAC5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5917798" y="0"/>
            <a:ext cx="1863839" cy="2504715"/>
            <a:chOff x="0" y="0"/>
            <a:chExt cx="3663950" cy="4923790"/>
          </a:xfrm>
        </p:grpSpPr>
        <p:sp>
          <p:nvSpPr>
            <p:cNvPr id="6" name="Freeform 6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3"/>
              <a:stretch>
                <a:fillRect l="-10940" r="-5093" b="-877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E4FAC5"/>
            </a:solidFill>
          </p:spPr>
        </p:sp>
      </p:grpSp>
      <p:sp>
        <p:nvSpPr>
          <p:cNvPr id="8" name="Freeform 8"/>
          <p:cNvSpPr/>
          <p:nvPr/>
        </p:nvSpPr>
        <p:spPr>
          <a:xfrm>
            <a:off x="5473213" y="8311449"/>
            <a:ext cx="7341574" cy="1975551"/>
          </a:xfrm>
          <a:custGeom>
            <a:avLst/>
            <a:gdLst/>
            <a:ahLst/>
            <a:cxnLst/>
            <a:rect l="l" t="t" r="r" b="b"/>
            <a:pathLst>
              <a:path w="7341574" h="1975551">
                <a:moveTo>
                  <a:pt x="0" y="0"/>
                </a:moveTo>
                <a:lnTo>
                  <a:pt x="7341574" y="0"/>
                </a:lnTo>
                <a:lnTo>
                  <a:pt x="7341574" y="1975551"/>
                </a:lnTo>
                <a:lnTo>
                  <a:pt x="0" y="197555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275858" y="6805745"/>
            <a:ext cx="14486219" cy="1044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59"/>
              </a:lnSpc>
            </a:pPr>
            <a:r>
              <a:rPr lang="en-US" sz="8800" dirty="0" err="1">
                <a:solidFill>
                  <a:srgbClr val="578912"/>
                </a:solidFill>
                <a:latin typeface="Baguet Script" panose="00000500000000000000" pitchFamily="2" charset="-70"/>
              </a:rPr>
              <a:t>Paldies</a:t>
            </a:r>
            <a:r>
              <a:rPr lang="en-US" sz="8800" dirty="0">
                <a:solidFill>
                  <a:srgbClr val="578912"/>
                </a:solidFill>
                <a:latin typeface="Baguet Script" panose="00000500000000000000" pitchFamily="2" charset="-70"/>
              </a:rPr>
              <a:t> par </a:t>
            </a:r>
            <a:r>
              <a:rPr lang="en-US" sz="8800" dirty="0" err="1">
                <a:solidFill>
                  <a:srgbClr val="578912"/>
                </a:solidFill>
                <a:latin typeface="Baguet Script" panose="00000500000000000000" pitchFamily="2" charset="-70"/>
              </a:rPr>
              <a:t>uzmanību</a:t>
            </a:r>
            <a:r>
              <a:rPr lang="en-US" sz="8800" dirty="0">
                <a:solidFill>
                  <a:srgbClr val="578912"/>
                </a:solidFill>
                <a:latin typeface="Baguet Script" panose="00000500000000000000" pitchFamily="2" charset="-70"/>
              </a:rPr>
              <a:t>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109B6E6-E8F6-4100-AC1D-D93A2E68F8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2648" y="1866900"/>
            <a:ext cx="4578752" cy="452151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6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480958" y="71560"/>
            <a:ext cx="1810589" cy="2433155"/>
            <a:chOff x="0" y="0"/>
            <a:chExt cx="3663950" cy="4923790"/>
          </a:xfrm>
        </p:grpSpPr>
        <p:sp>
          <p:nvSpPr>
            <p:cNvPr id="3" name="Freeform 3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2"/>
              <a:stretch>
                <a:fillRect l="-17477" r="-17477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E4FAC5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5917798" y="0"/>
            <a:ext cx="1863839" cy="2504715"/>
            <a:chOff x="0" y="0"/>
            <a:chExt cx="3663950" cy="4923790"/>
          </a:xfrm>
        </p:grpSpPr>
        <p:sp>
          <p:nvSpPr>
            <p:cNvPr id="6" name="Freeform 6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3"/>
              <a:stretch>
                <a:fillRect l="-10940" r="-5093" b="-877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E4FAC5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2994173" y="3596526"/>
            <a:ext cx="12638941" cy="1471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</a:pPr>
            <a:r>
              <a:rPr lang="en-US" sz="2799" dirty="0">
                <a:solidFill>
                  <a:srgbClr val="000000"/>
                </a:solidFill>
                <a:latin typeface="Canva Sans Bold"/>
              </a:rPr>
              <a:t>ESSR </a:t>
            </a:r>
            <a:r>
              <a:rPr lang="en-US" sz="2799" dirty="0" err="1">
                <a:solidFill>
                  <a:srgbClr val="000000"/>
                </a:solidFill>
                <a:latin typeface="Canva Sans Bold"/>
              </a:rPr>
              <a:t>projekts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Latvijas AMR politikas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izstrādes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un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ieviešanas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pilnveidošanai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2019.gada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beigas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- 2022.gada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vidus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(LATOHOP) –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rekomendācijas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Vienas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veselības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ilgtspējīga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plāna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izstrādei</a:t>
            </a:r>
            <a:endParaRPr lang="en-US" sz="2799" dirty="0">
              <a:solidFill>
                <a:srgbClr val="000000"/>
              </a:solidFill>
              <a:latin typeface="Canva Sans"/>
            </a:endParaRPr>
          </a:p>
        </p:txBody>
      </p:sp>
      <p:sp>
        <p:nvSpPr>
          <p:cNvPr id="9" name="Freeform 9"/>
          <p:cNvSpPr/>
          <p:nvPr/>
        </p:nvSpPr>
        <p:spPr>
          <a:xfrm rot="5400000">
            <a:off x="14237530" y="5423399"/>
            <a:ext cx="6043540" cy="1626262"/>
          </a:xfrm>
          <a:custGeom>
            <a:avLst/>
            <a:gdLst/>
            <a:ahLst/>
            <a:cxnLst/>
            <a:rect l="l" t="t" r="r" b="b"/>
            <a:pathLst>
              <a:path w="6043540" h="1626262">
                <a:moveTo>
                  <a:pt x="0" y="0"/>
                </a:moveTo>
                <a:lnTo>
                  <a:pt x="6043540" y="0"/>
                </a:lnTo>
                <a:lnTo>
                  <a:pt x="6043540" y="1626262"/>
                </a:lnTo>
                <a:lnTo>
                  <a:pt x="0" y="16262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028700" y="3653676"/>
            <a:ext cx="1196334" cy="1120203"/>
          </a:xfrm>
          <a:custGeom>
            <a:avLst/>
            <a:gdLst/>
            <a:ahLst/>
            <a:cxnLst/>
            <a:rect l="l" t="t" r="r" b="b"/>
            <a:pathLst>
              <a:path w="1196334" h="1120203">
                <a:moveTo>
                  <a:pt x="0" y="0"/>
                </a:moveTo>
                <a:lnTo>
                  <a:pt x="1196334" y="0"/>
                </a:lnTo>
                <a:lnTo>
                  <a:pt x="1196334" y="1120203"/>
                </a:lnTo>
                <a:lnTo>
                  <a:pt x="0" y="11202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095213" y="6236530"/>
            <a:ext cx="1196334" cy="1120203"/>
          </a:xfrm>
          <a:custGeom>
            <a:avLst/>
            <a:gdLst/>
            <a:ahLst/>
            <a:cxnLst/>
            <a:rect l="l" t="t" r="r" b="b"/>
            <a:pathLst>
              <a:path w="1196334" h="1120203">
                <a:moveTo>
                  <a:pt x="0" y="0"/>
                </a:moveTo>
                <a:lnTo>
                  <a:pt x="1196333" y="0"/>
                </a:lnTo>
                <a:lnTo>
                  <a:pt x="1196333" y="1120203"/>
                </a:lnTo>
                <a:lnTo>
                  <a:pt x="0" y="11202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2994173" y="5882657"/>
            <a:ext cx="12923625" cy="1471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000000"/>
                </a:solidFill>
                <a:latin typeface="Canva Sans"/>
              </a:rPr>
              <a:t>I</a:t>
            </a:r>
            <a:r>
              <a:rPr lang="en-US" sz="2800">
                <a:solidFill>
                  <a:srgbClr val="000000"/>
                </a:solidFill>
                <a:latin typeface="Canva Sans Bold"/>
              </a:rPr>
              <a:t>nformatīvais ziņojums </a:t>
            </a:r>
            <a:r>
              <a:rPr lang="en-US" sz="2800">
                <a:solidFill>
                  <a:srgbClr val="000000"/>
                </a:solidFill>
                <a:latin typeface="Canva Sans"/>
              </a:rPr>
              <a:t>"Antimikrobiālās rezistences ierobežošanas un piesardzīgas antibiotiku lietošanas plāna "Viena veselība" 2019. - 2020. gadam izpilde"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333848" y="1200150"/>
            <a:ext cx="8244275" cy="1264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91"/>
              </a:lnSpc>
            </a:pPr>
            <a:r>
              <a:rPr lang="lv-LV" sz="9491" dirty="0">
                <a:solidFill>
                  <a:srgbClr val="578912"/>
                </a:solidFill>
                <a:latin typeface="Baguet Script" panose="020B0604020202020204" pitchFamily="2" charset="-70"/>
                <a:ea typeface="ADLaM Display" panose="02010000000000000000" pitchFamily="2" charset="0"/>
                <a:cs typeface="Aharoni" panose="02010803020104030203" pitchFamily="2" charset="-79"/>
              </a:rPr>
              <a:t>S</a:t>
            </a:r>
            <a:r>
              <a:rPr lang="en-US" sz="9491" dirty="0" err="1">
                <a:solidFill>
                  <a:srgbClr val="578912"/>
                </a:solidFill>
                <a:latin typeface="Baguet Script" panose="020B0604020202020204" pitchFamily="2" charset="-70"/>
                <a:ea typeface="ADLaM Display" panose="02010000000000000000" pitchFamily="2" charset="0"/>
                <a:cs typeface="Aharoni" panose="02010803020104030203" pitchFamily="2" charset="-79"/>
              </a:rPr>
              <a:t>ākums</a:t>
            </a:r>
            <a:endParaRPr lang="en-US" sz="9491" dirty="0">
              <a:solidFill>
                <a:srgbClr val="578912"/>
              </a:solidFill>
              <a:latin typeface="Baguet Script" panose="020B0604020202020204" pitchFamily="2" charset="-70"/>
              <a:ea typeface="ADLaM Display" panose="02010000000000000000" pitchFamily="2" charset="0"/>
              <a:cs typeface="Aharoni" panose="02010803020104030203" pitchFamily="2" charset="-79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6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480958" y="71560"/>
            <a:ext cx="1810589" cy="2433155"/>
            <a:chOff x="0" y="0"/>
            <a:chExt cx="3663950" cy="4923790"/>
          </a:xfrm>
        </p:grpSpPr>
        <p:sp>
          <p:nvSpPr>
            <p:cNvPr id="3" name="Freeform 3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2"/>
              <a:stretch>
                <a:fillRect l="-17477" r="-17477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E4FAC5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5917798" y="0"/>
            <a:ext cx="1863839" cy="2504715"/>
            <a:chOff x="0" y="0"/>
            <a:chExt cx="3663950" cy="4923790"/>
          </a:xfrm>
        </p:grpSpPr>
        <p:sp>
          <p:nvSpPr>
            <p:cNvPr id="6" name="Freeform 6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3"/>
              <a:stretch>
                <a:fillRect l="-10940" r="-5093" b="-877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E4FAC5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2684596" y="3328478"/>
            <a:ext cx="12638941" cy="481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Canva Sans"/>
              </a:rPr>
              <a:t>Būt reāliem</a:t>
            </a:r>
          </a:p>
        </p:txBody>
      </p:sp>
      <p:sp>
        <p:nvSpPr>
          <p:cNvPr id="9" name="Freeform 9"/>
          <p:cNvSpPr/>
          <p:nvPr/>
        </p:nvSpPr>
        <p:spPr>
          <a:xfrm rot="5400000">
            <a:off x="14237530" y="5423399"/>
            <a:ext cx="6043540" cy="1626262"/>
          </a:xfrm>
          <a:custGeom>
            <a:avLst/>
            <a:gdLst/>
            <a:ahLst/>
            <a:cxnLst/>
            <a:rect l="l" t="t" r="r" b="b"/>
            <a:pathLst>
              <a:path w="6043540" h="1626262">
                <a:moveTo>
                  <a:pt x="0" y="0"/>
                </a:moveTo>
                <a:lnTo>
                  <a:pt x="6043540" y="0"/>
                </a:lnTo>
                <a:lnTo>
                  <a:pt x="6043540" y="1626262"/>
                </a:lnTo>
                <a:lnTo>
                  <a:pt x="0" y="16262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028700" y="3214760"/>
            <a:ext cx="817949" cy="765898"/>
          </a:xfrm>
          <a:custGeom>
            <a:avLst/>
            <a:gdLst/>
            <a:ahLst/>
            <a:cxnLst/>
            <a:rect l="l" t="t" r="r" b="b"/>
            <a:pathLst>
              <a:path w="817949" h="765898">
                <a:moveTo>
                  <a:pt x="0" y="0"/>
                </a:moveTo>
                <a:lnTo>
                  <a:pt x="817949" y="0"/>
                </a:lnTo>
                <a:lnTo>
                  <a:pt x="817949" y="765897"/>
                </a:lnTo>
                <a:lnTo>
                  <a:pt x="0" y="76589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684596" y="4595624"/>
            <a:ext cx="12923625" cy="481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000000"/>
                </a:solidFill>
                <a:latin typeface="Canva Sans"/>
              </a:rPr>
              <a:t>Būt konkrētiem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333848" y="1200150"/>
            <a:ext cx="8244275" cy="1275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91"/>
              </a:lnSpc>
            </a:pPr>
            <a:r>
              <a:rPr lang="lv-LV" sz="9491" dirty="0">
                <a:solidFill>
                  <a:srgbClr val="578912"/>
                </a:solidFill>
                <a:latin typeface="Baguet Script" panose="00000500000000000000" pitchFamily="2" charset="-70"/>
              </a:rPr>
              <a:t>V</a:t>
            </a:r>
            <a:r>
              <a:rPr lang="en-US" sz="9491" dirty="0" err="1">
                <a:solidFill>
                  <a:srgbClr val="578912"/>
                </a:solidFill>
                <a:latin typeface="Baguet Script" panose="00000500000000000000" pitchFamily="2" charset="-70"/>
              </a:rPr>
              <a:t>admotīvs</a:t>
            </a:r>
            <a:endParaRPr lang="en-US" sz="9491" dirty="0">
              <a:solidFill>
                <a:srgbClr val="578912"/>
              </a:solidFill>
              <a:latin typeface="Baguet Script" panose="00000500000000000000" pitchFamily="2" charset="-7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2684596" y="5934185"/>
            <a:ext cx="12923625" cy="481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000000"/>
                </a:solidFill>
                <a:latin typeface="Canva Sans"/>
              </a:rPr>
              <a:t>Aprakstīt pasākumus tik detalizēti, cik tas ir nepieciešams</a:t>
            </a:r>
          </a:p>
        </p:txBody>
      </p:sp>
      <p:sp>
        <p:nvSpPr>
          <p:cNvPr id="14" name="Freeform 14"/>
          <p:cNvSpPr/>
          <p:nvPr/>
        </p:nvSpPr>
        <p:spPr>
          <a:xfrm>
            <a:off x="1028700" y="4481906"/>
            <a:ext cx="817949" cy="765898"/>
          </a:xfrm>
          <a:custGeom>
            <a:avLst/>
            <a:gdLst/>
            <a:ahLst/>
            <a:cxnLst/>
            <a:rect l="l" t="t" r="r" b="b"/>
            <a:pathLst>
              <a:path w="817949" h="765898">
                <a:moveTo>
                  <a:pt x="0" y="0"/>
                </a:moveTo>
                <a:lnTo>
                  <a:pt x="817949" y="0"/>
                </a:lnTo>
                <a:lnTo>
                  <a:pt x="817949" y="765897"/>
                </a:lnTo>
                <a:lnTo>
                  <a:pt x="0" y="76589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028700" y="5752628"/>
            <a:ext cx="817949" cy="765898"/>
          </a:xfrm>
          <a:custGeom>
            <a:avLst/>
            <a:gdLst/>
            <a:ahLst/>
            <a:cxnLst/>
            <a:rect l="l" t="t" r="r" b="b"/>
            <a:pathLst>
              <a:path w="817949" h="765898">
                <a:moveTo>
                  <a:pt x="0" y="0"/>
                </a:moveTo>
                <a:lnTo>
                  <a:pt x="817949" y="0"/>
                </a:lnTo>
                <a:lnTo>
                  <a:pt x="817949" y="765898"/>
                </a:lnTo>
                <a:lnTo>
                  <a:pt x="0" y="76589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2684596" y="7204908"/>
            <a:ext cx="12923625" cy="976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000000"/>
                </a:solidFill>
                <a:latin typeface="Canva Sans"/>
              </a:rPr>
              <a:t>Paveikt darbu, neskatoties uz Covid-19 pandēmiju (cilvēkresursu krīze, tikai attālinātas sanāksmes</a:t>
            </a:r>
          </a:p>
        </p:txBody>
      </p:sp>
      <p:sp>
        <p:nvSpPr>
          <p:cNvPr id="17" name="Freeform 17"/>
          <p:cNvSpPr/>
          <p:nvPr/>
        </p:nvSpPr>
        <p:spPr>
          <a:xfrm>
            <a:off x="1028700" y="7023351"/>
            <a:ext cx="817949" cy="765898"/>
          </a:xfrm>
          <a:custGeom>
            <a:avLst/>
            <a:gdLst/>
            <a:ahLst/>
            <a:cxnLst/>
            <a:rect l="l" t="t" r="r" b="b"/>
            <a:pathLst>
              <a:path w="817949" h="765898">
                <a:moveTo>
                  <a:pt x="0" y="0"/>
                </a:moveTo>
                <a:lnTo>
                  <a:pt x="817949" y="0"/>
                </a:lnTo>
                <a:lnTo>
                  <a:pt x="817949" y="765898"/>
                </a:lnTo>
                <a:lnTo>
                  <a:pt x="0" y="76589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6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480958" y="71560"/>
            <a:ext cx="1810589" cy="2433155"/>
            <a:chOff x="0" y="0"/>
            <a:chExt cx="3663950" cy="4923790"/>
          </a:xfrm>
        </p:grpSpPr>
        <p:sp>
          <p:nvSpPr>
            <p:cNvPr id="3" name="Freeform 3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2"/>
              <a:stretch>
                <a:fillRect l="-17477" r="-17477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E4FAC5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5917798" y="0"/>
            <a:ext cx="1863839" cy="2504715"/>
            <a:chOff x="0" y="0"/>
            <a:chExt cx="3663950" cy="4923790"/>
          </a:xfrm>
        </p:grpSpPr>
        <p:sp>
          <p:nvSpPr>
            <p:cNvPr id="6" name="Freeform 6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3"/>
              <a:stretch>
                <a:fillRect l="-10940" r="-5093" b="-877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E4FAC5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2994173" y="2201877"/>
            <a:ext cx="12638941" cy="29577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Canva Sans Bold"/>
              </a:rPr>
              <a:t>EK</a:t>
            </a:r>
            <a:r>
              <a:rPr lang="en-US" sz="2799">
                <a:solidFill>
                  <a:srgbClr val="000000"/>
                </a:solidFill>
                <a:latin typeface="Canva Sans"/>
              </a:rPr>
              <a:t> Vienas veselības </a:t>
            </a:r>
            <a:r>
              <a:rPr lang="en-US" sz="2799">
                <a:solidFill>
                  <a:srgbClr val="000000"/>
                </a:solidFill>
                <a:latin typeface="Canva Sans Bold"/>
              </a:rPr>
              <a:t>pasākumu plāns</a:t>
            </a:r>
            <a:r>
              <a:rPr lang="en-US" sz="2799">
                <a:solidFill>
                  <a:srgbClr val="000000"/>
                </a:solidFill>
                <a:latin typeface="Canva Sans"/>
              </a:rPr>
              <a:t> antimikrobiālās rezistences apkarošanai (2017.g.), kas </a:t>
            </a:r>
            <a:r>
              <a:rPr lang="en-US" sz="2799">
                <a:solidFill>
                  <a:srgbClr val="000000"/>
                </a:solidFill>
                <a:latin typeface="Canva Sans Bold"/>
              </a:rPr>
              <a:t>paredz</a:t>
            </a:r>
            <a:r>
              <a:rPr lang="en-US" sz="2799">
                <a:solidFill>
                  <a:srgbClr val="000000"/>
                </a:solidFill>
                <a:latin typeface="Canva Sans"/>
              </a:rPr>
              <a:t>:</a:t>
            </a:r>
          </a:p>
          <a:p>
            <a:pPr marL="604519" lvl="1" indent="-302260" algn="just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Canva Sans"/>
              </a:rPr>
              <a:t>ES ir labās prakses piemērs pasaules mērogā AMR apkarošanas jomā</a:t>
            </a:r>
          </a:p>
          <a:p>
            <a:pPr marL="604519" lvl="1" indent="-302260" algn="just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Canva Sans"/>
              </a:rPr>
              <a:t>veicināta inovācija un pētniecība</a:t>
            </a:r>
          </a:p>
          <a:p>
            <a:pPr marL="604519" lvl="1" indent="-302260" algn="just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Canva Sans"/>
              </a:rPr>
              <a:t>ES lomas stiprināšana globālā AMR ierobežošanas politikā</a:t>
            </a:r>
          </a:p>
          <a:p>
            <a:pPr marL="604519" lvl="1" indent="-302260" algn="just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Canva Sans"/>
              </a:rPr>
              <a:t>Politikas ieviešanas progresa mērījumi un novērtējums </a:t>
            </a:r>
          </a:p>
        </p:txBody>
      </p:sp>
      <p:sp>
        <p:nvSpPr>
          <p:cNvPr id="9" name="Freeform 9"/>
          <p:cNvSpPr/>
          <p:nvPr/>
        </p:nvSpPr>
        <p:spPr>
          <a:xfrm rot="5400000">
            <a:off x="14237530" y="5423399"/>
            <a:ext cx="6043540" cy="1626262"/>
          </a:xfrm>
          <a:custGeom>
            <a:avLst/>
            <a:gdLst/>
            <a:ahLst/>
            <a:cxnLst/>
            <a:rect l="l" t="t" r="r" b="b"/>
            <a:pathLst>
              <a:path w="6043540" h="1626262">
                <a:moveTo>
                  <a:pt x="0" y="0"/>
                </a:moveTo>
                <a:lnTo>
                  <a:pt x="6043540" y="0"/>
                </a:lnTo>
                <a:lnTo>
                  <a:pt x="6043540" y="1626262"/>
                </a:lnTo>
                <a:lnTo>
                  <a:pt x="0" y="16262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028700" y="2840676"/>
            <a:ext cx="1196334" cy="1120203"/>
          </a:xfrm>
          <a:custGeom>
            <a:avLst/>
            <a:gdLst/>
            <a:ahLst/>
            <a:cxnLst/>
            <a:rect l="l" t="t" r="r" b="b"/>
            <a:pathLst>
              <a:path w="1196334" h="1120203">
                <a:moveTo>
                  <a:pt x="0" y="0"/>
                </a:moveTo>
                <a:lnTo>
                  <a:pt x="1196334" y="0"/>
                </a:lnTo>
                <a:lnTo>
                  <a:pt x="1196334" y="1120204"/>
                </a:lnTo>
                <a:lnTo>
                  <a:pt x="0" y="11202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095213" y="7781335"/>
            <a:ext cx="1196334" cy="1120203"/>
          </a:xfrm>
          <a:custGeom>
            <a:avLst/>
            <a:gdLst/>
            <a:ahLst/>
            <a:cxnLst/>
            <a:rect l="l" t="t" r="r" b="b"/>
            <a:pathLst>
              <a:path w="1196334" h="1120203">
                <a:moveTo>
                  <a:pt x="0" y="0"/>
                </a:moveTo>
                <a:lnTo>
                  <a:pt x="1196333" y="0"/>
                </a:lnTo>
                <a:lnTo>
                  <a:pt x="1196333" y="1120203"/>
                </a:lnTo>
                <a:lnTo>
                  <a:pt x="0" y="11202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2994173" y="5845399"/>
            <a:ext cx="12923625" cy="3948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Canva Sans Bold"/>
              </a:rPr>
              <a:t>PVO </a:t>
            </a:r>
            <a:r>
              <a:rPr lang="en-US" sz="2800">
                <a:solidFill>
                  <a:srgbClr val="000000"/>
                </a:solidFill>
                <a:latin typeface="Canva Sans"/>
              </a:rPr>
              <a:t>Vispasaules </a:t>
            </a:r>
            <a:r>
              <a:rPr lang="en-US" sz="2800">
                <a:solidFill>
                  <a:srgbClr val="000000"/>
                </a:solidFill>
                <a:latin typeface="Canva Sans Bold"/>
              </a:rPr>
              <a:t>pasākumu plāna</a:t>
            </a:r>
            <a:r>
              <a:rPr lang="en-US" sz="2800">
                <a:solidFill>
                  <a:srgbClr val="000000"/>
                </a:solidFill>
                <a:latin typeface="Canva Sans"/>
              </a:rPr>
              <a:t> AMR ierobežošanai (2015.g.) un </a:t>
            </a:r>
            <a:r>
              <a:rPr lang="en-US" sz="2800">
                <a:solidFill>
                  <a:srgbClr val="000000"/>
                </a:solidFill>
                <a:latin typeface="Canva Sans Bold"/>
              </a:rPr>
              <a:t>Eiropas </a:t>
            </a:r>
            <a:r>
              <a:rPr lang="en-US" sz="2800">
                <a:solidFill>
                  <a:srgbClr val="000000"/>
                </a:solidFill>
                <a:latin typeface="Canva Sans"/>
              </a:rPr>
              <a:t>stratēģiskais </a:t>
            </a:r>
            <a:r>
              <a:rPr lang="en-US" sz="2800">
                <a:solidFill>
                  <a:srgbClr val="000000"/>
                </a:solidFill>
                <a:latin typeface="Canva Sans Bold"/>
              </a:rPr>
              <a:t>pasākumu plāna </a:t>
            </a:r>
            <a:r>
              <a:rPr lang="en-US" sz="2800">
                <a:solidFill>
                  <a:srgbClr val="000000"/>
                </a:solidFill>
                <a:latin typeface="Canva Sans"/>
              </a:rPr>
              <a:t>2011-2020 </a:t>
            </a:r>
            <a:r>
              <a:rPr lang="en-US" sz="2800">
                <a:solidFill>
                  <a:srgbClr val="000000"/>
                </a:solidFill>
                <a:latin typeface="Canva Sans Bold"/>
              </a:rPr>
              <a:t>darbības virzien</a:t>
            </a:r>
            <a:r>
              <a:rPr lang="en-US" sz="2800">
                <a:solidFill>
                  <a:srgbClr val="000000"/>
                </a:solidFill>
                <a:latin typeface="Canva Sans"/>
              </a:rPr>
              <a:t>i:</a:t>
            </a:r>
          </a:p>
          <a:p>
            <a:pPr marL="604523" lvl="1" indent="-302261" algn="just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nva Sans"/>
              </a:rPr>
              <a:t>Paaugstināt sabiedrības izpratni par AMR</a:t>
            </a:r>
          </a:p>
          <a:p>
            <a:pPr marL="604523" lvl="1" indent="-302261" algn="just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nva Sans"/>
              </a:rPr>
              <a:t>Veicināt pētījumos balstītas zināšanas </a:t>
            </a:r>
          </a:p>
          <a:p>
            <a:pPr marL="604523" lvl="1" indent="-302261" algn="just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nva Sans"/>
              </a:rPr>
              <a:t>Samazināt infekcijas slimību incidenci</a:t>
            </a:r>
          </a:p>
          <a:p>
            <a:pPr marL="604523" lvl="1" indent="-302261" algn="just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nva Sans"/>
              </a:rPr>
              <a:t>Optimizēt antimikrobiālo līdzekļu lietošanu</a:t>
            </a:r>
          </a:p>
          <a:p>
            <a:pPr algn="just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000000"/>
                </a:solidFill>
                <a:latin typeface="Canva Sans"/>
              </a:rPr>
              <a:t>Veicināt ilgtspējīgas investīcijas, palielināt ieguldījumus jaunu zāļu ražošanā, jaunās diagnostikas iespējās vakcīnu ieviešanā u.c. rīkos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597640" y="243010"/>
            <a:ext cx="13035473" cy="12515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491"/>
              </a:lnSpc>
            </a:pPr>
            <a:r>
              <a:rPr lang="lv-LV" sz="9491" dirty="0">
                <a:solidFill>
                  <a:srgbClr val="578912"/>
                </a:solidFill>
                <a:latin typeface="Baguet Script" panose="00000500000000000000" pitchFamily="2" charset="-70"/>
              </a:rPr>
              <a:t>S</a:t>
            </a:r>
            <a:r>
              <a:rPr lang="en-US" sz="9491" dirty="0" err="1">
                <a:solidFill>
                  <a:srgbClr val="578912"/>
                </a:solidFill>
                <a:latin typeface="Baguet Script" panose="00000500000000000000" pitchFamily="2" charset="-70"/>
              </a:rPr>
              <a:t>tarptautiskie</a:t>
            </a:r>
            <a:r>
              <a:rPr lang="en-US" sz="9491" dirty="0">
                <a:solidFill>
                  <a:srgbClr val="578912"/>
                </a:solidFill>
                <a:latin typeface="Baguet Script" panose="00000500000000000000" pitchFamily="2" charset="-70"/>
              </a:rPr>
              <a:t> </a:t>
            </a:r>
            <a:r>
              <a:rPr lang="en-US" sz="9491" dirty="0" err="1">
                <a:solidFill>
                  <a:srgbClr val="578912"/>
                </a:solidFill>
                <a:latin typeface="Baguet Script" panose="00000500000000000000" pitchFamily="2" charset="-70"/>
              </a:rPr>
              <a:t>dokumenti</a:t>
            </a:r>
            <a:endParaRPr lang="en-US" sz="9491" dirty="0">
              <a:solidFill>
                <a:srgbClr val="578912"/>
              </a:solidFill>
              <a:latin typeface="Baguet Script" panose="00000500000000000000" pitchFamily="2" charset="-7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6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480958" y="71560"/>
            <a:ext cx="1810589" cy="2433155"/>
            <a:chOff x="0" y="0"/>
            <a:chExt cx="3663950" cy="4923790"/>
          </a:xfrm>
        </p:grpSpPr>
        <p:sp>
          <p:nvSpPr>
            <p:cNvPr id="3" name="Freeform 3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2"/>
              <a:stretch>
                <a:fillRect l="-17477" r="-17477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E4FAC5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5917798" y="0"/>
            <a:ext cx="1863839" cy="2504715"/>
            <a:chOff x="0" y="0"/>
            <a:chExt cx="3663950" cy="4923790"/>
          </a:xfrm>
        </p:grpSpPr>
        <p:sp>
          <p:nvSpPr>
            <p:cNvPr id="6" name="Freeform 6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3"/>
              <a:stretch>
                <a:fillRect l="-10940" r="-5093" b="-877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E4FAC5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2684596" y="3157610"/>
            <a:ext cx="12638941" cy="976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Canva Sans"/>
              </a:rPr>
              <a:t>PVO vadlīnijas plānu pārvēršanai rīcībā antimikrobiālās rezistences ierobežošanai</a:t>
            </a:r>
          </a:p>
        </p:txBody>
      </p:sp>
      <p:sp>
        <p:nvSpPr>
          <p:cNvPr id="9" name="Freeform 9"/>
          <p:cNvSpPr/>
          <p:nvPr/>
        </p:nvSpPr>
        <p:spPr>
          <a:xfrm rot="5400000">
            <a:off x="14237530" y="5423399"/>
            <a:ext cx="6043540" cy="1626262"/>
          </a:xfrm>
          <a:custGeom>
            <a:avLst/>
            <a:gdLst/>
            <a:ahLst/>
            <a:cxnLst/>
            <a:rect l="l" t="t" r="r" b="b"/>
            <a:pathLst>
              <a:path w="6043540" h="1626262">
                <a:moveTo>
                  <a:pt x="0" y="0"/>
                </a:moveTo>
                <a:lnTo>
                  <a:pt x="6043540" y="0"/>
                </a:lnTo>
                <a:lnTo>
                  <a:pt x="6043540" y="1626262"/>
                </a:lnTo>
                <a:lnTo>
                  <a:pt x="0" y="16262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028700" y="3214760"/>
            <a:ext cx="817949" cy="765898"/>
          </a:xfrm>
          <a:custGeom>
            <a:avLst/>
            <a:gdLst/>
            <a:ahLst/>
            <a:cxnLst/>
            <a:rect l="l" t="t" r="r" b="b"/>
            <a:pathLst>
              <a:path w="817949" h="765898">
                <a:moveTo>
                  <a:pt x="0" y="0"/>
                </a:moveTo>
                <a:lnTo>
                  <a:pt x="817949" y="0"/>
                </a:lnTo>
                <a:lnTo>
                  <a:pt x="817949" y="765897"/>
                </a:lnTo>
                <a:lnTo>
                  <a:pt x="0" y="76589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684596" y="4595624"/>
            <a:ext cx="12923625" cy="481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000000"/>
                </a:solidFill>
                <a:latin typeface="Canva Sans"/>
              </a:rPr>
              <a:t>EK pasākumu plāns AMR ierobežošanai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684596" y="736349"/>
            <a:ext cx="13012603" cy="12515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491"/>
              </a:lnSpc>
            </a:pPr>
            <a:r>
              <a:rPr lang="lv-LV" sz="9491" dirty="0">
                <a:solidFill>
                  <a:srgbClr val="578912"/>
                </a:solidFill>
                <a:latin typeface="Baguet Script" panose="00000500000000000000" pitchFamily="2" charset="-70"/>
              </a:rPr>
              <a:t>P</a:t>
            </a:r>
            <a:r>
              <a:rPr lang="en-US" sz="9491" dirty="0" err="1">
                <a:solidFill>
                  <a:srgbClr val="578912"/>
                </a:solidFill>
                <a:latin typeface="Baguet Script" panose="00000500000000000000" pitchFamily="2" charset="-70"/>
              </a:rPr>
              <a:t>amatinformācija</a:t>
            </a:r>
            <a:endParaRPr lang="en-US" sz="9491" dirty="0">
              <a:solidFill>
                <a:srgbClr val="578912"/>
              </a:solidFill>
              <a:latin typeface="Baguet Script" panose="00000500000000000000" pitchFamily="2" charset="-7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2684596" y="5934185"/>
            <a:ext cx="12923625" cy="24624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Canva Sans"/>
              </a:rPr>
              <a:t>LATOHOP projekta rekomendācijas:</a:t>
            </a:r>
          </a:p>
          <a:p>
            <a:pPr marL="604523" lvl="1" indent="-302261" algn="just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nva Sans"/>
              </a:rPr>
              <a:t>atbildīgo iesaiste</a:t>
            </a:r>
          </a:p>
          <a:p>
            <a:pPr marL="604523" lvl="1" indent="-302261" algn="just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nva Sans"/>
              </a:rPr>
              <a:t>pasākumu prioritizācija (nozīme, resursu esamība (finanses, cilvēkresursi, tehnoloģijas)</a:t>
            </a:r>
          </a:p>
          <a:p>
            <a:pPr marL="604523" lvl="1" indent="-302261" algn="just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nva Sans"/>
              </a:rPr>
              <a:t>reālistiski mērķi, laika rāmis un resursi</a:t>
            </a:r>
          </a:p>
        </p:txBody>
      </p:sp>
      <p:sp>
        <p:nvSpPr>
          <p:cNvPr id="14" name="Freeform 14"/>
          <p:cNvSpPr/>
          <p:nvPr/>
        </p:nvSpPr>
        <p:spPr>
          <a:xfrm>
            <a:off x="1028700" y="4481906"/>
            <a:ext cx="817949" cy="765898"/>
          </a:xfrm>
          <a:custGeom>
            <a:avLst/>
            <a:gdLst/>
            <a:ahLst/>
            <a:cxnLst/>
            <a:rect l="l" t="t" r="r" b="b"/>
            <a:pathLst>
              <a:path w="817949" h="765898">
                <a:moveTo>
                  <a:pt x="0" y="0"/>
                </a:moveTo>
                <a:lnTo>
                  <a:pt x="817949" y="0"/>
                </a:lnTo>
                <a:lnTo>
                  <a:pt x="817949" y="765897"/>
                </a:lnTo>
                <a:lnTo>
                  <a:pt x="0" y="76589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028700" y="5752628"/>
            <a:ext cx="817949" cy="765898"/>
          </a:xfrm>
          <a:custGeom>
            <a:avLst/>
            <a:gdLst/>
            <a:ahLst/>
            <a:cxnLst/>
            <a:rect l="l" t="t" r="r" b="b"/>
            <a:pathLst>
              <a:path w="817949" h="765898">
                <a:moveTo>
                  <a:pt x="0" y="0"/>
                </a:moveTo>
                <a:lnTo>
                  <a:pt x="817949" y="0"/>
                </a:lnTo>
                <a:lnTo>
                  <a:pt x="817949" y="765898"/>
                </a:lnTo>
                <a:lnTo>
                  <a:pt x="0" y="76589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6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480958" y="71560"/>
            <a:ext cx="1810589" cy="2433155"/>
            <a:chOff x="0" y="0"/>
            <a:chExt cx="3663950" cy="4923790"/>
          </a:xfrm>
        </p:grpSpPr>
        <p:sp>
          <p:nvSpPr>
            <p:cNvPr id="3" name="Freeform 3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2"/>
              <a:stretch>
                <a:fillRect l="-17477" r="-17477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E4FAC5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5917798" y="0"/>
            <a:ext cx="1863839" cy="2504715"/>
            <a:chOff x="0" y="0"/>
            <a:chExt cx="3663950" cy="4923790"/>
          </a:xfrm>
        </p:grpSpPr>
        <p:sp>
          <p:nvSpPr>
            <p:cNvPr id="6" name="Freeform 6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3"/>
              <a:stretch>
                <a:fillRect l="-10940" r="-5093" b="-877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E4FAC5"/>
            </a:solidFill>
          </p:spPr>
        </p:sp>
      </p:grpSp>
      <p:sp>
        <p:nvSpPr>
          <p:cNvPr id="8" name="Freeform 8"/>
          <p:cNvSpPr/>
          <p:nvPr/>
        </p:nvSpPr>
        <p:spPr>
          <a:xfrm rot="5400000">
            <a:off x="14237530" y="5423399"/>
            <a:ext cx="6043540" cy="1626262"/>
          </a:xfrm>
          <a:custGeom>
            <a:avLst/>
            <a:gdLst/>
            <a:ahLst/>
            <a:cxnLst/>
            <a:rect l="l" t="t" r="r" b="b"/>
            <a:pathLst>
              <a:path w="6043540" h="1626262">
                <a:moveTo>
                  <a:pt x="0" y="0"/>
                </a:moveTo>
                <a:lnTo>
                  <a:pt x="6043540" y="0"/>
                </a:lnTo>
                <a:lnTo>
                  <a:pt x="6043540" y="1626262"/>
                </a:lnTo>
                <a:lnTo>
                  <a:pt x="0" y="16262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1386252" y="2680881"/>
            <a:ext cx="14776252" cy="2272119"/>
            <a:chOff x="0" y="0"/>
            <a:chExt cx="19701669" cy="3029491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19701669" cy="939768"/>
              <a:chOff x="0" y="0"/>
              <a:chExt cx="3891688" cy="185633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3891688" cy="185633"/>
              </a:xfrm>
              <a:custGeom>
                <a:avLst/>
                <a:gdLst/>
                <a:ahLst/>
                <a:cxnLst/>
                <a:rect l="l" t="t" r="r" b="b"/>
                <a:pathLst>
                  <a:path w="3891688" h="185633">
                    <a:moveTo>
                      <a:pt x="0" y="0"/>
                    </a:moveTo>
                    <a:lnTo>
                      <a:pt x="3891688" y="0"/>
                    </a:lnTo>
                    <a:lnTo>
                      <a:pt x="3891688" y="185633"/>
                    </a:lnTo>
                    <a:lnTo>
                      <a:pt x="0" y="185633"/>
                    </a:lnTo>
                    <a:close/>
                  </a:path>
                </a:pathLst>
              </a:custGeom>
              <a:solidFill>
                <a:srgbClr val="578912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-38100"/>
                <a:ext cx="3891688" cy="22373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0" y="972091"/>
              <a:ext cx="19701669" cy="2057400"/>
              <a:chOff x="0" y="0"/>
              <a:chExt cx="3891688" cy="4064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891688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3891688" h="406400">
                    <a:moveTo>
                      <a:pt x="0" y="0"/>
                    </a:moveTo>
                    <a:lnTo>
                      <a:pt x="3891688" y="0"/>
                    </a:lnTo>
                    <a:lnTo>
                      <a:pt x="3891688" y="406400"/>
                    </a:lnTo>
                    <a:lnTo>
                      <a:pt x="0" y="406400"/>
                    </a:lnTo>
                    <a:close/>
                  </a:path>
                </a:pathLst>
              </a:custGeom>
              <a:solidFill>
                <a:srgbClr val="E4FAC5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38100"/>
                <a:ext cx="3891688" cy="444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326274" y="117913"/>
              <a:ext cx="18393732" cy="6226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19"/>
                </a:lnSpc>
              </a:pPr>
              <a:r>
                <a:rPr lang="en-US" sz="2799">
                  <a:solidFill>
                    <a:srgbClr val="EBF6DC"/>
                  </a:solidFill>
                  <a:latin typeface="Canva Sans"/>
                </a:rPr>
                <a:t>Stratēģiskā komanda LATOHOP projekta ietvarā: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673965" y="1073488"/>
              <a:ext cx="16027704" cy="17976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61344" lvl="1" indent="-280672">
                <a:lnSpc>
                  <a:spcPts val="3640"/>
                </a:lnSpc>
                <a:buFont typeface="Arial"/>
                <a:buChar char="•"/>
              </a:pPr>
              <a:r>
                <a:rPr lang="en-US" sz="2600">
                  <a:solidFill>
                    <a:srgbClr val="000000"/>
                  </a:solidFill>
                  <a:latin typeface="Canva Sans"/>
                </a:rPr>
                <a:t>darba grupas sanāksmes prioritāšu identificēšanai 2021.g.</a:t>
              </a:r>
            </a:p>
            <a:p>
              <a:pPr marL="561344" lvl="1" indent="-280672">
                <a:lnSpc>
                  <a:spcPts val="3640"/>
                </a:lnSpc>
                <a:buFont typeface="Arial"/>
                <a:buChar char="•"/>
              </a:pPr>
              <a:r>
                <a:rPr lang="en-US" sz="2600">
                  <a:solidFill>
                    <a:srgbClr val="000000"/>
                  </a:solidFill>
                  <a:latin typeface="Canva Sans"/>
                </a:rPr>
                <a:t>projekta apspriešanas darba grupa 2022.g.</a:t>
              </a:r>
            </a:p>
            <a:p>
              <a:pPr marL="561344" lvl="1" indent="-280672">
                <a:lnSpc>
                  <a:spcPts val="3640"/>
                </a:lnSpc>
                <a:buFont typeface="Arial"/>
                <a:buChar char="•"/>
              </a:pPr>
              <a:r>
                <a:rPr lang="en-US" sz="2600">
                  <a:solidFill>
                    <a:srgbClr val="000000"/>
                  </a:solidFill>
                  <a:latin typeface="Canva Sans"/>
                </a:rPr>
                <a:t>darba grupa aktivitāšu un resursu apspriešanai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75124" y="4953000"/>
            <a:ext cx="16087380" cy="3328979"/>
            <a:chOff x="0" y="0"/>
            <a:chExt cx="21449840" cy="4438638"/>
          </a:xfrm>
        </p:grpSpPr>
        <p:sp>
          <p:nvSpPr>
            <p:cNvPr id="19" name="Freeform 19"/>
            <p:cNvSpPr/>
            <p:nvPr/>
          </p:nvSpPr>
          <p:spPr>
            <a:xfrm rot="5278609">
              <a:off x="1490037" y="-222006"/>
              <a:ext cx="1002569" cy="1498873"/>
            </a:xfrm>
            <a:custGeom>
              <a:avLst/>
              <a:gdLst/>
              <a:ahLst/>
              <a:cxnLst/>
              <a:rect l="l" t="t" r="r" b="b"/>
              <a:pathLst>
                <a:path w="1002569" h="1498873">
                  <a:moveTo>
                    <a:pt x="0" y="0"/>
                  </a:moveTo>
                  <a:lnTo>
                    <a:pt x="1002569" y="0"/>
                  </a:lnTo>
                  <a:lnTo>
                    <a:pt x="1002569" y="1498873"/>
                  </a:lnTo>
                  <a:lnTo>
                    <a:pt x="0" y="1498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20" name="Group 20"/>
            <p:cNvGrpSpPr/>
            <p:nvPr/>
          </p:nvGrpSpPr>
          <p:grpSpPr>
            <a:xfrm>
              <a:off x="0" y="1054860"/>
              <a:ext cx="4587318" cy="3383778"/>
              <a:chOff x="0" y="0"/>
              <a:chExt cx="906137" cy="668401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906137" cy="668401"/>
              </a:xfrm>
              <a:custGeom>
                <a:avLst/>
                <a:gdLst/>
                <a:ahLst/>
                <a:cxnLst/>
                <a:rect l="l" t="t" r="r" b="b"/>
                <a:pathLst>
                  <a:path w="906137" h="668401">
                    <a:moveTo>
                      <a:pt x="0" y="0"/>
                    </a:moveTo>
                    <a:lnTo>
                      <a:pt x="906137" y="0"/>
                    </a:lnTo>
                    <a:lnTo>
                      <a:pt x="906137" y="668401"/>
                    </a:lnTo>
                    <a:lnTo>
                      <a:pt x="0" y="668401"/>
                    </a:lnTo>
                    <a:close/>
                  </a:path>
                </a:pathLst>
              </a:custGeom>
              <a:solidFill>
                <a:srgbClr val="578912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0" y="-38100"/>
                <a:ext cx="906137" cy="70650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3" name="TextBox 23"/>
            <p:cNvSpPr txBox="1"/>
            <p:nvPr/>
          </p:nvSpPr>
          <p:spPr>
            <a:xfrm>
              <a:off x="319243" y="1086073"/>
              <a:ext cx="3937340" cy="32642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19"/>
                </a:lnSpc>
              </a:pPr>
              <a:r>
                <a:rPr lang="en-US" sz="2799">
                  <a:solidFill>
                    <a:srgbClr val="EBF6DC"/>
                  </a:solidFill>
                  <a:latin typeface="Canva Sans"/>
                </a:rPr>
                <a:t>Plāna projekta prezentācija AMR ierobežošanas komisijā</a:t>
              </a:r>
            </a:p>
          </p:txBody>
        </p:sp>
        <p:sp>
          <p:nvSpPr>
            <p:cNvPr id="24" name="Freeform 24"/>
            <p:cNvSpPr/>
            <p:nvPr/>
          </p:nvSpPr>
          <p:spPr>
            <a:xfrm>
              <a:off x="4675682" y="1811126"/>
              <a:ext cx="1002569" cy="1498873"/>
            </a:xfrm>
            <a:custGeom>
              <a:avLst/>
              <a:gdLst/>
              <a:ahLst/>
              <a:cxnLst/>
              <a:rect l="l" t="t" r="r" b="b"/>
              <a:pathLst>
                <a:path w="1002569" h="1498873">
                  <a:moveTo>
                    <a:pt x="0" y="0"/>
                  </a:moveTo>
                  <a:lnTo>
                    <a:pt x="1002570" y="0"/>
                  </a:lnTo>
                  <a:lnTo>
                    <a:pt x="1002570" y="1498873"/>
                  </a:lnTo>
                  <a:lnTo>
                    <a:pt x="0" y="1498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25" name="Group 25"/>
            <p:cNvGrpSpPr/>
            <p:nvPr/>
          </p:nvGrpSpPr>
          <p:grpSpPr>
            <a:xfrm>
              <a:off x="5767152" y="1054860"/>
              <a:ext cx="4409957" cy="3383778"/>
              <a:chOff x="0" y="0"/>
              <a:chExt cx="871103" cy="668401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871103" cy="668401"/>
              </a:xfrm>
              <a:custGeom>
                <a:avLst/>
                <a:gdLst/>
                <a:ahLst/>
                <a:cxnLst/>
                <a:rect l="l" t="t" r="r" b="b"/>
                <a:pathLst>
                  <a:path w="871103" h="668401">
                    <a:moveTo>
                      <a:pt x="0" y="0"/>
                    </a:moveTo>
                    <a:lnTo>
                      <a:pt x="871103" y="0"/>
                    </a:lnTo>
                    <a:lnTo>
                      <a:pt x="871103" y="668401"/>
                    </a:lnTo>
                    <a:lnTo>
                      <a:pt x="0" y="668401"/>
                    </a:lnTo>
                    <a:close/>
                  </a:path>
                </a:pathLst>
              </a:custGeom>
              <a:solidFill>
                <a:srgbClr val="578912"/>
              </a:solidFill>
            </p:spPr>
          </p:sp>
          <p:sp>
            <p:nvSpPr>
              <p:cNvPr id="27" name="TextBox 27"/>
              <p:cNvSpPr txBox="1"/>
              <p:nvPr/>
            </p:nvSpPr>
            <p:spPr>
              <a:xfrm>
                <a:off x="0" y="-38100"/>
                <a:ext cx="871103" cy="70650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8" name="TextBox 28"/>
            <p:cNvSpPr txBox="1"/>
            <p:nvPr/>
          </p:nvSpPr>
          <p:spPr>
            <a:xfrm>
              <a:off x="6139533" y="1086073"/>
              <a:ext cx="3665194" cy="32642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19"/>
                </a:lnSpc>
              </a:pPr>
              <a:r>
                <a:rPr lang="en-US" sz="2799">
                  <a:solidFill>
                    <a:srgbClr val="EBF6DC"/>
                  </a:solidFill>
                  <a:latin typeface="Canva Sans"/>
                </a:rPr>
                <a:t>Mērķu noteikšana un resursu un atbildīgo identificēšana</a:t>
              </a:r>
            </a:p>
          </p:txBody>
        </p:sp>
        <p:sp>
          <p:nvSpPr>
            <p:cNvPr id="29" name="Freeform 29"/>
            <p:cNvSpPr/>
            <p:nvPr/>
          </p:nvSpPr>
          <p:spPr>
            <a:xfrm>
              <a:off x="10266009" y="1997313"/>
              <a:ext cx="1002569" cy="1498873"/>
            </a:xfrm>
            <a:custGeom>
              <a:avLst/>
              <a:gdLst/>
              <a:ahLst/>
              <a:cxnLst/>
              <a:rect l="l" t="t" r="r" b="b"/>
              <a:pathLst>
                <a:path w="1002569" h="1498873">
                  <a:moveTo>
                    <a:pt x="0" y="0"/>
                  </a:moveTo>
                  <a:lnTo>
                    <a:pt x="1002569" y="0"/>
                  </a:lnTo>
                  <a:lnTo>
                    <a:pt x="1002569" y="1498873"/>
                  </a:lnTo>
                  <a:lnTo>
                    <a:pt x="0" y="1498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30" name="Group 30"/>
            <p:cNvGrpSpPr/>
            <p:nvPr/>
          </p:nvGrpSpPr>
          <p:grpSpPr>
            <a:xfrm>
              <a:off x="11357478" y="1054860"/>
              <a:ext cx="4409957" cy="3383778"/>
              <a:chOff x="0" y="0"/>
              <a:chExt cx="871103" cy="668401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871103" cy="668401"/>
              </a:xfrm>
              <a:custGeom>
                <a:avLst/>
                <a:gdLst/>
                <a:ahLst/>
                <a:cxnLst/>
                <a:rect l="l" t="t" r="r" b="b"/>
                <a:pathLst>
                  <a:path w="871103" h="668401">
                    <a:moveTo>
                      <a:pt x="0" y="0"/>
                    </a:moveTo>
                    <a:lnTo>
                      <a:pt x="871103" y="0"/>
                    </a:lnTo>
                    <a:lnTo>
                      <a:pt x="871103" y="668401"/>
                    </a:lnTo>
                    <a:lnTo>
                      <a:pt x="0" y="668401"/>
                    </a:lnTo>
                    <a:close/>
                  </a:path>
                </a:pathLst>
              </a:custGeom>
              <a:solidFill>
                <a:srgbClr val="578912"/>
              </a:solidFill>
            </p:spPr>
          </p:sp>
          <p:sp>
            <p:nvSpPr>
              <p:cNvPr id="32" name="TextBox 32"/>
              <p:cNvSpPr txBox="1"/>
              <p:nvPr/>
            </p:nvSpPr>
            <p:spPr>
              <a:xfrm>
                <a:off x="0" y="-38100"/>
                <a:ext cx="871103" cy="70650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3" name="TextBox 33"/>
            <p:cNvSpPr txBox="1"/>
            <p:nvPr/>
          </p:nvSpPr>
          <p:spPr>
            <a:xfrm>
              <a:off x="11683752" y="1174436"/>
              <a:ext cx="3665194" cy="32642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19"/>
                </a:lnSpc>
              </a:pPr>
              <a:r>
                <a:rPr lang="en-US" sz="2799">
                  <a:solidFill>
                    <a:srgbClr val="EBF6DC"/>
                  </a:solidFill>
                  <a:latin typeface="Canva Sans"/>
                </a:rPr>
                <a:t>Plāna projekta apstirpināšana AMR ierobežošanas komisijā </a:t>
              </a:r>
            </a:p>
          </p:txBody>
        </p:sp>
        <p:sp>
          <p:nvSpPr>
            <p:cNvPr id="34" name="Freeform 34"/>
            <p:cNvSpPr/>
            <p:nvPr/>
          </p:nvSpPr>
          <p:spPr>
            <a:xfrm>
              <a:off x="15856335" y="1997313"/>
              <a:ext cx="1002569" cy="1498873"/>
            </a:xfrm>
            <a:custGeom>
              <a:avLst/>
              <a:gdLst/>
              <a:ahLst/>
              <a:cxnLst/>
              <a:rect l="l" t="t" r="r" b="b"/>
              <a:pathLst>
                <a:path w="1002569" h="1498873">
                  <a:moveTo>
                    <a:pt x="0" y="0"/>
                  </a:moveTo>
                  <a:lnTo>
                    <a:pt x="1002570" y="0"/>
                  </a:lnTo>
                  <a:lnTo>
                    <a:pt x="1002570" y="1498873"/>
                  </a:lnTo>
                  <a:lnTo>
                    <a:pt x="0" y="1498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35" name="Group 35"/>
            <p:cNvGrpSpPr/>
            <p:nvPr/>
          </p:nvGrpSpPr>
          <p:grpSpPr>
            <a:xfrm>
              <a:off x="17039883" y="966498"/>
              <a:ext cx="4409957" cy="3383778"/>
              <a:chOff x="0" y="0"/>
              <a:chExt cx="871103" cy="668401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871103" cy="668401"/>
              </a:xfrm>
              <a:custGeom>
                <a:avLst/>
                <a:gdLst/>
                <a:ahLst/>
                <a:cxnLst/>
                <a:rect l="l" t="t" r="r" b="b"/>
                <a:pathLst>
                  <a:path w="871103" h="668401">
                    <a:moveTo>
                      <a:pt x="0" y="0"/>
                    </a:moveTo>
                    <a:lnTo>
                      <a:pt x="871103" y="0"/>
                    </a:lnTo>
                    <a:lnTo>
                      <a:pt x="871103" y="668401"/>
                    </a:lnTo>
                    <a:lnTo>
                      <a:pt x="0" y="668401"/>
                    </a:lnTo>
                    <a:close/>
                  </a:path>
                </a:pathLst>
              </a:custGeom>
              <a:solidFill>
                <a:srgbClr val="578912"/>
              </a:solidFill>
            </p:spPr>
          </p:sp>
          <p:sp>
            <p:nvSpPr>
              <p:cNvPr id="37" name="TextBox 37"/>
              <p:cNvSpPr txBox="1"/>
              <p:nvPr/>
            </p:nvSpPr>
            <p:spPr>
              <a:xfrm>
                <a:off x="0" y="-38100"/>
                <a:ext cx="871103" cy="70650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8" name="TextBox 38"/>
            <p:cNvSpPr txBox="1"/>
            <p:nvPr/>
          </p:nvSpPr>
          <p:spPr>
            <a:xfrm>
              <a:off x="17412265" y="1560262"/>
              <a:ext cx="3665194" cy="19434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19"/>
                </a:lnSpc>
              </a:pPr>
              <a:r>
                <a:rPr lang="en-US" sz="2799">
                  <a:solidFill>
                    <a:srgbClr val="EBF6DC"/>
                  </a:solidFill>
                  <a:latin typeface="Canva Sans"/>
                </a:rPr>
                <a:t>Plāna projekta apstiprināšana MK</a:t>
              </a:r>
            </a:p>
          </p:txBody>
        </p:sp>
      </p:grpSp>
      <p:sp>
        <p:nvSpPr>
          <p:cNvPr id="39" name="Freeform 39"/>
          <p:cNvSpPr/>
          <p:nvPr/>
        </p:nvSpPr>
        <p:spPr>
          <a:xfrm rot="5400000">
            <a:off x="14210948" y="8095865"/>
            <a:ext cx="751927" cy="1124155"/>
          </a:xfrm>
          <a:custGeom>
            <a:avLst/>
            <a:gdLst/>
            <a:ahLst/>
            <a:cxnLst/>
            <a:rect l="l" t="t" r="r" b="b"/>
            <a:pathLst>
              <a:path w="751927" h="1124155">
                <a:moveTo>
                  <a:pt x="0" y="0"/>
                </a:moveTo>
                <a:lnTo>
                  <a:pt x="751927" y="0"/>
                </a:lnTo>
                <a:lnTo>
                  <a:pt x="751927" y="1124155"/>
                </a:lnTo>
                <a:lnTo>
                  <a:pt x="0" y="112415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40" name="Group 40"/>
          <p:cNvGrpSpPr/>
          <p:nvPr/>
        </p:nvGrpSpPr>
        <p:grpSpPr>
          <a:xfrm>
            <a:off x="75124" y="9205356"/>
            <a:ext cx="16087380" cy="775480"/>
            <a:chOff x="0" y="0"/>
            <a:chExt cx="4237006" cy="204242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4237005" cy="204242"/>
            </a:xfrm>
            <a:custGeom>
              <a:avLst/>
              <a:gdLst/>
              <a:ahLst/>
              <a:cxnLst/>
              <a:rect l="l" t="t" r="r" b="b"/>
              <a:pathLst>
                <a:path w="4237005" h="204242">
                  <a:moveTo>
                    <a:pt x="0" y="0"/>
                  </a:moveTo>
                  <a:lnTo>
                    <a:pt x="4237005" y="0"/>
                  </a:lnTo>
                  <a:lnTo>
                    <a:pt x="4237005" y="204242"/>
                  </a:lnTo>
                  <a:lnTo>
                    <a:pt x="0" y="204242"/>
                  </a:lnTo>
                  <a:close/>
                </a:path>
              </a:pathLst>
            </a:custGeom>
            <a:solidFill>
              <a:srgbClr val="578912"/>
            </a:solidFill>
          </p:spPr>
        </p:sp>
        <p:sp>
          <p:nvSpPr>
            <p:cNvPr id="42" name="TextBox 42"/>
            <p:cNvSpPr txBox="1"/>
            <p:nvPr/>
          </p:nvSpPr>
          <p:spPr>
            <a:xfrm>
              <a:off x="0" y="-38100"/>
              <a:ext cx="4237006" cy="242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3" name="TextBox 43"/>
          <p:cNvSpPr txBox="1"/>
          <p:nvPr/>
        </p:nvSpPr>
        <p:spPr>
          <a:xfrm>
            <a:off x="2819400" y="476911"/>
            <a:ext cx="12877799" cy="12750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491"/>
              </a:lnSpc>
            </a:pPr>
            <a:r>
              <a:rPr lang="lv-LV" sz="9491" dirty="0">
                <a:solidFill>
                  <a:srgbClr val="578912"/>
                </a:solidFill>
                <a:latin typeface="Baguet Script" panose="00000500000000000000" pitchFamily="2" charset="-70"/>
              </a:rPr>
              <a:t>D</a:t>
            </a:r>
            <a:r>
              <a:rPr lang="en-US" sz="9491" dirty="0" err="1">
                <a:solidFill>
                  <a:srgbClr val="578912"/>
                </a:solidFill>
                <a:latin typeface="Baguet Script" panose="00000500000000000000" pitchFamily="2" charset="-70"/>
              </a:rPr>
              <a:t>arba</a:t>
            </a:r>
            <a:r>
              <a:rPr lang="en-US" sz="9491" dirty="0">
                <a:solidFill>
                  <a:srgbClr val="578912"/>
                </a:solidFill>
                <a:latin typeface="Baguet Script" panose="00000500000000000000" pitchFamily="2" charset="-70"/>
              </a:rPr>
              <a:t> process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6553774" y="9293114"/>
            <a:ext cx="2687114" cy="481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EBF6DC"/>
                </a:solidFill>
                <a:latin typeface="Canva Sans Bold"/>
              </a:rPr>
              <a:t>Plāna ieviešana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6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480958" y="71560"/>
            <a:ext cx="1810589" cy="2433155"/>
            <a:chOff x="0" y="0"/>
            <a:chExt cx="3663950" cy="4923790"/>
          </a:xfrm>
        </p:grpSpPr>
        <p:sp>
          <p:nvSpPr>
            <p:cNvPr id="3" name="Freeform 3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2"/>
              <a:stretch>
                <a:fillRect l="-17477" r="-17477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E4FAC5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5917798" y="0"/>
            <a:ext cx="1863839" cy="2504715"/>
            <a:chOff x="0" y="0"/>
            <a:chExt cx="3663950" cy="4923790"/>
          </a:xfrm>
        </p:grpSpPr>
        <p:sp>
          <p:nvSpPr>
            <p:cNvPr id="6" name="Freeform 6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3"/>
              <a:stretch>
                <a:fillRect l="-10940" r="-5093" b="-877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E4FAC5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2994173" y="3596526"/>
            <a:ext cx="12638941" cy="1471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Canva Sans Bold"/>
              </a:rPr>
              <a:t>Plāna mērķis - </a:t>
            </a:r>
            <a:r>
              <a:rPr lang="en-US" sz="2799">
                <a:solidFill>
                  <a:srgbClr val="000000"/>
                </a:solidFill>
                <a:latin typeface="Canva Sans"/>
              </a:rPr>
              <a:t>Veicināt mērķtiecīgu un efektīvu AMR attīstības un izplatības ierobežošanu un apkarošanu, nodrošināt koordinētas iesaistīto iestāžu un organizāciju darbības</a:t>
            </a:r>
          </a:p>
        </p:txBody>
      </p:sp>
      <p:sp>
        <p:nvSpPr>
          <p:cNvPr id="9" name="Freeform 9"/>
          <p:cNvSpPr/>
          <p:nvPr/>
        </p:nvSpPr>
        <p:spPr>
          <a:xfrm rot="5400000">
            <a:off x="14237530" y="5423399"/>
            <a:ext cx="6043540" cy="1626262"/>
          </a:xfrm>
          <a:custGeom>
            <a:avLst/>
            <a:gdLst/>
            <a:ahLst/>
            <a:cxnLst/>
            <a:rect l="l" t="t" r="r" b="b"/>
            <a:pathLst>
              <a:path w="6043540" h="1626262">
                <a:moveTo>
                  <a:pt x="0" y="0"/>
                </a:moveTo>
                <a:lnTo>
                  <a:pt x="6043540" y="0"/>
                </a:lnTo>
                <a:lnTo>
                  <a:pt x="6043540" y="1626262"/>
                </a:lnTo>
                <a:lnTo>
                  <a:pt x="0" y="16262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028700" y="3653676"/>
            <a:ext cx="1196334" cy="1120203"/>
          </a:xfrm>
          <a:custGeom>
            <a:avLst/>
            <a:gdLst/>
            <a:ahLst/>
            <a:cxnLst/>
            <a:rect l="l" t="t" r="r" b="b"/>
            <a:pathLst>
              <a:path w="1196334" h="1120203">
                <a:moveTo>
                  <a:pt x="0" y="0"/>
                </a:moveTo>
                <a:lnTo>
                  <a:pt x="1196334" y="0"/>
                </a:lnTo>
                <a:lnTo>
                  <a:pt x="1196334" y="1120203"/>
                </a:lnTo>
                <a:lnTo>
                  <a:pt x="0" y="11202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095213" y="6236530"/>
            <a:ext cx="1196334" cy="1120203"/>
          </a:xfrm>
          <a:custGeom>
            <a:avLst/>
            <a:gdLst/>
            <a:ahLst/>
            <a:cxnLst/>
            <a:rect l="l" t="t" r="r" b="b"/>
            <a:pathLst>
              <a:path w="1196334" h="1120203">
                <a:moveTo>
                  <a:pt x="0" y="0"/>
                </a:moveTo>
                <a:lnTo>
                  <a:pt x="1196333" y="0"/>
                </a:lnTo>
                <a:lnTo>
                  <a:pt x="1196333" y="1120203"/>
                </a:lnTo>
                <a:lnTo>
                  <a:pt x="0" y="11202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2994173" y="5882657"/>
            <a:ext cx="12923625" cy="1967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000000"/>
                </a:solidFill>
                <a:latin typeface="Canva Sans Bold"/>
              </a:rPr>
              <a:t>Politikas rezultāts:</a:t>
            </a:r>
            <a:r>
              <a:rPr lang="en-US" sz="2800">
                <a:solidFill>
                  <a:srgbClr val="000000"/>
                </a:solidFill>
                <a:latin typeface="Canva Sans"/>
              </a:rPr>
              <a:t> Ierobežota antimikrobiālās rezistences attīstība un izplatība. Izmainīti antimikrobiālo līdzekļu lietošanas paradumi, panākot atbildīgu un piesardzīgu antimikrobiālo līdzekļu lietošanu sabiedrībā, veselības aprūpē un dzīvnieku veselībā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6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480958" y="71560"/>
            <a:ext cx="1810589" cy="2433155"/>
            <a:chOff x="0" y="0"/>
            <a:chExt cx="3663950" cy="4923790"/>
          </a:xfrm>
        </p:grpSpPr>
        <p:sp>
          <p:nvSpPr>
            <p:cNvPr id="3" name="Freeform 3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2"/>
              <a:stretch>
                <a:fillRect l="-17477" r="-17477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E4FAC5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5917798" y="0"/>
            <a:ext cx="1863839" cy="2504715"/>
            <a:chOff x="0" y="0"/>
            <a:chExt cx="3663950" cy="4923790"/>
          </a:xfrm>
        </p:grpSpPr>
        <p:sp>
          <p:nvSpPr>
            <p:cNvPr id="6" name="Freeform 6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3"/>
              <a:stretch>
                <a:fillRect l="-10940" r="-5093" b="-877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E4FAC5"/>
            </a:solidFill>
          </p:spPr>
        </p:sp>
      </p:grpSp>
      <p:sp>
        <p:nvSpPr>
          <p:cNvPr id="8" name="Freeform 8"/>
          <p:cNvSpPr/>
          <p:nvPr/>
        </p:nvSpPr>
        <p:spPr>
          <a:xfrm rot="5400000">
            <a:off x="14237530" y="5423399"/>
            <a:ext cx="6043540" cy="1626262"/>
          </a:xfrm>
          <a:custGeom>
            <a:avLst/>
            <a:gdLst/>
            <a:ahLst/>
            <a:cxnLst/>
            <a:rect l="l" t="t" r="r" b="b"/>
            <a:pathLst>
              <a:path w="6043540" h="1626262">
                <a:moveTo>
                  <a:pt x="0" y="0"/>
                </a:moveTo>
                <a:lnTo>
                  <a:pt x="6043540" y="0"/>
                </a:lnTo>
                <a:lnTo>
                  <a:pt x="6043540" y="1626262"/>
                </a:lnTo>
                <a:lnTo>
                  <a:pt x="0" y="16262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1715802" y="2868283"/>
            <a:ext cx="14201996" cy="765898"/>
            <a:chOff x="0" y="0"/>
            <a:chExt cx="3740443" cy="20171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740443" cy="201718"/>
            </a:xfrm>
            <a:custGeom>
              <a:avLst/>
              <a:gdLst/>
              <a:ahLst/>
              <a:cxnLst/>
              <a:rect l="l" t="t" r="r" b="b"/>
              <a:pathLst>
                <a:path w="3740443" h="201718">
                  <a:moveTo>
                    <a:pt x="0" y="0"/>
                  </a:moveTo>
                  <a:lnTo>
                    <a:pt x="3740443" y="0"/>
                  </a:lnTo>
                  <a:lnTo>
                    <a:pt x="3740443" y="201718"/>
                  </a:lnTo>
                  <a:lnTo>
                    <a:pt x="0" y="201718"/>
                  </a:lnTo>
                  <a:close/>
                </a:path>
              </a:pathLst>
            </a:custGeom>
            <a:solidFill>
              <a:srgbClr val="C9ED98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740443" cy="2398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00329" y="2868283"/>
            <a:ext cx="15417469" cy="765898"/>
            <a:chOff x="0" y="0"/>
            <a:chExt cx="20556626" cy="1021197"/>
          </a:xfrm>
        </p:grpSpPr>
        <p:sp>
          <p:nvSpPr>
            <p:cNvPr id="13" name="TextBox 13"/>
            <p:cNvSpPr txBox="1"/>
            <p:nvPr/>
          </p:nvSpPr>
          <p:spPr>
            <a:xfrm>
              <a:off x="1683795" y="145388"/>
              <a:ext cx="18872831" cy="6226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19"/>
                </a:lnSpc>
              </a:pPr>
              <a:r>
                <a:rPr lang="en-US" sz="2799">
                  <a:solidFill>
                    <a:srgbClr val="000000"/>
                  </a:solidFill>
                  <a:latin typeface="Canva Sans"/>
                </a:rPr>
                <a:t>Monitoringa pilnveidošana (AMR izplatības monitorings, zāļu patēriņa monitorings) </a:t>
              </a:r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1090599" cy="1021197"/>
            </a:xfrm>
            <a:custGeom>
              <a:avLst/>
              <a:gdLst/>
              <a:ahLst/>
              <a:cxnLst/>
              <a:rect l="l" t="t" r="r" b="b"/>
              <a:pathLst>
                <a:path w="1090599" h="1021197">
                  <a:moveTo>
                    <a:pt x="0" y="0"/>
                  </a:moveTo>
                  <a:lnTo>
                    <a:pt x="1090599" y="0"/>
                  </a:lnTo>
                  <a:lnTo>
                    <a:pt x="1090599" y="1021197"/>
                  </a:lnTo>
                  <a:lnTo>
                    <a:pt x="0" y="1021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>
            <a:off x="500329" y="3996131"/>
            <a:ext cx="15417469" cy="765898"/>
            <a:chOff x="0" y="0"/>
            <a:chExt cx="20556626" cy="102119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090599" cy="1021197"/>
            </a:xfrm>
            <a:custGeom>
              <a:avLst/>
              <a:gdLst/>
              <a:ahLst/>
              <a:cxnLst/>
              <a:rect l="l" t="t" r="r" b="b"/>
              <a:pathLst>
                <a:path w="1090599" h="1021197">
                  <a:moveTo>
                    <a:pt x="0" y="0"/>
                  </a:moveTo>
                  <a:lnTo>
                    <a:pt x="1090599" y="0"/>
                  </a:lnTo>
                  <a:lnTo>
                    <a:pt x="1090599" y="1021197"/>
                  </a:lnTo>
                  <a:lnTo>
                    <a:pt x="0" y="1021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TextBox 17"/>
            <p:cNvSpPr txBox="1"/>
            <p:nvPr/>
          </p:nvSpPr>
          <p:spPr>
            <a:xfrm>
              <a:off x="1683795" y="164410"/>
              <a:ext cx="18872831" cy="6226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19"/>
                </a:lnSpc>
              </a:pPr>
              <a:r>
                <a:rPr lang="en-US" sz="2799">
                  <a:solidFill>
                    <a:srgbClr val="000000"/>
                  </a:solidFill>
                  <a:latin typeface="Canva Sans"/>
                </a:rPr>
                <a:t>Antimikrobiālo līdzekļu atbildīgas un piesardzīgas lietošanas veicināšana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715802" y="5123978"/>
            <a:ext cx="14201996" cy="765898"/>
            <a:chOff x="0" y="0"/>
            <a:chExt cx="3740443" cy="20171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740443" cy="201718"/>
            </a:xfrm>
            <a:custGeom>
              <a:avLst/>
              <a:gdLst/>
              <a:ahLst/>
              <a:cxnLst/>
              <a:rect l="l" t="t" r="r" b="b"/>
              <a:pathLst>
                <a:path w="3740443" h="201718">
                  <a:moveTo>
                    <a:pt x="0" y="0"/>
                  </a:moveTo>
                  <a:lnTo>
                    <a:pt x="3740443" y="0"/>
                  </a:lnTo>
                  <a:lnTo>
                    <a:pt x="3740443" y="201718"/>
                  </a:lnTo>
                  <a:lnTo>
                    <a:pt x="0" y="201718"/>
                  </a:lnTo>
                  <a:close/>
                </a:path>
              </a:pathLst>
            </a:custGeom>
            <a:solidFill>
              <a:srgbClr val="C9ED98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3740443" cy="2398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500329" y="5123978"/>
            <a:ext cx="15417469" cy="765898"/>
            <a:chOff x="0" y="0"/>
            <a:chExt cx="20556626" cy="1021197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090599" cy="1021197"/>
            </a:xfrm>
            <a:custGeom>
              <a:avLst/>
              <a:gdLst/>
              <a:ahLst/>
              <a:cxnLst/>
              <a:rect l="l" t="t" r="r" b="b"/>
              <a:pathLst>
                <a:path w="1090599" h="1021197">
                  <a:moveTo>
                    <a:pt x="0" y="0"/>
                  </a:moveTo>
                  <a:lnTo>
                    <a:pt x="1090599" y="0"/>
                  </a:lnTo>
                  <a:lnTo>
                    <a:pt x="1090599" y="1021197"/>
                  </a:lnTo>
                  <a:lnTo>
                    <a:pt x="0" y="1021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TextBox 23"/>
            <p:cNvSpPr txBox="1"/>
            <p:nvPr/>
          </p:nvSpPr>
          <p:spPr>
            <a:xfrm>
              <a:off x="1683795" y="170674"/>
              <a:ext cx="18872831" cy="6226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19"/>
                </a:lnSpc>
              </a:pPr>
              <a:r>
                <a:rPr lang="en-US" sz="2799">
                  <a:solidFill>
                    <a:srgbClr val="000000"/>
                  </a:solidFill>
                  <a:latin typeface="Canva Sans"/>
                </a:rPr>
                <a:t>Infekcijas slimību uzraudzība un profilakse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500329" y="6251826"/>
            <a:ext cx="15417469" cy="765898"/>
            <a:chOff x="0" y="0"/>
            <a:chExt cx="20556626" cy="1021197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090599" cy="1021197"/>
            </a:xfrm>
            <a:custGeom>
              <a:avLst/>
              <a:gdLst/>
              <a:ahLst/>
              <a:cxnLst/>
              <a:rect l="l" t="t" r="r" b="b"/>
              <a:pathLst>
                <a:path w="1090599" h="1021197">
                  <a:moveTo>
                    <a:pt x="0" y="0"/>
                  </a:moveTo>
                  <a:lnTo>
                    <a:pt x="1090599" y="0"/>
                  </a:lnTo>
                  <a:lnTo>
                    <a:pt x="1090599" y="1021197"/>
                  </a:lnTo>
                  <a:lnTo>
                    <a:pt x="0" y="1021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TextBox 26"/>
            <p:cNvSpPr txBox="1"/>
            <p:nvPr/>
          </p:nvSpPr>
          <p:spPr>
            <a:xfrm>
              <a:off x="1683795" y="170674"/>
              <a:ext cx="18872831" cy="6226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19"/>
                </a:lnSpc>
              </a:pPr>
              <a:r>
                <a:rPr lang="en-US" sz="2799">
                  <a:solidFill>
                    <a:srgbClr val="000000"/>
                  </a:solidFill>
                  <a:latin typeface="Canva Sans"/>
                </a:rPr>
                <a:t>Mr-tb izplatības ierobežošana sabiedrības veselībā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715802" y="7379674"/>
            <a:ext cx="14201996" cy="765898"/>
            <a:chOff x="0" y="0"/>
            <a:chExt cx="3740443" cy="201718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3740443" cy="201718"/>
            </a:xfrm>
            <a:custGeom>
              <a:avLst/>
              <a:gdLst/>
              <a:ahLst/>
              <a:cxnLst/>
              <a:rect l="l" t="t" r="r" b="b"/>
              <a:pathLst>
                <a:path w="3740443" h="201718">
                  <a:moveTo>
                    <a:pt x="0" y="0"/>
                  </a:moveTo>
                  <a:lnTo>
                    <a:pt x="3740443" y="0"/>
                  </a:lnTo>
                  <a:lnTo>
                    <a:pt x="3740443" y="201718"/>
                  </a:lnTo>
                  <a:lnTo>
                    <a:pt x="0" y="201718"/>
                  </a:lnTo>
                  <a:close/>
                </a:path>
              </a:pathLst>
            </a:custGeom>
            <a:solidFill>
              <a:srgbClr val="C9ED98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3740443" cy="2398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500329" y="7379674"/>
            <a:ext cx="15417469" cy="765898"/>
            <a:chOff x="0" y="0"/>
            <a:chExt cx="20556626" cy="1021197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090599" cy="1021197"/>
            </a:xfrm>
            <a:custGeom>
              <a:avLst/>
              <a:gdLst/>
              <a:ahLst/>
              <a:cxnLst/>
              <a:rect l="l" t="t" r="r" b="b"/>
              <a:pathLst>
                <a:path w="1090599" h="1021197">
                  <a:moveTo>
                    <a:pt x="0" y="0"/>
                  </a:moveTo>
                  <a:lnTo>
                    <a:pt x="1090599" y="0"/>
                  </a:lnTo>
                  <a:lnTo>
                    <a:pt x="1090599" y="1021197"/>
                  </a:lnTo>
                  <a:lnTo>
                    <a:pt x="0" y="1021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TextBox 32"/>
            <p:cNvSpPr txBox="1"/>
            <p:nvPr/>
          </p:nvSpPr>
          <p:spPr>
            <a:xfrm>
              <a:off x="1683795" y="170674"/>
              <a:ext cx="18872831" cy="6226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19"/>
                </a:lnSpc>
              </a:pPr>
              <a:r>
                <a:rPr lang="en-US" sz="2799">
                  <a:solidFill>
                    <a:srgbClr val="000000"/>
                  </a:solidFill>
                  <a:latin typeface="Canva Sans"/>
                </a:rPr>
                <a:t>Institūciju sadarbība AMR jomā</a:t>
              </a:r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2689071" y="476911"/>
            <a:ext cx="12779529" cy="12515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491"/>
              </a:lnSpc>
            </a:pPr>
            <a:r>
              <a:rPr lang="lv-LV" sz="9491" dirty="0">
                <a:solidFill>
                  <a:srgbClr val="578912"/>
                </a:solidFill>
                <a:latin typeface="Baguet Script" panose="00000500000000000000" pitchFamily="2" charset="-70"/>
              </a:rPr>
              <a:t>D</a:t>
            </a:r>
            <a:r>
              <a:rPr lang="en-US" sz="9491" dirty="0" err="1">
                <a:solidFill>
                  <a:srgbClr val="578912"/>
                </a:solidFill>
                <a:latin typeface="Baguet Script" panose="00000500000000000000" pitchFamily="2" charset="-70"/>
              </a:rPr>
              <a:t>arbības</a:t>
            </a:r>
            <a:r>
              <a:rPr lang="en-US" sz="9491" dirty="0">
                <a:solidFill>
                  <a:srgbClr val="578912"/>
                </a:solidFill>
                <a:latin typeface="Baguet Script" panose="00000500000000000000" pitchFamily="2" charset="-70"/>
              </a:rPr>
              <a:t> </a:t>
            </a:r>
            <a:r>
              <a:rPr lang="en-US" sz="9491" dirty="0" err="1">
                <a:solidFill>
                  <a:srgbClr val="578912"/>
                </a:solidFill>
                <a:latin typeface="Baguet Script" panose="00000500000000000000" pitchFamily="2" charset="-70"/>
              </a:rPr>
              <a:t>virzieni</a:t>
            </a:r>
            <a:endParaRPr lang="en-US" sz="9491" dirty="0">
              <a:solidFill>
                <a:srgbClr val="578912"/>
              </a:solidFill>
              <a:latin typeface="Baguet Script" panose="00000500000000000000" pitchFamily="2" charset="-7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6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480958" y="71560"/>
            <a:ext cx="1810589" cy="2433155"/>
            <a:chOff x="0" y="0"/>
            <a:chExt cx="3663950" cy="4923790"/>
          </a:xfrm>
        </p:grpSpPr>
        <p:sp>
          <p:nvSpPr>
            <p:cNvPr id="3" name="Freeform 3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2"/>
              <a:stretch>
                <a:fillRect l="-17477" r="-17477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E4FAC5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5917798" y="0"/>
            <a:ext cx="1863839" cy="2504715"/>
            <a:chOff x="0" y="0"/>
            <a:chExt cx="3663950" cy="4923790"/>
          </a:xfrm>
        </p:grpSpPr>
        <p:sp>
          <p:nvSpPr>
            <p:cNvPr id="6" name="Freeform 6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3"/>
              <a:stretch>
                <a:fillRect l="-10940" r="-5093" b="-877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E4FAC5"/>
            </a:solidFill>
          </p:spPr>
        </p:sp>
      </p:grpSp>
      <p:sp>
        <p:nvSpPr>
          <p:cNvPr id="8" name="Freeform 8"/>
          <p:cNvSpPr/>
          <p:nvPr/>
        </p:nvSpPr>
        <p:spPr>
          <a:xfrm rot="5400000">
            <a:off x="14237530" y="5423399"/>
            <a:ext cx="6043540" cy="1626262"/>
          </a:xfrm>
          <a:custGeom>
            <a:avLst/>
            <a:gdLst/>
            <a:ahLst/>
            <a:cxnLst/>
            <a:rect l="l" t="t" r="r" b="b"/>
            <a:pathLst>
              <a:path w="6043540" h="1626262">
                <a:moveTo>
                  <a:pt x="0" y="0"/>
                </a:moveTo>
                <a:lnTo>
                  <a:pt x="6043540" y="0"/>
                </a:lnTo>
                <a:lnTo>
                  <a:pt x="6043540" y="1626262"/>
                </a:lnTo>
                <a:lnTo>
                  <a:pt x="0" y="16262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667000" y="476911"/>
            <a:ext cx="12877799" cy="12515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491"/>
              </a:lnSpc>
            </a:pPr>
            <a:r>
              <a:rPr lang="lv-LV" sz="9491" dirty="0">
                <a:solidFill>
                  <a:srgbClr val="578912"/>
                </a:solidFill>
                <a:latin typeface="Baguet Script" panose="00000500000000000000" pitchFamily="2" charset="-70"/>
              </a:rPr>
              <a:t>D</a:t>
            </a:r>
            <a:r>
              <a:rPr lang="en-US" sz="9491" dirty="0" err="1">
                <a:solidFill>
                  <a:srgbClr val="578912"/>
                </a:solidFill>
                <a:latin typeface="Baguet Script" panose="00000500000000000000" pitchFamily="2" charset="-70"/>
              </a:rPr>
              <a:t>arbības</a:t>
            </a:r>
            <a:r>
              <a:rPr lang="en-US" sz="9491" dirty="0">
                <a:solidFill>
                  <a:srgbClr val="578912"/>
                </a:solidFill>
                <a:latin typeface="Baguet Script" panose="00000500000000000000" pitchFamily="2" charset="-70"/>
              </a:rPr>
              <a:t> </a:t>
            </a:r>
            <a:r>
              <a:rPr lang="en-US" sz="9491" dirty="0" err="1">
                <a:solidFill>
                  <a:srgbClr val="578912"/>
                </a:solidFill>
                <a:latin typeface="Baguet Script" panose="00000500000000000000" pitchFamily="2" charset="-70"/>
              </a:rPr>
              <a:t>virzieni</a:t>
            </a:r>
            <a:endParaRPr lang="en-US" sz="9491" dirty="0">
              <a:solidFill>
                <a:srgbClr val="578912"/>
              </a:solidFill>
              <a:latin typeface="Baguet Script" panose="00000500000000000000" pitchFamily="2" charset="-70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1696431" y="3214760"/>
            <a:ext cx="14201996" cy="765898"/>
            <a:chOff x="0" y="0"/>
            <a:chExt cx="3740443" cy="20171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740443" cy="201718"/>
            </a:xfrm>
            <a:custGeom>
              <a:avLst/>
              <a:gdLst/>
              <a:ahLst/>
              <a:cxnLst/>
              <a:rect l="l" t="t" r="r" b="b"/>
              <a:pathLst>
                <a:path w="3740443" h="201718">
                  <a:moveTo>
                    <a:pt x="0" y="0"/>
                  </a:moveTo>
                  <a:lnTo>
                    <a:pt x="3740443" y="0"/>
                  </a:lnTo>
                  <a:lnTo>
                    <a:pt x="3740443" y="201718"/>
                  </a:lnTo>
                  <a:lnTo>
                    <a:pt x="0" y="201718"/>
                  </a:lnTo>
                  <a:close/>
                </a:path>
              </a:pathLst>
            </a:custGeom>
            <a:solidFill>
              <a:srgbClr val="C9ED98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3740443" cy="2398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480958" y="3214760"/>
            <a:ext cx="15417469" cy="765898"/>
            <a:chOff x="0" y="0"/>
            <a:chExt cx="20556626" cy="102119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090599" cy="1021197"/>
            </a:xfrm>
            <a:custGeom>
              <a:avLst/>
              <a:gdLst/>
              <a:ahLst/>
              <a:cxnLst/>
              <a:rect l="l" t="t" r="r" b="b"/>
              <a:pathLst>
                <a:path w="1090599" h="1021197">
                  <a:moveTo>
                    <a:pt x="0" y="0"/>
                  </a:moveTo>
                  <a:lnTo>
                    <a:pt x="1090599" y="0"/>
                  </a:lnTo>
                  <a:lnTo>
                    <a:pt x="1090599" y="1021197"/>
                  </a:lnTo>
                  <a:lnTo>
                    <a:pt x="0" y="1021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TextBox 15"/>
            <p:cNvSpPr txBox="1"/>
            <p:nvPr/>
          </p:nvSpPr>
          <p:spPr>
            <a:xfrm>
              <a:off x="1683795" y="170674"/>
              <a:ext cx="18872831" cy="6226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19"/>
                </a:lnSpc>
              </a:pPr>
              <a:r>
                <a:rPr lang="en-US" sz="2799">
                  <a:solidFill>
                    <a:srgbClr val="000000"/>
                  </a:solidFill>
                  <a:latin typeface="Canva Sans"/>
                </a:rPr>
                <a:t>Zinātne un pētījumi AMR jomā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80958" y="4228341"/>
            <a:ext cx="15417469" cy="765898"/>
            <a:chOff x="0" y="0"/>
            <a:chExt cx="20556626" cy="1021197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090599" cy="1021197"/>
            </a:xfrm>
            <a:custGeom>
              <a:avLst/>
              <a:gdLst/>
              <a:ahLst/>
              <a:cxnLst/>
              <a:rect l="l" t="t" r="r" b="b"/>
              <a:pathLst>
                <a:path w="1090599" h="1021197">
                  <a:moveTo>
                    <a:pt x="0" y="0"/>
                  </a:moveTo>
                  <a:lnTo>
                    <a:pt x="1090599" y="0"/>
                  </a:lnTo>
                  <a:lnTo>
                    <a:pt x="1090599" y="1021197"/>
                  </a:lnTo>
                  <a:lnTo>
                    <a:pt x="0" y="1021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TextBox 18"/>
            <p:cNvSpPr txBox="1"/>
            <p:nvPr/>
          </p:nvSpPr>
          <p:spPr>
            <a:xfrm>
              <a:off x="1683795" y="170674"/>
              <a:ext cx="18872831" cy="6226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19"/>
                </a:lnSpc>
              </a:pPr>
              <a:r>
                <a:rPr lang="en-US" sz="2799">
                  <a:solidFill>
                    <a:srgbClr val="000000"/>
                  </a:solidFill>
                  <a:latin typeface="Canva Sans"/>
                </a:rPr>
                <a:t>Laboratoriju kapacitāte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757539" y="5143500"/>
            <a:ext cx="14201996" cy="1093030"/>
            <a:chOff x="0" y="0"/>
            <a:chExt cx="3740443" cy="28787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740443" cy="287876"/>
            </a:xfrm>
            <a:custGeom>
              <a:avLst/>
              <a:gdLst/>
              <a:ahLst/>
              <a:cxnLst/>
              <a:rect l="l" t="t" r="r" b="b"/>
              <a:pathLst>
                <a:path w="3740443" h="287876">
                  <a:moveTo>
                    <a:pt x="0" y="0"/>
                  </a:moveTo>
                  <a:lnTo>
                    <a:pt x="3740443" y="0"/>
                  </a:lnTo>
                  <a:lnTo>
                    <a:pt x="3740443" y="287876"/>
                  </a:lnTo>
                  <a:lnTo>
                    <a:pt x="0" y="287876"/>
                  </a:lnTo>
                  <a:close/>
                </a:path>
              </a:pathLst>
            </a:custGeom>
            <a:solidFill>
              <a:srgbClr val="C9ED98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3740443" cy="3259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500329" y="5241889"/>
            <a:ext cx="15459206" cy="919444"/>
            <a:chOff x="0" y="0"/>
            <a:chExt cx="20612275" cy="1225925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090599" cy="1021197"/>
            </a:xfrm>
            <a:custGeom>
              <a:avLst/>
              <a:gdLst/>
              <a:ahLst/>
              <a:cxnLst/>
              <a:rect l="l" t="t" r="r" b="b"/>
              <a:pathLst>
                <a:path w="1090599" h="1021197">
                  <a:moveTo>
                    <a:pt x="0" y="0"/>
                  </a:moveTo>
                  <a:lnTo>
                    <a:pt x="1090599" y="0"/>
                  </a:lnTo>
                  <a:lnTo>
                    <a:pt x="1090599" y="1021197"/>
                  </a:lnTo>
                  <a:lnTo>
                    <a:pt x="0" y="1021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TextBox 24"/>
            <p:cNvSpPr txBox="1"/>
            <p:nvPr/>
          </p:nvSpPr>
          <p:spPr>
            <a:xfrm>
              <a:off x="1739444" y="-57150"/>
              <a:ext cx="18872831" cy="1283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19"/>
                </a:lnSpc>
              </a:pPr>
              <a:r>
                <a:rPr lang="en-US" sz="2799">
                  <a:solidFill>
                    <a:srgbClr val="000000"/>
                  </a:solidFill>
                  <a:latin typeface="Canva Sans"/>
                </a:rPr>
                <a:t>Speciālistu izglītošanas, apmācības un sabiedrības informēšanas pilnveidošana par AMR jautājumiem sabiedrības veselības jomā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500329" y="6408982"/>
            <a:ext cx="15459206" cy="919444"/>
            <a:chOff x="0" y="0"/>
            <a:chExt cx="20612275" cy="1225925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090599" cy="1021197"/>
            </a:xfrm>
            <a:custGeom>
              <a:avLst/>
              <a:gdLst/>
              <a:ahLst/>
              <a:cxnLst/>
              <a:rect l="l" t="t" r="r" b="b"/>
              <a:pathLst>
                <a:path w="1090599" h="1021197">
                  <a:moveTo>
                    <a:pt x="0" y="0"/>
                  </a:moveTo>
                  <a:lnTo>
                    <a:pt x="1090599" y="0"/>
                  </a:lnTo>
                  <a:lnTo>
                    <a:pt x="1090599" y="1021197"/>
                  </a:lnTo>
                  <a:lnTo>
                    <a:pt x="0" y="1021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TextBox 27"/>
            <p:cNvSpPr txBox="1"/>
            <p:nvPr/>
          </p:nvSpPr>
          <p:spPr>
            <a:xfrm>
              <a:off x="1739444" y="-57150"/>
              <a:ext cx="18872831" cy="1283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19"/>
                </a:lnSpc>
              </a:pPr>
              <a:r>
                <a:rPr lang="en-US" sz="2799">
                  <a:solidFill>
                    <a:srgbClr val="000000"/>
                  </a:solidFill>
                  <a:latin typeface="Canva Sans"/>
                </a:rPr>
                <a:t>Praktizējošu veterinārārstu un dzīvnieku īpašnieku apmācība un sabiedrības informētība par AMR jautājumiem dzīvnieku veselības jomā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A4E2796E1B16EC4AADD0C4CEC2EDF671" ma:contentTypeVersion="17" ma:contentTypeDescription="Izveidot jaunu dokumentu." ma:contentTypeScope="" ma:versionID="c6601676f051e7d511a14b929b58a533">
  <xsd:schema xmlns:xsd="http://www.w3.org/2001/XMLSchema" xmlns:xs="http://www.w3.org/2001/XMLSchema" xmlns:p="http://schemas.microsoft.com/office/2006/metadata/properties" xmlns:ns2="7a462794-fa09-4584-b54a-289494a8954d" xmlns:ns3="a06f1847-caee-4f79-ae5e-9d9209b571a4" targetNamespace="http://schemas.microsoft.com/office/2006/metadata/properties" ma:root="true" ma:fieldsID="56d3aba4dde590f108239d6f752a8e9f" ns2:_="" ns3:_="">
    <xsd:import namespace="7a462794-fa09-4584-b54a-289494a8954d"/>
    <xsd:import namespace="a06f1847-caee-4f79-ae5e-9d9209b571a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462794-fa09-4584-b54a-289494a895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Attēlu atzīmes" ma:readOnly="false" ma:fieldId="{5cf76f15-5ced-4ddc-b409-7134ff3c332f}" ma:taxonomyMulti="true" ma:sspId="70cde18c-294e-4b99-9172-39c91b0318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6f1847-caee-4f79-ae5e-9d9209b571a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0b32aaf-2ec4-476d-b2ed-796087a564f2}" ma:internalName="TaxCatchAll" ma:showField="CatchAllData" ma:web="a06f1847-caee-4f79-ae5e-9d9209b571a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005F489-A526-45D2-A084-45A76AA12105}"/>
</file>

<file path=customXml/itemProps2.xml><?xml version="1.0" encoding="utf-8"?>
<ds:datastoreItem xmlns:ds="http://schemas.openxmlformats.org/officeDocument/2006/customXml" ds:itemID="{53668E6A-04CE-4062-935D-EC56B3A11155}"/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852</Words>
  <Application>Microsoft Office PowerPoint</Application>
  <PresentationFormat>Custom</PresentationFormat>
  <Paragraphs>109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Calibri</vt:lpstr>
      <vt:lpstr>Canva Sans</vt:lpstr>
      <vt:lpstr>Arial</vt:lpstr>
      <vt:lpstr>Canva Sans Bold</vt:lpstr>
      <vt:lpstr>Baguet Script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 a subheading</dc:title>
  <cp:lastModifiedBy>Baiba Kārkliņa</cp:lastModifiedBy>
  <cp:revision>4</cp:revision>
  <cp:lastPrinted>2023-12-06T12:14:01Z</cp:lastPrinted>
  <dcterms:created xsi:type="dcterms:W3CDTF">2006-08-16T00:00:00Z</dcterms:created>
  <dcterms:modified xsi:type="dcterms:W3CDTF">2023-12-06T16:54:40Z</dcterms:modified>
  <dc:identifier>DAF2MbI8ap8</dc:identifier>
</cp:coreProperties>
</file>