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6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7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9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10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11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12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13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14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15.xml" ContentType="application/vnd.openxmlformats-officedocument.theme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theme/theme16.xml" ContentType="application/vnd.openxmlformats-officedocument.theme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4" r:id="rId4"/>
    <p:sldMasterId id="2147483741" r:id="rId5"/>
    <p:sldMasterId id="2147483779" r:id="rId6"/>
    <p:sldMasterId id="2147483817" r:id="rId7"/>
    <p:sldMasterId id="2147483855" r:id="rId8"/>
    <p:sldMasterId id="2147483893" r:id="rId9"/>
    <p:sldMasterId id="2147483931" r:id="rId10"/>
    <p:sldMasterId id="2147483969" r:id="rId11"/>
    <p:sldMasterId id="2147484007" r:id="rId12"/>
    <p:sldMasterId id="2147484045" r:id="rId13"/>
    <p:sldMasterId id="2147484083" r:id="rId14"/>
    <p:sldMasterId id="2147484121" r:id="rId15"/>
    <p:sldMasterId id="2147484159" r:id="rId16"/>
    <p:sldMasterId id="2147484197" r:id="rId17"/>
    <p:sldMasterId id="2147484235" r:id="rId18"/>
    <p:sldMasterId id="2147484273" r:id="rId19"/>
    <p:sldMasterId id="2147484311" r:id="rId20"/>
  </p:sldMasterIdLst>
  <p:notesMasterIdLst>
    <p:notesMasterId r:id="rId48"/>
  </p:notesMasterIdLst>
  <p:handoutMasterIdLst>
    <p:handoutMasterId r:id="rId49"/>
  </p:handoutMasterIdLst>
  <p:sldIdLst>
    <p:sldId id="259" r:id="rId21"/>
    <p:sldId id="513" r:id="rId22"/>
    <p:sldId id="492" r:id="rId23"/>
    <p:sldId id="847" r:id="rId24"/>
    <p:sldId id="500" r:id="rId25"/>
    <p:sldId id="848" r:id="rId26"/>
    <p:sldId id="850" r:id="rId27"/>
    <p:sldId id="466" r:id="rId28"/>
    <p:sldId id="437" r:id="rId29"/>
    <p:sldId id="472" r:id="rId30"/>
    <p:sldId id="851" r:id="rId31"/>
    <p:sldId id="449" r:id="rId32"/>
    <p:sldId id="481" r:id="rId33"/>
    <p:sldId id="849" r:id="rId34"/>
    <p:sldId id="852" r:id="rId35"/>
    <p:sldId id="853" r:id="rId36"/>
    <p:sldId id="854" r:id="rId37"/>
    <p:sldId id="855" r:id="rId38"/>
    <p:sldId id="463" r:id="rId39"/>
    <p:sldId id="846" r:id="rId40"/>
    <p:sldId id="842" r:id="rId41"/>
    <p:sldId id="497" r:id="rId42"/>
    <p:sldId id="493" r:id="rId43"/>
    <p:sldId id="856" r:id="rId44"/>
    <p:sldId id="486" r:id="rId45"/>
    <p:sldId id="506" r:id="rId46"/>
    <p:sldId id="489" r:id="rId4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3" autoAdjust="0"/>
    <p:restoredTop sz="94341" autoAdjust="0"/>
  </p:normalViewPr>
  <p:slideViewPr>
    <p:cSldViewPr snapToGrid="0">
      <p:cViewPr>
        <p:scale>
          <a:sx n="100" d="100"/>
          <a:sy n="100" d="100"/>
        </p:scale>
        <p:origin x="-24" y="40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30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of emission </a:t>
            </a:r>
            <a:r>
              <a:rPr lang="en-US" dirty="0">
                <a:sym typeface="Wingdings" panose="05000000000000000000" pitchFamily="2" charset="2"/>
              </a:rPr>
              <a:t> interventions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20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91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25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58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nl-NL" sz="1200" kern="0" dirty="0"/>
              <a:t>Human </a:t>
            </a:r>
            <a:r>
              <a:rPr lang="nl-NL" sz="1200" kern="0" dirty="0" err="1"/>
              <a:t>isolates</a:t>
            </a:r>
            <a:r>
              <a:rPr lang="nl-NL" sz="1200" kern="0" dirty="0"/>
              <a:t> </a:t>
            </a:r>
            <a:r>
              <a:rPr lang="nl-NL" sz="1200" kern="0" dirty="0" err="1"/>
              <a:t>from</a:t>
            </a:r>
            <a:r>
              <a:rPr lang="nl-NL" sz="1200" kern="0" dirty="0"/>
              <a:t> </a:t>
            </a:r>
            <a:r>
              <a:rPr lang="nl-NL" sz="1200" kern="0" dirty="0" err="1"/>
              <a:t>the</a:t>
            </a:r>
            <a:r>
              <a:rPr lang="nl-NL" sz="1200" kern="0" dirty="0"/>
              <a:t> </a:t>
            </a:r>
            <a:r>
              <a:rPr lang="nl-NL" sz="1200" kern="0" dirty="0" err="1"/>
              <a:t>national</a:t>
            </a:r>
            <a:r>
              <a:rPr lang="nl-NL" sz="1200" kern="0" dirty="0"/>
              <a:t> CPE surveillance </a:t>
            </a:r>
            <a:r>
              <a:rPr lang="nl-NL" sz="1200" kern="0" dirty="0" err="1"/>
              <a:t>programme</a:t>
            </a:r>
            <a:r>
              <a:rPr lang="nl-NL" sz="1200" kern="0" dirty="0"/>
              <a:t> 2018 – </a:t>
            </a:r>
            <a:r>
              <a:rPr lang="nl-NL" sz="1200" kern="0" dirty="0" err="1"/>
              <a:t>now</a:t>
            </a:r>
            <a:r>
              <a:rPr lang="nl-NL" sz="1200" kern="0" dirty="0"/>
              <a:t> (n=414)</a:t>
            </a:r>
            <a:r>
              <a:rPr lang="en-PW" sz="1200" kern="0" dirty="0"/>
              <a:t>- clinically ill or travel history</a:t>
            </a:r>
            <a:endParaRPr lang="nl-NL" sz="1200" kern="0" dirty="0"/>
          </a:p>
          <a:p>
            <a:pPr>
              <a:spcBef>
                <a:spcPts val="1200"/>
              </a:spcBef>
            </a:pPr>
            <a:r>
              <a:rPr lang="nl-NL" sz="1200" kern="0" dirty="0" err="1"/>
              <a:t>Wastewater</a:t>
            </a:r>
            <a:r>
              <a:rPr lang="nl-NL" sz="1200" kern="0" dirty="0"/>
              <a:t> </a:t>
            </a:r>
            <a:r>
              <a:rPr lang="nl-NL" sz="1200" kern="0" dirty="0" err="1"/>
              <a:t>isolates</a:t>
            </a:r>
            <a:r>
              <a:rPr lang="nl-NL" sz="1200" kern="0" dirty="0"/>
              <a:t> </a:t>
            </a:r>
            <a:r>
              <a:rPr lang="nl-NL" sz="1200" kern="0" dirty="0" err="1"/>
              <a:t>from</a:t>
            </a:r>
            <a:r>
              <a:rPr lang="nl-NL" sz="1200" kern="0" dirty="0"/>
              <a:t> 2020/2021 surveillance (n=72)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2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Combating antimicrobial resistance in Singapore. Qualitative study exploring the policy context, challenges and proposed strategies</a:t>
            </a:r>
            <a:endParaRPr lang="en-NL" dirty="0"/>
          </a:p>
          <a:p>
            <a:endParaRPr lang="en-NL" dirty="0"/>
          </a:p>
          <a:p>
            <a:r>
              <a:rPr lang="en-US" dirty="0"/>
              <a:t>https://www.fda.gov/media/79976/download?attachment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03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emf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emf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emf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emf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emf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emf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3.emf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3.emf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3.emf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emf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emf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emf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6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6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6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6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7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em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emf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69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7CF9D88-49FE-8C4E-8109-9C513CB24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64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5934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84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2842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03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4979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08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24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37917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7896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4447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7F5261-66A0-B74B-B535-A5716F383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F1CC61-8E43-9B4C-86D4-48E97E207E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65C4B2-92A2-0F42-B777-1598BF8A86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33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F66A698-50F0-7B4D-8CDA-5820E149AD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DF109-7F07-6B49-9D22-303DAC72D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407765-6490-9145-A717-4CFC3105E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41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0B471DE-CA9C-A747-9203-D9EE45DF2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BC7D7DCC-9B06-FC4E-9A86-29C4276AD7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38AB228-0237-114C-824D-B97BEC79BF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1C307-DF3E-9A46-A45B-3AC54819A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2C3CC95D-8CE0-EE47-8DBE-B67E4AAF31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57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244E9-D0BA-F24C-880C-02FB401C6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0E43BA-50EE-0343-813B-2A9915653A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97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0FF39E-D217-984E-B4C6-CA00F44C6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E9BD76-9089-A344-9586-A8ED648604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13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9FCB92D-8F61-6F44-A920-2CF0A95D3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5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6C0A06-8064-864C-BE87-EFBB53B5E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88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C3205-E6C1-1146-AAA6-D154C19BE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91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94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1345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43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7690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65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61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83C114-A916-9041-B8A2-949576437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E97EA4-9D07-D946-A464-7510B797E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8344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47C57E-F69D-E544-94BB-56511B75C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53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5359F4-87E3-4046-B9B1-6475076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6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0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77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7636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4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4608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93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28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947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55482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27068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7464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58541EC-CB6A-D140-AB3B-F86F1486D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CA578F-2A1D-CC47-BE6E-6CEF462869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88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84A89D4-EFB2-F34A-B659-1B75FADA6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8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1E4872-2949-4D4D-B1CB-A6217E67F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C5B396-DA3F-764C-89A1-749E906D8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8476DAC-3456-5747-985A-22F28A5B42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9426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1A6734E1-7900-CB49-9AEC-EBFDFB1BC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1AA4D617-CA40-7042-AF36-450D631EDD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14EEE49-1409-B84D-A6E9-24EB86C9A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34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775CBB-7AA3-B145-95D9-0A41125A8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A894CF0F-9F35-014D-8D3B-989CF19C55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79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4FFB40B-5401-C140-B17F-C3EAB81B12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8C6C100-009A-DE43-B3ED-B3C8876AE2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0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90DFE0-6E0C-AD42-8457-1C085895E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0253448-98B1-0449-B6E4-D70B497082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B54F5-13FA-3C4E-974A-5D92042B0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6A61725-3423-2349-9518-C40DFD8E3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7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2D9BCA-7D8F-4A49-B350-A3907C145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106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38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947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5144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2998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62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08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A360A2-6A81-F745-B0BA-D17CF7C41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312E52-5F25-F145-941D-847F75FF4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29283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773512-55C7-2B46-9113-E2A18B131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5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A0BF630-8A40-CF48-A9A0-E1AFC8D23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00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7284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0691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25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5445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81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3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249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70513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1358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605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AE31AA-4F3D-DF42-AA61-0E507CB82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B233A0-EA33-A34A-AA60-CC158917FC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893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D2E9093-0E60-BA4D-901C-9AACA7755E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DA08BF-661A-374E-B397-E088CEE56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3D7069-4B4C-A54F-BDA0-7D71307D3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0B9FFF-939E-A043-BB04-4BF01380C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70399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5629C47-969E-4B47-AD76-F769B346E2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9DED0F0-B4CB-064B-851E-F53B2529A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5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C135EBA1-8293-C148-8A1B-ED3FB7F703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98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056BB8-A73D-5A48-9D00-1C93239310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04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75B183-5396-7241-B67A-EB5682B85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00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8E5E4BB-799C-544E-8D22-5A18C854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0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3E02048-3131-A141-AAB5-C0A1028E0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99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05B8ABC-31F6-834B-B107-1D466EBC7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578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34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2061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59005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5839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989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53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63CDA6-6003-E144-BBE6-D9523D740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DC185B0-E99C-E24F-832B-12C799F4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52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8088DE-7CF5-DD4B-B3E1-1A15C595C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16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4AB5FC-A6AE-4D42-BB0C-D8BEAB5A4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06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41433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72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3562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52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8548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69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49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01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5727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434050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53448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49705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AABA25-0520-DF4B-A7C9-BCCCF08E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8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5742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25568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BBA4A9-5643-B947-B789-03FA7B6209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E80764-856C-B24C-8A17-96C29DCCC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400953-5A04-F44D-BF79-6EBF6103AF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170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15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CF7B166-3BDB-DD4D-9E66-B9979D508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DF08679B-83E4-D746-88E7-3F53E547A5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7D84EAF-BFB7-4048-8621-93432D073C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96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C501AF-83A8-8F47-AC3C-EAC365FC5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55A507AF-B45B-684D-95AE-466A5BBBCE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28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57CD67-3869-1842-9B74-3FCEB9C29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78B70F-B67D-854F-9D0B-EF63069514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912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E0CEB2B-043B-564A-8D16-9DB7108C1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55431-7BC0-584F-B472-7FCAF63846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884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C1E4406-74FA-C541-9C68-BDAFC385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7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3A04D0-90F8-D146-8E89-D9429A35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979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696FA51-D288-AA48-AB9E-CCDA008D3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339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42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619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6826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2512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37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67D7E3-A1FF-6E4A-A7EC-E24F60DE2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302FBE6-B8D0-D848-8EC3-24425BAD1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13710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FA35A7-F944-564E-9436-F75025757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0342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678F6F-A7BF-E344-8961-E35D98A9B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40867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1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8528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11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59843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43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72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7990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22169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252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42055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D0E7EF-0276-1F47-BD29-7436C091D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632AC58-E4C4-F844-92DA-F6A957007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042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5C304B-DDD6-3246-9DB4-CDB2822673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742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19C014-7333-3B46-9AED-B8796473BF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0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BC2C43-7BFC-0649-AFCD-BAAD361EB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11521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4B78A4D-6654-DA43-A420-4A6082D50D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978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0677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B45C84D-F2C7-254B-BCA4-436A821E26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1574D4-8B71-0B47-872D-22CF8A3BD8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650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8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01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78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57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08113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8736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75497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77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00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65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34813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319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11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31367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623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262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1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4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36145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31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516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7519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80589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6481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66926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4" name="Picture Placeholder 8" descr="A picture containing fence, sky, outdoor, bridge&#10;&#10;Description automatically generated">
            <a:extLst>
              <a:ext uri="{FF2B5EF4-FFF2-40B4-BE49-F238E27FC236}">
                <a16:creationId xmlns:a16="http://schemas.microsoft.com/office/drawing/2014/main" id="{E99992E3-8BB7-4C3C-A2B6-7446B899B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-4763" y="-6908"/>
            <a:ext cx="609917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478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835392-A761-214F-99EE-556C415BF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E34F56-7679-F944-B908-D1A1FBF06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44613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8E8D9-E056-4649-A9B3-BE302117B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0F3BA90-F16A-664E-B5B7-D10815392D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14374E1-26BF-FE42-8871-3718D9ABCC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2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32197C-DE83-454F-89D4-0F49963CE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111098EA-700A-7C47-B485-AA4C505D97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97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AF6940-C706-3B44-990B-2DB25A90F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B3C863D-9214-024B-809F-1FE4EAF587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642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EA51E0-C276-7444-828F-CE4067DE3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54BFE3-FD6B-294D-8667-65262C9476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042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187EEEF-7429-FB49-B542-1624E0864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2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19CB5F-4869-E04F-AB4E-4EAA8634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568C4E-8CFE-004D-A62A-096E46A1E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33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66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388079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67084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8646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65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85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2CD150-65C0-424A-A624-6595B850D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271B5E-675E-A040-B6D7-F179ED837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57671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7638C5-A36D-8E41-B66C-98CFF1DE4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83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1C96CC-923A-5341-8242-9505BA3BD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372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46576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85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77891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07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27668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58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31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8536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555612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15910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25483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FB4AF3-AF59-F148-8CCF-B9596B80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7A64E4-E903-5A48-83A1-7C29AEEBB9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053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9895E6-7BD5-F94B-9B0D-58B5904D11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27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279B13-E9ED-8441-A9B7-2130459388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536A7C-7293-7B4F-9A08-B52F28B00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FC02DBA-DB12-0647-BB1D-0A526C622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69728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38D7B86-9827-5547-9BEE-2215A2D0C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A5C6823-8955-2649-8A7B-F479054B86A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2F22B12-E560-9C47-968F-01B287667D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875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40302EF-B2B6-DA4E-B976-A001A24AD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831C5536-20D5-AD41-9B90-902BFEAD1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15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8C1CA5-17FC-4D4B-AACB-CA708DE3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2D0E9A2-DA57-244F-8AEE-CA9EFC6C05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102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1F4804-2FCD-3A4C-932B-6EF2797AA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24DAF1-B536-414C-8F0A-E4265DF1B4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973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71F31B8-D7BF-964A-9976-98530F860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0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726CDE-A2C6-814E-BF73-F95847F0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912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E8A857-1024-0042-8254-C3EBB1CC3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324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61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3318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2049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58349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91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49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7D35B0-A00D-BC4C-B3AF-D9CEF697B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6D8277-B720-174D-B5B3-C63F2B5A7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70707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BEE2FA-08FD-6844-A5BB-1041E77A4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41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466F7-66FF-7440-943F-4BA1E995B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67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33474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40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87072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940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87833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28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38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1836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655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11689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48574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BACB65-F63F-454C-9757-F8266C1F3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B54F1D-5963-3C4B-A1C0-DBDFA458D5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41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ADB06B-1F91-2743-9280-06BA151DB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282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005DB3-A803-EA45-9B51-D276E955D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F35859-9169-194F-A39C-F0A87138D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FA94E8-802A-9C4D-AADD-BF82C1F379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75757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D124ED0-166D-1948-A0B7-064FAAFF2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905C362D-10F4-1D40-B1A6-29F8522602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D44AF61-16AD-DC47-B8B6-3E5604A60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847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278463-DE00-7841-AAB0-EFF5DCAC4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2BFDCDE-887C-6C4B-B1CD-BECE659D93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26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722C5-4503-4235-A4B0-601F324C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AMR Science meeting | 210831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4B7E-0C1C-4A18-B0A4-9B636ABA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BF66B-D751-460A-A43F-A5794AE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ADD-093A-498F-9D10-305EE9E9743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20781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19B0E3-ACD8-464C-AEC7-6FBF3C363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AAF37A9-01FB-A847-AE00-9E29E58B1F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040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637DA8-F7AC-BE4A-BA8D-04D52E34B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165BB4-0B39-9244-92BA-9B437BEA5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081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4CDE732-C1F2-B646-A372-AADCB2D8C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7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8F1ABC-435C-9E4F-9A15-9F7CFE045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6892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FFD22B-E36D-8142-810D-42F92B134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653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7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61690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30454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81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AMR Science meeting | 210831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05884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96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57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3AA971-6A5E-294A-83E1-6EAAA7861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C8BBA9-CE48-E24F-9589-BC1AFF8CB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0487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840F26-A558-C042-9F98-5B5E70C2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75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EFE5B3-D329-4A42-87D7-F6B209C6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8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43001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464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AMR Science meeting | 210831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76096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43846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0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78818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592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24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26357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268349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88577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64200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91A3CB-B8FE-1349-B199-D551881F7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6016C-0FE6-465B-A955-97CBC2FA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AMR Science meeting | 210831</a:t>
            </a:r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736B5-82CC-410A-88A2-4B774916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26A1B-00EE-4184-A49F-BD932062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ADD-093A-498F-9D10-305EE9E9743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98335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64EEB2-1542-BC48-986B-166AE2A564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013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7711FD-C196-6945-ADDB-07729B939C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5805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0B04D1-1B78-1544-8CB1-5654C4D382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9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034E99-FAD8-C340-9358-AD9D8EBB7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FFB247-A167-5042-9810-996F729F9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08844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FC4AB4-9496-574A-9711-743D695C1A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B23645D-3229-6D4F-8640-AEEAA0325F8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7607B64-A91E-B34E-B645-EB4C203BCC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460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454366-A851-494A-A114-376C566A2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BF165A-719B-B949-B2AD-6DA42EFC87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8105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25E1CA0-B98C-8743-BFBE-C85CCFD18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44B93A-50CE-C342-AE18-B229D5F092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964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1378A5-175B-C74A-ABFD-03A6F6D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59C8A5-12C4-4540-B1BB-52B4CC793B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6741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ACF8A4C-C922-B84F-8412-E0646BF0D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CPE in rioolwater - ZOMAR 4 juni 2019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49416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6A5D62-6207-8B4E-9FDB-37D989524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699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528028-6B73-3D42-A511-253946375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145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72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75260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8837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238225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30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4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07C651C-7A16-C24E-9EA3-A47DC4119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249ACB-0A73-DA4B-9FF8-90F35C6D5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FF571F6-5093-3C46-BC43-8065F6E66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25D8D4-507A-5D40-A528-644E7F411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56768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94126D-4AC9-044B-85CA-4655AA1E9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8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399D8-ABC9-2540-8BF5-C1A1E562A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521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37658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8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78804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6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580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2577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07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12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6263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572649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32198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03652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7F7517-0356-1F4A-9593-FD48630F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AD314F-14E9-B34D-B4CF-CD55C7BF3B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895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F59A6A-49E2-B146-AF7C-049A28575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728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E41A1A3-2F34-3E44-BBF7-35FAF34E6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8F1B8EF-B9CC-234E-A911-AF80753B556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F9E482C7-7D5B-A443-B41A-21C542E2530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80A4409A-10BE-6F4E-B38D-006C3023D3E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DE5A75A7-0D76-6C4B-8FBA-32A23AB9F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Tijdelijke aanduiding voor tekst 13">
            <a:extLst>
              <a:ext uri="{FF2B5EF4-FFF2-40B4-BE49-F238E27FC236}">
                <a16:creationId xmlns:a16="http://schemas.microsoft.com/office/drawing/2014/main" id="{059E2988-83A3-964B-90F3-CA1FB6B37D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13">
            <a:extLst>
              <a:ext uri="{FF2B5EF4-FFF2-40B4-BE49-F238E27FC236}">
                <a16:creationId xmlns:a16="http://schemas.microsoft.com/office/drawing/2014/main" id="{84BFB83C-77BC-0543-BAD9-F0249A9284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369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1CB0A6-79C2-F742-81CF-E0C9D205F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0" name="Tijdelijke aanduiding voor afbeelding 22">
            <a:extLst>
              <a:ext uri="{FF2B5EF4-FFF2-40B4-BE49-F238E27FC236}">
                <a16:creationId xmlns:a16="http://schemas.microsoft.com/office/drawing/2014/main" id="{C44F0A5B-D9BF-924B-A9EF-7E385A31E7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E8CDD33-71AE-FF42-B5A4-69E20C3A1D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851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FCE8B0-DD73-2947-9328-9115D83FD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533466-7DBB-1D4C-BC36-B39346A61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2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41022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5DB4689-C09C-2846-9FAE-7A7537A1B6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394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99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458BCAF-E252-024E-8BA5-6635208AFE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2597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A532955-0E01-BD4F-9B20-F363FF28B9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733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289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7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357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0DA1628-6669-A643-8175-B2DA64C84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71C25732-F9D5-9045-B1D3-D5B9E271B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66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16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5313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91964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37548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64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45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25038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8A06D6-4ED4-CC44-B57B-245AE1074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5CD7942-B89D-AE4A-A51D-A847DB1DAE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351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96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315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94694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4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09005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41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89239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58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6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16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608AB2-2364-F045-AC96-C84663C6D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19A6D7-E113-1446-8321-79801C04A1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9283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97077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23382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69689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241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759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8B3C94-9196-1146-852A-A5E37DC5A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C2FE45-2ED3-AC4F-983D-0C3291840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35017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497AA2-3A4F-6141-81F2-5C4A18980F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DBD715D-EA47-A345-A597-76F254AD9D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899F159-0A72-074C-ADF1-0AF04A055B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0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8830F06-074A-7541-89BC-92474D168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F92AC7B-7C05-F74D-8F5F-CF30DBA75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70" cy="168120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5B579D1-6EF5-AD40-B1C0-BEECF2622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21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4A7278-1F18-AD42-80DE-A9A321632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FD482E5-723F-C34A-A373-F7F3C70CC7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341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F317D2-9313-F641-BE7A-40A1A7ADF9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21C7672-73E1-4C40-B7E7-EB634A9C1C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2239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B16F6B7-620A-AE48-B4A4-7795474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0B8EE29-FC86-7B4F-A1DC-25C4058A1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585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D90830-4EF1-7D46-83D0-ACC413A9F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87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72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18842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06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F86EAE-8C71-2D43-AC16-5AE2A4527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665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28265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05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83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78526D-DFC9-DE41-9104-473DA714E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F1060D-B757-D940-A088-128DC25E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21774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CCFF30-6A2B-8340-BFB3-23EFBCEB8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74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3CA3BAE-EB1B-D744-9637-89524A989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70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12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46B0DC-0026-2943-8BBB-2A0E094E3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98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83841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91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29674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86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9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2308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690891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82674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525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612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992AB0-EDA2-6E42-ADEA-6249D84BF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3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B9523A1-593C-104C-8BA3-BB79C56F0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8950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A48EAC-0BB6-B84C-8D80-E0CF07D8D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2620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082845-E2CE-B542-9199-7F353C7D8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E4755-54A0-BE4A-A1D1-44625DF7D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4047CD3-B1FB-A84C-8FF9-E7489AE2D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5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28758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E31237-1083-AB4B-91BD-AFA64A0C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437548B-FF95-DB49-849D-A635600FE6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A802A39-65AA-1343-9EB2-04508B4055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8949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11EAEE-859D-C44F-B575-334B22A17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9D360720-C202-8C45-9FBF-F7D13BCD9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608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0AFD14-6D12-784C-A3CF-527AFBDAA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78DB662-DE57-FD4C-931C-27CA1372CF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279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B05636-7F8C-1348-B5BB-6852BA80B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AA932E2-8B64-C74D-8AA2-137307ACA3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6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82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C6884B-BC2E-E047-9F81-148C584C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95C8C08-B68E-8848-8443-4926C538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074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540BB-06A3-4B4B-9728-91FA7F1A1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328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96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05865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495936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39247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41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08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12533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F52F3E-725F-8745-9F31-C52D92D3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D8D946-A344-3147-A971-781F250C0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05238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9F35F-0F39-594C-826B-4BDC677D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90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559DCA-5789-E947-96F2-E0A472AD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12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16055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05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6360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87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04941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60559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35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95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2623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461905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6360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67573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C89E80-9261-BB4A-A6CC-EB46D74DD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BD8074-A8E6-2B46-82E2-9C872A82D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053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AEFCCC-40B4-294C-B7C6-9EF1FBDEFA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3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593153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45EE5BE-E669-9D46-B874-885CEBBDD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2D5E0F-9972-6445-8794-088F814D9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37CDC9-2377-2F48-AF82-F834B64E27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75042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3146651-D8B6-494E-80C0-A80D432C2D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F55FD5D-8C3D-4144-9202-F4F2319DF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060DCEA-28C2-9042-BC96-024F0183DA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0249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551168-6021-C044-B2DE-60CB9D06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F2D8D1E5-2231-A94F-9BE5-A199DC7577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13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713C05-60FE-1544-804E-DC45D8735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D17856-86D8-8F4A-9990-B5597795E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509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CF64DF-3902-CF4A-9176-80ABDA8DD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996472A-87F2-C844-B6E1-BC0F8CE69B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650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D7773A4-FFC1-FB46-8CEE-18FCE9837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3EED7A-B188-3C48-BDF0-9416B7012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328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D872D4-1F37-A54F-93DB-917ECEABE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9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751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115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7148356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23185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920172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52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55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5328FB-7CDC-B242-9390-805358BC2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23B140-D237-0D47-89C8-4E59FF95C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546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90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2E16F4-8910-C843-A6DB-9E1A3326C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5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4F5E8-C7FF-1547-8E3A-1FDA9CAC2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38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07683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96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13970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91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081879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4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27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501335-E836-E34A-8D45-1DB78FD03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80264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4629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814125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78440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578156-BBAE-754A-AB75-2D07F4401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CBB512-407F-6A4F-B1C8-70ECBEEF70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302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B9AA919-A960-6840-B9E4-AD3BF00A30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613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7A6BF3-5D79-7041-86FB-B1AC91C1B8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49585A-CB29-BD4F-A806-E379E811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674738B-4A78-104F-8932-2B2D5CA5D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29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F4682D3-6EE9-9948-AE97-AD6621BA3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FF348C-E1C6-1441-9DE3-8BA6FD821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372FB4C5-49A3-C441-885C-A0353566A3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6902018-3B72-4B4D-80FF-479ED2747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163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36540F-7B0B-494C-8C13-C65C533FD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73D753-D6E6-6544-811E-1B8802789B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5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D05251-5B18-6E4A-BDCE-5247B1806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38A577C-7237-6F41-9ABA-C3372F8AE3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645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9EB170-62F6-E04C-8CC3-ADC9EFA8FF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004187B-A487-144D-B3A6-C801B8BA06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377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E05F47-579C-354C-81BF-C4519CAF9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4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AC970B5-4562-7249-B916-9C8C70DE0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380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21271C-6444-6849-9656-C55971E0E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202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30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396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334739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0118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00822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9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1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810EF6-C3B3-C141-B597-F3F41985B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2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B37DC5-42B0-AF48-B8FA-40B91D299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45209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65CF4A-778A-DE4E-A665-F01E5A81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7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854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66FF7B-BC4B-0A4E-A543-AAAA2FB64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3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678EDA-E69F-BE4F-BF00-FCC49AC6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560483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13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04419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3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77886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79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504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7047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4429329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052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21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40317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79CFB6-0714-0745-AD75-A638125C3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2EF757-D83B-8243-8DB9-076E382D80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250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7A14CB-267E-D447-B221-CC2679125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00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E084EAE-4A67-E145-BFFF-CC46386C7A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F5BFF9-A894-A345-87AE-F1BF2424F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2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902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87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860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95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46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048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62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92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9490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010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658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5910D0-9B64-1F42-B79A-610336A5E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5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D8CCB53-E2DA-3747-83E3-31B5E6378D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37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6D10CEA-EA95-054F-AA98-60077EF28E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21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E0E353-A70A-8947-9924-9882AC64BC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4CE324-615D-4A4B-84C1-7CEB163A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A473362-10D5-EF4B-BF5A-9F0829CFF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463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AB115C70-1781-E24A-B364-14FCDFE7D5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8333CF-E58D-9242-9004-2AE2687A9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6A65A31-7356-5644-B827-113F5C5E9D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7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036DE1C2-6EBE-4B4C-AF0D-C793020231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ED20B3-5354-C244-AF2E-58AF0DD08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A50044-F8C8-AD44-8BF7-118932448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4A8C4E-52E3-EB44-909E-1D383CBF3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454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31F83B-365D-FC4C-AA46-6EBACFDA1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03EAF28-A542-614A-AD9F-EA1206249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97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388931A-2764-0C48-AFF5-9EE4BBAFF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2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A02E1F-DFA6-3642-AC1F-B41F23A29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0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9BD166-8772-9849-AB6C-2A74D8429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044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31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315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766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6765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2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70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02E166-7938-6E40-9E5E-81512F6B6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E65AF5-D5FA-354C-ADD0-AD312A32F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266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13CE90-9C36-7448-8374-2BE8C7463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1.xml"/><Relationship Id="rId18" Type="http://schemas.openxmlformats.org/officeDocument/2006/relationships/slideLayout" Target="../slideLayouts/slideLayout356.xml"/><Relationship Id="rId26" Type="http://schemas.openxmlformats.org/officeDocument/2006/relationships/slideLayout" Target="../slideLayouts/slideLayout364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59.xml"/><Relationship Id="rId34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17" Type="http://schemas.openxmlformats.org/officeDocument/2006/relationships/slideLayout" Target="../slideLayouts/slideLayout355.xml"/><Relationship Id="rId25" Type="http://schemas.openxmlformats.org/officeDocument/2006/relationships/slideLayout" Target="../slideLayouts/slideLayout363.xml"/><Relationship Id="rId33" Type="http://schemas.openxmlformats.org/officeDocument/2006/relationships/slideLayout" Target="../slideLayouts/slideLayout371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340.xml"/><Relationship Id="rId16" Type="http://schemas.openxmlformats.org/officeDocument/2006/relationships/slideLayout" Target="../slideLayouts/slideLayout354.xml"/><Relationship Id="rId20" Type="http://schemas.openxmlformats.org/officeDocument/2006/relationships/slideLayout" Target="../slideLayouts/slideLayout358.xml"/><Relationship Id="rId29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24" Type="http://schemas.openxmlformats.org/officeDocument/2006/relationships/slideLayout" Target="../slideLayouts/slideLayout362.xml"/><Relationship Id="rId32" Type="http://schemas.openxmlformats.org/officeDocument/2006/relationships/slideLayout" Target="../slideLayouts/slideLayout370.xml"/><Relationship Id="rId37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43.xml"/><Relationship Id="rId15" Type="http://schemas.openxmlformats.org/officeDocument/2006/relationships/slideLayout" Target="../slideLayouts/slideLayout353.xml"/><Relationship Id="rId23" Type="http://schemas.openxmlformats.org/officeDocument/2006/relationships/slideLayout" Target="../slideLayouts/slideLayout361.xml"/><Relationship Id="rId28" Type="http://schemas.openxmlformats.org/officeDocument/2006/relationships/slideLayout" Target="../slideLayouts/slideLayout366.xml"/><Relationship Id="rId36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48.xml"/><Relationship Id="rId19" Type="http://schemas.openxmlformats.org/officeDocument/2006/relationships/slideLayout" Target="../slideLayouts/slideLayout357.xml"/><Relationship Id="rId31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slideLayout" Target="../slideLayouts/slideLayout352.xml"/><Relationship Id="rId22" Type="http://schemas.openxmlformats.org/officeDocument/2006/relationships/slideLayout" Target="../slideLayouts/slideLayout360.xml"/><Relationship Id="rId27" Type="http://schemas.openxmlformats.org/officeDocument/2006/relationships/slideLayout" Target="../slideLayouts/slideLayout365.xml"/><Relationship Id="rId30" Type="http://schemas.openxmlformats.org/officeDocument/2006/relationships/slideLayout" Target="../slideLayouts/slideLayout368.xml"/><Relationship Id="rId35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1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8.xml"/><Relationship Id="rId18" Type="http://schemas.openxmlformats.org/officeDocument/2006/relationships/slideLayout" Target="../slideLayouts/slideLayout393.xml"/><Relationship Id="rId26" Type="http://schemas.openxmlformats.org/officeDocument/2006/relationships/slideLayout" Target="../slideLayouts/slideLayout401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96.xml"/><Relationship Id="rId34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382.xml"/><Relationship Id="rId12" Type="http://schemas.openxmlformats.org/officeDocument/2006/relationships/slideLayout" Target="../slideLayouts/slideLayout387.xml"/><Relationship Id="rId17" Type="http://schemas.openxmlformats.org/officeDocument/2006/relationships/slideLayout" Target="../slideLayouts/slideLayout392.xml"/><Relationship Id="rId25" Type="http://schemas.openxmlformats.org/officeDocument/2006/relationships/slideLayout" Target="../slideLayouts/slideLayout400.xml"/><Relationship Id="rId33" Type="http://schemas.openxmlformats.org/officeDocument/2006/relationships/slideLayout" Target="../slideLayouts/slideLayout408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377.xml"/><Relationship Id="rId16" Type="http://schemas.openxmlformats.org/officeDocument/2006/relationships/slideLayout" Target="../slideLayouts/slideLayout391.xml"/><Relationship Id="rId20" Type="http://schemas.openxmlformats.org/officeDocument/2006/relationships/slideLayout" Target="../slideLayouts/slideLayout395.xml"/><Relationship Id="rId29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24" Type="http://schemas.openxmlformats.org/officeDocument/2006/relationships/slideLayout" Target="../slideLayouts/slideLayout399.xml"/><Relationship Id="rId32" Type="http://schemas.openxmlformats.org/officeDocument/2006/relationships/slideLayout" Target="../slideLayouts/slideLayout407.xml"/><Relationship Id="rId37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380.xml"/><Relationship Id="rId15" Type="http://schemas.openxmlformats.org/officeDocument/2006/relationships/slideLayout" Target="../slideLayouts/slideLayout390.xml"/><Relationship Id="rId23" Type="http://schemas.openxmlformats.org/officeDocument/2006/relationships/slideLayout" Target="../slideLayouts/slideLayout398.xml"/><Relationship Id="rId28" Type="http://schemas.openxmlformats.org/officeDocument/2006/relationships/slideLayout" Target="../slideLayouts/slideLayout403.xml"/><Relationship Id="rId36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394.xml"/><Relationship Id="rId31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slideLayout" Target="../slideLayouts/slideLayout389.xml"/><Relationship Id="rId22" Type="http://schemas.openxmlformats.org/officeDocument/2006/relationships/slideLayout" Target="../slideLayouts/slideLayout397.xml"/><Relationship Id="rId27" Type="http://schemas.openxmlformats.org/officeDocument/2006/relationships/slideLayout" Target="../slideLayouts/slideLayout402.xml"/><Relationship Id="rId30" Type="http://schemas.openxmlformats.org/officeDocument/2006/relationships/slideLayout" Target="../slideLayouts/slideLayout405.xml"/><Relationship Id="rId35" Type="http://schemas.openxmlformats.org/officeDocument/2006/relationships/slideLayout" Target="../slideLayouts/slideLayout410.xml"/><Relationship Id="rId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8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5.xml"/><Relationship Id="rId18" Type="http://schemas.openxmlformats.org/officeDocument/2006/relationships/slideLayout" Target="../slideLayouts/slideLayout430.xml"/><Relationship Id="rId26" Type="http://schemas.openxmlformats.org/officeDocument/2006/relationships/slideLayout" Target="../slideLayouts/slideLayout43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33.xml"/><Relationship Id="rId34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4.xml"/><Relationship Id="rId17" Type="http://schemas.openxmlformats.org/officeDocument/2006/relationships/slideLayout" Target="../slideLayouts/slideLayout429.xml"/><Relationship Id="rId25" Type="http://schemas.openxmlformats.org/officeDocument/2006/relationships/slideLayout" Target="../slideLayouts/slideLayout437.xml"/><Relationship Id="rId33" Type="http://schemas.openxmlformats.org/officeDocument/2006/relationships/slideLayout" Target="../slideLayouts/slideLayout445.xml"/><Relationship Id="rId38" Type="http://schemas.openxmlformats.org/officeDocument/2006/relationships/theme" Target="../theme/theme12.xml"/><Relationship Id="rId2" Type="http://schemas.openxmlformats.org/officeDocument/2006/relationships/slideLayout" Target="../slideLayouts/slideLayout414.xml"/><Relationship Id="rId16" Type="http://schemas.openxmlformats.org/officeDocument/2006/relationships/slideLayout" Target="../slideLayouts/slideLayout428.xml"/><Relationship Id="rId20" Type="http://schemas.openxmlformats.org/officeDocument/2006/relationships/slideLayout" Target="../slideLayouts/slideLayout432.xml"/><Relationship Id="rId29" Type="http://schemas.openxmlformats.org/officeDocument/2006/relationships/slideLayout" Target="../slideLayouts/slideLayout441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24" Type="http://schemas.openxmlformats.org/officeDocument/2006/relationships/slideLayout" Target="../slideLayouts/slideLayout436.xml"/><Relationship Id="rId32" Type="http://schemas.openxmlformats.org/officeDocument/2006/relationships/slideLayout" Target="../slideLayouts/slideLayout444.xml"/><Relationship Id="rId37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17.xml"/><Relationship Id="rId15" Type="http://schemas.openxmlformats.org/officeDocument/2006/relationships/slideLayout" Target="../slideLayouts/slideLayout427.xml"/><Relationship Id="rId23" Type="http://schemas.openxmlformats.org/officeDocument/2006/relationships/slideLayout" Target="../slideLayouts/slideLayout435.xml"/><Relationship Id="rId28" Type="http://schemas.openxmlformats.org/officeDocument/2006/relationships/slideLayout" Target="../slideLayouts/slideLayout440.xml"/><Relationship Id="rId36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22.xml"/><Relationship Id="rId19" Type="http://schemas.openxmlformats.org/officeDocument/2006/relationships/slideLayout" Target="../slideLayouts/slideLayout431.xml"/><Relationship Id="rId31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openxmlformats.org/officeDocument/2006/relationships/slideLayout" Target="../slideLayouts/slideLayout426.xml"/><Relationship Id="rId22" Type="http://schemas.openxmlformats.org/officeDocument/2006/relationships/slideLayout" Target="../slideLayouts/slideLayout434.xml"/><Relationship Id="rId27" Type="http://schemas.openxmlformats.org/officeDocument/2006/relationships/slideLayout" Target="../slideLayouts/slideLayout439.xml"/><Relationship Id="rId30" Type="http://schemas.openxmlformats.org/officeDocument/2006/relationships/slideLayout" Target="../slideLayouts/slideLayout442.xml"/><Relationship Id="rId35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15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2.xml"/><Relationship Id="rId18" Type="http://schemas.openxmlformats.org/officeDocument/2006/relationships/slideLayout" Target="../slideLayouts/slideLayout467.xml"/><Relationship Id="rId26" Type="http://schemas.openxmlformats.org/officeDocument/2006/relationships/slideLayout" Target="../slideLayouts/slideLayout475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70.xml"/><Relationship Id="rId34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56.xml"/><Relationship Id="rId12" Type="http://schemas.openxmlformats.org/officeDocument/2006/relationships/slideLayout" Target="../slideLayouts/slideLayout461.xml"/><Relationship Id="rId17" Type="http://schemas.openxmlformats.org/officeDocument/2006/relationships/slideLayout" Target="../slideLayouts/slideLayout466.xml"/><Relationship Id="rId25" Type="http://schemas.openxmlformats.org/officeDocument/2006/relationships/slideLayout" Target="../slideLayouts/slideLayout474.xml"/><Relationship Id="rId33" Type="http://schemas.openxmlformats.org/officeDocument/2006/relationships/slideLayout" Target="../slideLayouts/slideLayout482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451.xml"/><Relationship Id="rId16" Type="http://schemas.openxmlformats.org/officeDocument/2006/relationships/slideLayout" Target="../slideLayouts/slideLayout465.xml"/><Relationship Id="rId20" Type="http://schemas.openxmlformats.org/officeDocument/2006/relationships/slideLayout" Target="../slideLayouts/slideLayout469.xml"/><Relationship Id="rId29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24" Type="http://schemas.openxmlformats.org/officeDocument/2006/relationships/slideLayout" Target="../slideLayouts/slideLayout473.xml"/><Relationship Id="rId32" Type="http://schemas.openxmlformats.org/officeDocument/2006/relationships/slideLayout" Target="../slideLayouts/slideLayout481.xml"/><Relationship Id="rId37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54.xml"/><Relationship Id="rId15" Type="http://schemas.openxmlformats.org/officeDocument/2006/relationships/slideLayout" Target="../slideLayouts/slideLayout464.xml"/><Relationship Id="rId23" Type="http://schemas.openxmlformats.org/officeDocument/2006/relationships/slideLayout" Target="../slideLayouts/slideLayout472.xml"/><Relationship Id="rId28" Type="http://schemas.openxmlformats.org/officeDocument/2006/relationships/slideLayout" Target="../slideLayouts/slideLayout477.xml"/><Relationship Id="rId36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59.xml"/><Relationship Id="rId19" Type="http://schemas.openxmlformats.org/officeDocument/2006/relationships/slideLayout" Target="../slideLayouts/slideLayout468.xml"/><Relationship Id="rId31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slideLayout" Target="../slideLayouts/slideLayout463.xml"/><Relationship Id="rId22" Type="http://schemas.openxmlformats.org/officeDocument/2006/relationships/slideLayout" Target="../slideLayouts/slideLayout471.xml"/><Relationship Id="rId27" Type="http://schemas.openxmlformats.org/officeDocument/2006/relationships/slideLayout" Target="../slideLayouts/slideLayout476.xml"/><Relationship Id="rId30" Type="http://schemas.openxmlformats.org/officeDocument/2006/relationships/slideLayout" Target="../slideLayouts/slideLayout479.xml"/><Relationship Id="rId35" Type="http://schemas.openxmlformats.org/officeDocument/2006/relationships/slideLayout" Target="../slideLayouts/slideLayout484.xml"/><Relationship Id="rId8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52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9.xml"/><Relationship Id="rId18" Type="http://schemas.openxmlformats.org/officeDocument/2006/relationships/slideLayout" Target="../slideLayouts/slideLayout504.xml"/><Relationship Id="rId26" Type="http://schemas.openxmlformats.org/officeDocument/2006/relationships/slideLayout" Target="../slideLayouts/slideLayout512.xml"/><Relationship Id="rId39" Type="http://schemas.openxmlformats.org/officeDocument/2006/relationships/image" Target="../media/image14.png"/><Relationship Id="rId21" Type="http://schemas.openxmlformats.org/officeDocument/2006/relationships/slideLayout" Target="../slideLayouts/slideLayout507.xml"/><Relationship Id="rId34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498.xml"/><Relationship Id="rId17" Type="http://schemas.openxmlformats.org/officeDocument/2006/relationships/slideLayout" Target="../slideLayouts/slideLayout503.xml"/><Relationship Id="rId25" Type="http://schemas.openxmlformats.org/officeDocument/2006/relationships/slideLayout" Target="../slideLayouts/slideLayout511.xml"/><Relationship Id="rId33" Type="http://schemas.openxmlformats.org/officeDocument/2006/relationships/slideLayout" Target="../slideLayouts/slideLayout519.xml"/><Relationship Id="rId38" Type="http://schemas.openxmlformats.org/officeDocument/2006/relationships/theme" Target="../theme/theme14.xml"/><Relationship Id="rId2" Type="http://schemas.openxmlformats.org/officeDocument/2006/relationships/slideLayout" Target="../slideLayouts/slideLayout488.xml"/><Relationship Id="rId16" Type="http://schemas.openxmlformats.org/officeDocument/2006/relationships/slideLayout" Target="../slideLayouts/slideLayout502.xml"/><Relationship Id="rId20" Type="http://schemas.openxmlformats.org/officeDocument/2006/relationships/slideLayout" Target="../slideLayouts/slideLayout506.xml"/><Relationship Id="rId29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24" Type="http://schemas.openxmlformats.org/officeDocument/2006/relationships/slideLayout" Target="../slideLayouts/slideLayout510.xml"/><Relationship Id="rId32" Type="http://schemas.openxmlformats.org/officeDocument/2006/relationships/slideLayout" Target="../slideLayouts/slideLayout518.xml"/><Relationship Id="rId37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91.xml"/><Relationship Id="rId15" Type="http://schemas.openxmlformats.org/officeDocument/2006/relationships/slideLayout" Target="../slideLayouts/slideLayout501.xml"/><Relationship Id="rId23" Type="http://schemas.openxmlformats.org/officeDocument/2006/relationships/slideLayout" Target="../slideLayouts/slideLayout509.xml"/><Relationship Id="rId28" Type="http://schemas.openxmlformats.org/officeDocument/2006/relationships/slideLayout" Target="../slideLayouts/slideLayout514.xml"/><Relationship Id="rId36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496.xml"/><Relationship Id="rId19" Type="http://schemas.openxmlformats.org/officeDocument/2006/relationships/slideLayout" Target="../slideLayouts/slideLayout505.xml"/><Relationship Id="rId31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Relationship Id="rId14" Type="http://schemas.openxmlformats.org/officeDocument/2006/relationships/slideLayout" Target="../slideLayouts/slideLayout500.xml"/><Relationship Id="rId22" Type="http://schemas.openxmlformats.org/officeDocument/2006/relationships/slideLayout" Target="../slideLayouts/slideLayout508.xml"/><Relationship Id="rId27" Type="http://schemas.openxmlformats.org/officeDocument/2006/relationships/slideLayout" Target="../slideLayouts/slideLayout513.xml"/><Relationship Id="rId30" Type="http://schemas.openxmlformats.org/officeDocument/2006/relationships/slideLayout" Target="../slideLayouts/slideLayout516.xml"/><Relationship Id="rId35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89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6.xml"/><Relationship Id="rId18" Type="http://schemas.openxmlformats.org/officeDocument/2006/relationships/slideLayout" Target="../slideLayouts/slideLayout541.xml"/><Relationship Id="rId26" Type="http://schemas.openxmlformats.org/officeDocument/2006/relationships/slideLayout" Target="../slideLayouts/slideLayout549.xml"/><Relationship Id="rId39" Type="http://schemas.openxmlformats.org/officeDocument/2006/relationships/image" Target="../media/image14.png"/><Relationship Id="rId21" Type="http://schemas.openxmlformats.org/officeDocument/2006/relationships/slideLayout" Target="../slideLayouts/slideLayout544.xml"/><Relationship Id="rId34" Type="http://schemas.openxmlformats.org/officeDocument/2006/relationships/slideLayout" Target="../slideLayouts/slideLayout557.xml"/><Relationship Id="rId7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5.xml"/><Relationship Id="rId17" Type="http://schemas.openxmlformats.org/officeDocument/2006/relationships/slideLayout" Target="../slideLayouts/slideLayout540.xml"/><Relationship Id="rId25" Type="http://schemas.openxmlformats.org/officeDocument/2006/relationships/slideLayout" Target="../slideLayouts/slideLayout548.xml"/><Relationship Id="rId33" Type="http://schemas.openxmlformats.org/officeDocument/2006/relationships/slideLayout" Target="../slideLayouts/slideLayout556.xml"/><Relationship Id="rId38" Type="http://schemas.openxmlformats.org/officeDocument/2006/relationships/theme" Target="../theme/theme15.xml"/><Relationship Id="rId2" Type="http://schemas.openxmlformats.org/officeDocument/2006/relationships/slideLayout" Target="../slideLayouts/slideLayout525.xml"/><Relationship Id="rId16" Type="http://schemas.openxmlformats.org/officeDocument/2006/relationships/slideLayout" Target="../slideLayouts/slideLayout539.xml"/><Relationship Id="rId20" Type="http://schemas.openxmlformats.org/officeDocument/2006/relationships/slideLayout" Target="../slideLayouts/slideLayout543.xml"/><Relationship Id="rId29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34.xml"/><Relationship Id="rId24" Type="http://schemas.openxmlformats.org/officeDocument/2006/relationships/slideLayout" Target="../slideLayouts/slideLayout547.xml"/><Relationship Id="rId32" Type="http://schemas.openxmlformats.org/officeDocument/2006/relationships/slideLayout" Target="../slideLayouts/slideLayout555.xml"/><Relationship Id="rId37" Type="http://schemas.openxmlformats.org/officeDocument/2006/relationships/slideLayout" Target="../slideLayouts/slideLayout560.xml"/><Relationship Id="rId5" Type="http://schemas.openxmlformats.org/officeDocument/2006/relationships/slideLayout" Target="../slideLayouts/slideLayout528.xml"/><Relationship Id="rId15" Type="http://schemas.openxmlformats.org/officeDocument/2006/relationships/slideLayout" Target="../slideLayouts/slideLayout538.xml"/><Relationship Id="rId23" Type="http://schemas.openxmlformats.org/officeDocument/2006/relationships/slideLayout" Target="../slideLayouts/slideLayout546.xml"/><Relationship Id="rId28" Type="http://schemas.openxmlformats.org/officeDocument/2006/relationships/slideLayout" Target="../slideLayouts/slideLayout551.xml"/><Relationship Id="rId36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33.xml"/><Relationship Id="rId19" Type="http://schemas.openxmlformats.org/officeDocument/2006/relationships/slideLayout" Target="../slideLayouts/slideLayout542.xml"/><Relationship Id="rId31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4" Type="http://schemas.openxmlformats.org/officeDocument/2006/relationships/slideLayout" Target="../slideLayouts/slideLayout537.xml"/><Relationship Id="rId22" Type="http://schemas.openxmlformats.org/officeDocument/2006/relationships/slideLayout" Target="../slideLayouts/slideLayout545.xml"/><Relationship Id="rId27" Type="http://schemas.openxmlformats.org/officeDocument/2006/relationships/slideLayout" Target="../slideLayouts/slideLayout550.xml"/><Relationship Id="rId30" Type="http://schemas.openxmlformats.org/officeDocument/2006/relationships/slideLayout" Target="../slideLayouts/slideLayout553.xml"/><Relationship Id="rId35" Type="http://schemas.openxmlformats.org/officeDocument/2006/relationships/slideLayout" Target="../slideLayouts/slideLayout558.xml"/><Relationship Id="rId8" Type="http://schemas.openxmlformats.org/officeDocument/2006/relationships/slideLayout" Target="../slideLayouts/slideLayout531.xml"/><Relationship Id="rId3" Type="http://schemas.openxmlformats.org/officeDocument/2006/relationships/slideLayout" Target="../slideLayouts/slideLayout526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3.xml"/><Relationship Id="rId18" Type="http://schemas.openxmlformats.org/officeDocument/2006/relationships/slideLayout" Target="../slideLayouts/slideLayout578.xml"/><Relationship Id="rId26" Type="http://schemas.openxmlformats.org/officeDocument/2006/relationships/slideLayout" Target="../slideLayouts/slideLayout586.xml"/><Relationship Id="rId39" Type="http://schemas.openxmlformats.org/officeDocument/2006/relationships/image" Target="../media/image14.png"/><Relationship Id="rId21" Type="http://schemas.openxmlformats.org/officeDocument/2006/relationships/slideLayout" Target="../slideLayouts/slideLayout581.xml"/><Relationship Id="rId34" Type="http://schemas.openxmlformats.org/officeDocument/2006/relationships/slideLayout" Target="../slideLayouts/slideLayout594.xml"/><Relationship Id="rId7" Type="http://schemas.openxmlformats.org/officeDocument/2006/relationships/slideLayout" Target="../slideLayouts/slideLayout567.xml"/><Relationship Id="rId12" Type="http://schemas.openxmlformats.org/officeDocument/2006/relationships/slideLayout" Target="../slideLayouts/slideLayout572.xml"/><Relationship Id="rId17" Type="http://schemas.openxmlformats.org/officeDocument/2006/relationships/slideLayout" Target="../slideLayouts/slideLayout577.xml"/><Relationship Id="rId25" Type="http://schemas.openxmlformats.org/officeDocument/2006/relationships/slideLayout" Target="../slideLayouts/slideLayout585.xml"/><Relationship Id="rId33" Type="http://schemas.openxmlformats.org/officeDocument/2006/relationships/slideLayout" Target="../slideLayouts/slideLayout593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562.xml"/><Relationship Id="rId16" Type="http://schemas.openxmlformats.org/officeDocument/2006/relationships/slideLayout" Target="../slideLayouts/slideLayout576.xml"/><Relationship Id="rId20" Type="http://schemas.openxmlformats.org/officeDocument/2006/relationships/slideLayout" Target="../slideLayouts/slideLayout580.xml"/><Relationship Id="rId29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61.xml"/><Relationship Id="rId6" Type="http://schemas.openxmlformats.org/officeDocument/2006/relationships/slideLayout" Target="../slideLayouts/slideLayout566.xml"/><Relationship Id="rId11" Type="http://schemas.openxmlformats.org/officeDocument/2006/relationships/slideLayout" Target="../slideLayouts/slideLayout571.xml"/><Relationship Id="rId24" Type="http://schemas.openxmlformats.org/officeDocument/2006/relationships/slideLayout" Target="../slideLayouts/slideLayout584.xml"/><Relationship Id="rId32" Type="http://schemas.openxmlformats.org/officeDocument/2006/relationships/slideLayout" Target="../slideLayouts/slideLayout592.xml"/><Relationship Id="rId37" Type="http://schemas.openxmlformats.org/officeDocument/2006/relationships/slideLayout" Target="../slideLayouts/slideLayout597.xml"/><Relationship Id="rId5" Type="http://schemas.openxmlformats.org/officeDocument/2006/relationships/slideLayout" Target="../slideLayouts/slideLayout565.xml"/><Relationship Id="rId15" Type="http://schemas.openxmlformats.org/officeDocument/2006/relationships/slideLayout" Target="../slideLayouts/slideLayout575.xml"/><Relationship Id="rId23" Type="http://schemas.openxmlformats.org/officeDocument/2006/relationships/slideLayout" Target="../slideLayouts/slideLayout583.xml"/><Relationship Id="rId28" Type="http://schemas.openxmlformats.org/officeDocument/2006/relationships/slideLayout" Target="../slideLayouts/slideLayout588.xml"/><Relationship Id="rId36" Type="http://schemas.openxmlformats.org/officeDocument/2006/relationships/slideLayout" Target="../slideLayouts/slideLayout596.xml"/><Relationship Id="rId10" Type="http://schemas.openxmlformats.org/officeDocument/2006/relationships/slideLayout" Target="../slideLayouts/slideLayout570.xml"/><Relationship Id="rId19" Type="http://schemas.openxmlformats.org/officeDocument/2006/relationships/slideLayout" Target="../slideLayouts/slideLayout579.xml"/><Relationship Id="rId31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64.xml"/><Relationship Id="rId9" Type="http://schemas.openxmlformats.org/officeDocument/2006/relationships/slideLayout" Target="../slideLayouts/slideLayout569.xml"/><Relationship Id="rId14" Type="http://schemas.openxmlformats.org/officeDocument/2006/relationships/slideLayout" Target="../slideLayouts/slideLayout574.xml"/><Relationship Id="rId22" Type="http://schemas.openxmlformats.org/officeDocument/2006/relationships/slideLayout" Target="../slideLayouts/slideLayout582.xml"/><Relationship Id="rId27" Type="http://schemas.openxmlformats.org/officeDocument/2006/relationships/slideLayout" Target="../slideLayouts/slideLayout587.xml"/><Relationship Id="rId30" Type="http://schemas.openxmlformats.org/officeDocument/2006/relationships/slideLayout" Target="../slideLayouts/slideLayout590.xml"/><Relationship Id="rId35" Type="http://schemas.openxmlformats.org/officeDocument/2006/relationships/slideLayout" Target="../slideLayouts/slideLayout595.xml"/><Relationship Id="rId8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3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0.xml"/><Relationship Id="rId18" Type="http://schemas.openxmlformats.org/officeDocument/2006/relationships/slideLayout" Target="../slideLayouts/slideLayout615.xml"/><Relationship Id="rId26" Type="http://schemas.openxmlformats.org/officeDocument/2006/relationships/slideLayout" Target="../slideLayouts/slideLayout62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618.xml"/><Relationship Id="rId34" Type="http://schemas.openxmlformats.org/officeDocument/2006/relationships/slideLayout" Target="../slideLayouts/slideLayout631.xml"/><Relationship Id="rId7" Type="http://schemas.openxmlformats.org/officeDocument/2006/relationships/slideLayout" Target="../slideLayouts/slideLayout604.xml"/><Relationship Id="rId12" Type="http://schemas.openxmlformats.org/officeDocument/2006/relationships/slideLayout" Target="../slideLayouts/slideLayout609.xml"/><Relationship Id="rId17" Type="http://schemas.openxmlformats.org/officeDocument/2006/relationships/slideLayout" Target="../slideLayouts/slideLayout614.xml"/><Relationship Id="rId25" Type="http://schemas.openxmlformats.org/officeDocument/2006/relationships/slideLayout" Target="../slideLayouts/slideLayout622.xml"/><Relationship Id="rId33" Type="http://schemas.openxmlformats.org/officeDocument/2006/relationships/slideLayout" Target="../slideLayouts/slideLayout630.xml"/><Relationship Id="rId38" Type="http://schemas.openxmlformats.org/officeDocument/2006/relationships/theme" Target="../theme/theme17.xml"/><Relationship Id="rId2" Type="http://schemas.openxmlformats.org/officeDocument/2006/relationships/slideLayout" Target="../slideLayouts/slideLayout599.xml"/><Relationship Id="rId16" Type="http://schemas.openxmlformats.org/officeDocument/2006/relationships/slideLayout" Target="../slideLayouts/slideLayout613.xml"/><Relationship Id="rId20" Type="http://schemas.openxmlformats.org/officeDocument/2006/relationships/slideLayout" Target="../slideLayouts/slideLayout617.xml"/><Relationship Id="rId29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598.xml"/><Relationship Id="rId6" Type="http://schemas.openxmlformats.org/officeDocument/2006/relationships/slideLayout" Target="../slideLayouts/slideLayout603.xml"/><Relationship Id="rId11" Type="http://schemas.openxmlformats.org/officeDocument/2006/relationships/slideLayout" Target="../slideLayouts/slideLayout608.xml"/><Relationship Id="rId24" Type="http://schemas.openxmlformats.org/officeDocument/2006/relationships/slideLayout" Target="../slideLayouts/slideLayout621.xml"/><Relationship Id="rId32" Type="http://schemas.openxmlformats.org/officeDocument/2006/relationships/slideLayout" Target="../slideLayouts/slideLayout629.xml"/><Relationship Id="rId37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02.xml"/><Relationship Id="rId15" Type="http://schemas.openxmlformats.org/officeDocument/2006/relationships/slideLayout" Target="../slideLayouts/slideLayout612.xml"/><Relationship Id="rId23" Type="http://schemas.openxmlformats.org/officeDocument/2006/relationships/slideLayout" Target="../slideLayouts/slideLayout620.xml"/><Relationship Id="rId28" Type="http://schemas.openxmlformats.org/officeDocument/2006/relationships/slideLayout" Target="../slideLayouts/slideLayout625.xml"/><Relationship Id="rId36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07.xml"/><Relationship Id="rId19" Type="http://schemas.openxmlformats.org/officeDocument/2006/relationships/slideLayout" Target="../slideLayouts/slideLayout616.xml"/><Relationship Id="rId31" Type="http://schemas.openxmlformats.org/officeDocument/2006/relationships/slideLayout" Target="../slideLayouts/slideLayout628.xml"/><Relationship Id="rId4" Type="http://schemas.openxmlformats.org/officeDocument/2006/relationships/slideLayout" Target="../slideLayouts/slideLayout601.xml"/><Relationship Id="rId9" Type="http://schemas.openxmlformats.org/officeDocument/2006/relationships/slideLayout" Target="../slideLayouts/slideLayout606.xml"/><Relationship Id="rId14" Type="http://schemas.openxmlformats.org/officeDocument/2006/relationships/slideLayout" Target="../slideLayouts/slideLayout611.xml"/><Relationship Id="rId22" Type="http://schemas.openxmlformats.org/officeDocument/2006/relationships/slideLayout" Target="../slideLayouts/slideLayout619.xml"/><Relationship Id="rId27" Type="http://schemas.openxmlformats.org/officeDocument/2006/relationships/slideLayout" Target="../slideLayouts/slideLayout624.xml"/><Relationship Id="rId30" Type="http://schemas.openxmlformats.org/officeDocument/2006/relationships/slideLayout" Target="../slideLayouts/slideLayout627.xml"/><Relationship Id="rId35" Type="http://schemas.openxmlformats.org/officeDocument/2006/relationships/slideLayout" Target="../slideLayouts/slideLayout632.xml"/><Relationship Id="rId8" Type="http://schemas.openxmlformats.org/officeDocument/2006/relationships/slideLayout" Target="../slideLayouts/slideLayout605.xml"/><Relationship Id="rId3" Type="http://schemas.openxmlformats.org/officeDocument/2006/relationships/slideLayout" Target="../slideLayouts/slideLayout60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26" Type="http://schemas.openxmlformats.org/officeDocument/2006/relationships/slideLayout" Target="../slideLayouts/slideLayout179.xml"/><Relationship Id="rId39" Type="http://schemas.openxmlformats.org/officeDocument/2006/relationships/image" Target="../media/image14.png"/><Relationship Id="rId21" Type="http://schemas.openxmlformats.org/officeDocument/2006/relationships/slideLayout" Target="../slideLayouts/slideLayout174.xml"/><Relationship Id="rId34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178.xml"/><Relationship Id="rId33" Type="http://schemas.openxmlformats.org/officeDocument/2006/relationships/slideLayout" Target="../slideLayouts/slideLayout186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73.xml"/><Relationship Id="rId29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24" Type="http://schemas.openxmlformats.org/officeDocument/2006/relationships/slideLayout" Target="../slideLayouts/slideLayout177.xml"/><Relationship Id="rId32" Type="http://schemas.openxmlformats.org/officeDocument/2006/relationships/slideLayout" Target="../slideLayouts/slideLayout185.xml"/><Relationship Id="rId37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76.xml"/><Relationship Id="rId28" Type="http://schemas.openxmlformats.org/officeDocument/2006/relationships/slideLayout" Target="../slideLayouts/slideLayout181.xml"/><Relationship Id="rId36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31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75.xml"/><Relationship Id="rId27" Type="http://schemas.openxmlformats.org/officeDocument/2006/relationships/slideLayout" Target="../slideLayouts/slideLayout180.xml"/><Relationship Id="rId30" Type="http://schemas.openxmlformats.org/officeDocument/2006/relationships/slideLayout" Target="../slideLayouts/slideLayout183.xml"/><Relationship Id="rId35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9" Type="http://schemas.openxmlformats.org/officeDocument/2006/relationships/image" Target="../media/image14.png"/><Relationship Id="rId21" Type="http://schemas.openxmlformats.org/officeDocument/2006/relationships/slideLayout" Target="../slideLayouts/slideLayout211.xml"/><Relationship Id="rId34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slideLayout" Target="../slideLayouts/slideLayout223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37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36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35" Type="http://schemas.openxmlformats.org/officeDocument/2006/relationships/slideLayout" Target="../slideLayouts/slideLayout225.xml"/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0.xml"/><Relationship Id="rId18" Type="http://schemas.openxmlformats.org/officeDocument/2006/relationships/slideLayout" Target="../slideLayouts/slideLayout245.xml"/><Relationship Id="rId26" Type="http://schemas.openxmlformats.org/officeDocument/2006/relationships/slideLayout" Target="../slideLayouts/slideLayout25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48.xml"/><Relationship Id="rId34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slideLayout" Target="../slideLayouts/slideLayout244.xml"/><Relationship Id="rId25" Type="http://schemas.openxmlformats.org/officeDocument/2006/relationships/slideLayout" Target="../slideLayouts/slideLayout252.xml"/><Relationship Id="rId33" Type="http://schemas.openxmlformats.org/officeDocument/2006/relationships/slideLayout" Target="../slideLayouts/slideLayout260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43.xml"/><Relationship Id="rId20" Type="http://schemas.openxmlformats.org/officeDocument/2006/relationships/slideLayout" Target="../slideLayouts/slideLayout247.xml"/><Relationship Id="rId29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24" Type="http://schemas.openxmlformats.org/officeDocument/2006/relationships/slideLayout" Target="../slideLayouts/slideLayout251.xml"/><Relationship Id="rId32" Type="http://schemas.openxmlformats.org/officeDocument/2006/relationships/slideLayout" Target="../slideLayouts/slideLayout259.xml"/><Relationship Id="rId37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2.xml"/><Relationship Id="rId23" Type="http://schemas.openxmlformats.org/officeDocument/2006/relationships/slideLayout" Target="../slideLayouts/slideLayout250.xml"/><Relationship Id="rId28" Type="http://schemas.openxmlformats.org/officeDocument/2006/relationships/slideLayout" Target="../slideLayouts/slideLayout255.xml"/><Relationship Id="rId36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37.xml"/><Relationship Id="rId19" Type="http://schemas.openxmlformats.org/officeDocument/2006/relationships/slideLayout" Target="../slideLayouts/slideLayout246.xml"/><Relationship Id="rId31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Relationship Id="rId22" Type="http://schemas.openxmlformats.org/officeDocument/2006/relationships/slideLayout" Target="../slideLayouts/slideLayout249.xml"/><Relationship Id="rId27" Type="http://schemas.openxmlformats.org/officeDocument/2006/relationships/slideLayout" Target="../slideLayouts/slideLayout254.xml"/><Relationship Id="rId30" Type="http://schemas.openxmlformats.org/officeDocument/2006/relationships/slideLayout" Target="../slideLayouts/slideLayout257.xml"/><Relationship Id="rId35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7.xml"/><Relationship Id="rId18" Type="http://schemas.openxmlformats.org/officeDocument/2006/relationships/slideLayout" Target="../slideLayouts/slideLayout282.xml"/><Relationship Id="rId26" Type="http://schemas.openxmlformats.org/officeDocument/2006/relationships/slideLayout" Target="../slideLayouts/slideLayout29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85.xml"/><Relationship Id="rId34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slideLayout" Target="../slideLayouts/slideLayout281.xml"/><Relationship Id="rId25" Type="http://schemas.openxmlformats.org/officeDocument/2006/relationships/slideLayout" Target="../slideLayouts/slideLayout289.xml"/><Relationship Id="rId33" Type="http://schemas.openxmlformats.org/officeDocument/2006/relationships/slideLayout" Target="../slideLayouts/slideLayout297.xml"/><Relationship Id="rId38" Type="http://schemas.openxmlformats.org/officeDocument/2006/relationships/theme" Target="../theme/theme8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20" Type="http://schemas.openxmlformats.org/officeDocument/2006/relationships/slideLayout" Target="../slideLayouts/slideLayout284.xml"/><Relationship Id="rId29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24" Type="http://schemas.openxmlformats.org/officeDocument/2006/relationships/slideLayout" Target="../slideLayouts/slideLayout288.xml"/><Relationship Id="rId32" Type="http://schemas.openxmlformats.org/officeDocument/2006/relationships/slideLayout" Target="../slideLayouts/slideLayout296.xml"/><Relationship Id="rId37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23" Type="http://schemas.openxmlformats.org/officeDocument/2006/relationships/slideLayout" Target="../slideLayouts/slideLayout287.xml"/><Relationship Id="rId28" Type="http://schemas.openxmlformats.org/officeDocument/2006/relationships/slideLayout" Target="../slideLayouts/slideLayout292.xml"/><Relationship Id="rId36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274.xml"/><Relationship Id="rId19" Type="http://schemas.openxmlformats.org/officeDocument/2006/relationships/slideLayout" Target="../slideLayouts/slideLayout283.xml"/><Relationship Id="rId31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Relationship Id="rId22" Type="http://schemas.openxmlformats.org/officeDocument/2006/relationships/slideLayout" Target="../slideLayouts/slideLayout286.xml"/><Relationship Id="rId27" Type="http://schemas.openxmlformats.org/officeDocument/2006/relationships/slideLayout" Target="../slideLayouts/slideLayout291.xml"/><Relationship Id="rId30" Type="http://schemas.openxmlformats.org/officeDocument/2006/relationships/slideLayout" Target="../slideLayouts/slideLayout294.xml"/><Relationship Id="rId35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4.xml"/><Relationship Id="rId18" Type="http://schemas.openxmlformats.org/officeDocument/2006/relationships/slideLayout" Target="../slideLayouts/slideLayout319.xml"/><Relationship Id="rId26" Type="http://schemas.openxmlformats.org/officeDocument/2006/relationships/slideLayout" Target="../slideLayouts/slideLayout32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22.xml"/><Relationship Id="rId34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17" Type="http://schemas.openxmlformats.org/officeDocument/2006/relationships/slideLayout" Target="../slideLayouts/slideLayout318.xml"/><Relationship Id="rId25" Type="http://schemas.openxmlformats.org/officeDocument/2006/relationships/slideLayout" Target="../slideLayouts/slideLayout326.xml"/><Relationship Id="rId33" Type="http://schemas.openxmlformats.org/officeDocument/2006/relationships/slideLayout" Target="../slideLayouts/slideLayout334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303.xml"/><Relationship Id="rId16" Type="http://schemas.openxmlformats.org/officeDocument/2006/relationships/slideLayout" Target="../slideLayouts/slideLayout317.xml"/><Relationship Id="rId20" Type="http://schemas.openxmlformats.org/officeDocument/2006/relationships/slideLayout" Target="../slideLayouts/slideLayout321.xml"/><Relationship Id="rId29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24" Type="http://schemas.openxmlformats.org/officeDocument/2006/relationships/slideLayout" Target="../slideLayouts/slideLayout325.xml"/><Relationship Id="rId32" Type="http://schemas.openxmlformats.org/officeDocument/2006/relationships/slideLayout" Target="../slideLayouts/slideLayout333.xml"/><Relationship Id="rId37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23" Type="http://schemas.openxmlformats.org/officeDocument/2006/relationships/slideLayout" Target="../slideLayouts/slideLayout324.xml"/><Relationship Id="rId28" Type="http://schemas.openxmlformats.org/officeDocument/2006/relationships/slideLayout" Target="../slideLayouts/slideLayout329.xml"/><Relationship Id="rId36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11.xml"/><Relationship Id="rId19" Type="http://schemas.openxmlformats.org/officeDocument/2006/relationships/slideLayout" Target="../slideLayouts/slideLayout320.xml"/><Relationship Id="rId31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Relationship Id="rId22" Type="http://schemas.openxmlformats.org/officeDocument/2006/relationships/slideLayout" Target="../slideLayouts/slideLayout323.xml"/><Relationship Id="rId27" Type="http://schemas.openxmlformats.org/officeDocument/2006/relationships/slideLayout" Target="../slideLayouts/slideLayout328.xml"/><Relationship Id="rId30" Type="http://schemas.openxmlformats.org/officeDocument/2006/relationships/slideLayout" Target="../slideLayouts/slideLayout331.xml"/><Relationship Id="rId35" Type="http://schemas.openxmlformats.org/officeDocument/2006/relationships/slideLayout" Target="../slideLayouts/slideLayout336.xml"/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4355" r:id="rId10"/>
    <p:sldLayoutId id="2147483653" r:id="rId11"/>
    <p:sldLayoutId id="2147483654" r:id="rId12"/>
    <p:sldLayoutId id="2147483655" r:id="rId13"/>
    <p:sldLayoutId id="2147484357" r:id="rId14"/>
    <p:sldLayoutId id="2147483689" r:id="rId15"/>
    <p:sldLayoutId id="2147483712" r:id="rId16"/>
    <p:sldLayoutId id="2147483711" r:id="rId17"/>
    <p:sldLayoutId id="2147483675" r:id="rId18"/>
    <p:sldLayoutId id="2147484356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4349" r:id="rId38"/>
    <p:sldLayoutId id="2147484350" r:id="rId39"/>
    <p:sldLayoutId id="2147484351" r:id="rId40"/>
    <p:sldLayoutId id="2147484352" r:id="rId41"/>
    <p:sldLayoutId id="214748435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649E4-0867-DC49-B255-3BA5E7E7E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  <p:sldLayoutId id="2147484070" r:id="rId25"/>
    <p:sldLayoutId id="2147484071" r:id="rId26"/>
    <p:sldLayoutId id="2147484072" r:id="rId27"/>
    <p:sldLayoutId id="2147484073" r:id="rId28"/>
    <p:sldLayoutId id="2147484074" r:id="rId29"/>
    <p:sldLayoutId id="2147484075" r:id="rId30"/>
    <p:sldLayoutId id="2147484076" r:id="rId31"/>
    <p:sldLayoutId id="2147484077" r:id="rId32"/>
    <p:sldLayoutId id="2147484078" r:id="rId33"/>
    <p:sldLayoutId id="2147484079" r:id="rId34"/>
    <p:sldLayoutId id="2147484080" r:id="rId35"/>
    <p:sldLayoutId id="2147484081" r:id="rId36"/>
    <p:sldLayoutId id="214748408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047064-45CD-5C4F-944D-FA0335691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  <p:sldLayoutId id="2147484116" r:id="rId33"/>
    <p:sldLayoutId id="2147484117" r:id="rId34"/>
    <p:sldLayoutId id="2147484118" r:id="rId35"/>
    <p:sldLayoutId id="2147484119" r:id="rId36"/>
    <p:sldLayoutId id="214748412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0A165C8-D66E-F946-9F6F-EF11DC08A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  <p:sldLayoutId id="2147484140" r:id="rId19"/>
    <p:sldLayoutId id="2147484141" r:id="rId20"/>
    <p:sldLayoutId id="2147484142" r:id="rId21"/>
    <p:sldLayoutId id="2147484143" r:id="rId22"/>
    <p:sldLayoutId id="2147484144" r:id="rId23"/>
    <p:sldLayoutId id="2147484145" r:id="rId24"/>
    <p:sldLayoutId id="2147484146" r:id="rId25"/>
    <p:sldLayoutId id="2147484147" r:id="rId26"/>
    <p:sldLayoutId id="2147484148" r:id="rId27"/>
    <p:sldLayoutId id="2147484149" r:id="rId28"/>
    <p:sldLayoutId id="2147484150" r:id="rId29"/>
    <p:sldLayoutId id="2147484151" r:id="rId30"/>
    <p:sldLayoutId id="2147484152" r:id="rId31"/>
    <p:sldLayoutId id="2147484153" r:id="rId32"/>
    <p:sldLayoutId id="2147484154" r:id="rId33"/>
    <p:sldLayoutId id="2147484155" r:id="rId34"/>
    <p:sldLayoutId id="2147484156" r:id="rId35"/>
    <p:sldLayoutId id="2147484157" r:id="rId36"/>
    <p:sldLayoutId id="214748415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3EAC62-7F5B-8A44-BC29-CEED6BB80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  <p:sldLayoutId id="2147484219" r:id="rId22"/>
    <p:sldLayoutId id="2147484220" r:id="rId23"/>
    <p:sldLayoutId id="2147484221" r:id="rId24"/>
    <p:sldLayoutId id="2147484222" r:id="rId25"/>
    <p:sldLayoutId id="2147484223" r:id="rId26"/>
    <p:sldLayoutId id="2147484224" r:id="rId27"/>
    <p:sldLayoutId id="2147484225" r:id="rId28"/>
    <p:sldLayoutId id="2147484226" r:id="rId29"/>
    <p:sldLayoutId id="2147484227" r:id="rId30"/>
    <p:sldLayoutId id="2147484228" r:id="rId31"/>
    <p:sldLayoutId id="2147484229" r:id="rId32"/>
    <p:sldLayoutId id="2147484230" r:id="rId33"/>
    <p:sldLayoutId id="2147484231" r:id="rId34"/>
    <p:sldLayoutId id="2147484232" r:id="rId35"/>
    <p:sldLayoutId id="2147484233" r:id="rId36"/>
    <p:sldLayoutId id="214748423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2933-5997-A34E-B170-A9007385D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  <p:sldLayoutId id="2147484265" r:id="rId30"/>
    <p:sldLayoutId id="2147484266" r:id="rId31"/>
    <p:sldLayoutId id="2147484267" r:id="rId32"/>
    <p:sldLayoutId id="2147484268" r:id="rId33"/>
    <p:sldLayoutId id="2147484269" r:id="rId34"/>
    <p:sldLayoutId id="2147484270" r:id="rId35"/>
    <p:sldLayoutId id="2147484271" r:id="rId36"/>
    <p:sldLayoutId id="214748427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68011D-0CB5-8740-8A5F-B46B5CF3A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  <p:sldLayoutId id="2147484291" r:id="rId18"/>
    <p:sldLayoutId id="2147484292" r:id="rId19"/>
    <p:sldLayoutId id="2147484293" r:id="rId20"/>
    <p:sldLayoutId id="2147484294" r:id="rId21"/>
    <p:sldLayoutId id="2147484295" r:id="rId22"/>
    <p:sldLayoutId id="2147484296" r:id="rId23"/>
    <p:sldLayoutId id="2147484297" r:id="rId24"/>
    <p:sldLayoutId id="2147484298" r:id="rId25"/>
    <p:sldLayoutId id="2147484299" r:id="rId26"/>
    <p:sldLayoutId id="2147484300" r:id="rId27"/>
    <p:sldLayoutId id="2147484301" r:id="rId28"/>
    <p:sldLayoutId id="2147484302" r:id="rId29"/>
    <p:sldLayoutId id="2147484303" r:id="rId30"/>
    <p:sldLayoutId id="2147484304" r:id="rId31"/>
    <p:sldLayoutId id="2147484305" r:id="rId32"/>
    <p:sldLayoutId id="2147484306" r:id="rId33"/>
    <p:sldLayoutId id="2147484307" r:id="rId34"/>
    <p:sldLayoutId id="2147484308" r:id="rId35"/>
    <p:sldLayoutId id="2147484309" r:id="rId36"/>
    <p:sldLayoutId id="214748431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D2E6F4-6638-894F-98A3-CED6AD4A2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CC3EFD-5666-154D-B35E-5574C9B1D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34A4EC-7D06-6644-8C98-B5197760F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A48F5-3B2F-264A-80BD-501848177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E18EBE-482B-7E48-89D1-039D8F337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  <p:sldLayoutId id="214748389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ED518EBA-44F0-9144-AC57-3270B06A3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E498AD-2242-094E-9CA5-B0BF63533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  <p:sldLayoutId id="2147483958" r:id="rId27"/>
    <p:sldLayoutId id="2147483959" r:id="rId28"/>
    <p:sldLayoutId id="2147483960" r:id="rId29"/>
    <p:sldLayoutId id="2147483961" r:id="rId30"/>
    <p:sldLayoutId id="2147483962" r:id="rId31"/>
    <p:sldLayoutId id="2147483963" r:id="rId32"/>
    <p:sldLayoutId id="2147483964" r:id="rId33"/>
    <p:sldLayoutId id="2147483965" r:id="rId34"/>
    <p:sldLayoutId id="2147483966" r:id="rId35"/>
    <p:sldLayoutId id="2147483967" r:id="rId36"/>
    <p:sldLayoutId id="21474839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0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75388C-50A2-4345-A1B1-96ADAB6F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  <p:sldLayoutId id="2147484034" r:id="rId27"/>
    <p:sldLayoutId id="2147484035" r:id="rId28"/>
    <p:sldLayoutId id="2147484036" r:id="rId29"/>
    <p:sldLayoutId id="2147484037" r:id="rId30"/>
    <p:sldLayoutId id="2147484038" r:id="rId31"/>
    <p:sldLayoutId id="2147484039" r:id="rId32"/>
    <p:sldLayoutId id="2147484040" r:id="rId33"/>
    <p:sldLayoutId id="2147484041" r:id="rId34"/>
    <p:sldLayoutId id="2147484042" r:id="rId35"/>
    <p:sldLayoutId id="2147484043" r:id="rId36"/>
    <p:sldLayoutId id="214748404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7AF88-C052-40CF-8640-C0D40536E7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Heike Schmitt</a:t>
            </a:r>
          </a:p>
          <a:p>
            <a:r>
              <a:rPr lang="en-US" dirty="0"/>
              <a:t>Hetty Blaak, Ana Maria de Roda Husman</a:t>
            </a:r>
          </a:p>
          <a:p>
            <a:r>
              <a:rPr lang="en-US" dirty="0"/>
              <a:t>National Institute for Public Health and the Environment</a:t>
            </a:r>
          </a:p>
          <a:p>
            <a:r>
              <a:rPr lang="en-US" dirty="0"/>
              <a:t>WHO CC on Risk Assessment of Pathogens in Food and Water</a:t>
            </a:r>
            <a:endParaRPr lang="en-NL" dirty="0"/>
          </a:p>
          <a:p>
            <a:r>
              <a:rPr lang="en-NL" dirty="0"/>
              <a:t>Delft University of Technology / </a:t>
            </a:r>
            <a:r>
              <a:rPr lang="en-NL" dirty="0" err="1"/>
              <a:t>Wetsus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E9893-4FB4-4FE9-8AED-37D60CE7A50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1744E-F8E5-4842-A863-E44EDD92325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B5EE5-E2AF-4C9D-AD72-49FC1EDF18C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CB8A64-E44C-4B10-B45D-FFD10C24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1885468"/>
            <a:ext cx="5004000" cy="1853552"/>
          </a:xfrm>
        </p:spPr>
        <p:txBody>
          <a:bodyPr>
            <a:normAutofit fontScale="90000"/>
          </a:bodyPr>
          <a:lstStyle/>
          <a:p>
            <a:r>
              <a:rPr lang="en-NL" dirty="0"/>
              <a:t>I</a:t>
            </a:r>
            <a:r>
              <a:rPr lang="en-US" dirty="0"/>
              <a:t>n</a:t>
            </a:r>
            <a:r>
              <a:rPr lang="en-NL" dirty="0" err="1"/>
              <a:t>tegrated</a:t>
            </a:r>
            <a:r>
              <a:rPr lang="en-NL" dirty="0"/>
              <a:t> surveillance</a:t>
            </a:r>
            <a:r>
              <a:rPr lang="en-US" dirty="0"/>
              <a:t> of AMR </a:t>
            </a:r>
            <a:r>
              <a:rPr lang="en-NL" dirty="0"/>
              <a:t>(with a focus on the </a:t>
            </a:r>
            <a:r>
              <a:rPr lang="en-US" dirty="0"/>
              <a:t>environment</a:t>
            </a:r>
            <a:r>
              <a:rPr lang="en-NL" dirty="0"/>
              <a:t>)</a:t>
            </a:r>
            <a:endParaRPr lang="nl-NL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4DD34E-77BE-4F62-8E8B-935D0E4DBB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2AC9-9BC1-49C7-93C5-8060C286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39" y="4510887"/>
            <a:ext cx="4086225" cy="22113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/>
              <a:t>Hospital level: proportion of ESBL-</a:t>
            </a:r>
            <a:r>
              <a:rPr lang="en-US" sz="1800" dirty="0" err="1"/>
              <a:t>Ec</a:t>
            </a:r>
            <a:r>
              <a:rPr lang="en-US" sz="1800" dirty="0"/>
              <a:t> strains among E. coli isolated from bloodstream infections</a:t>
            </a:r>
          </a:p>
          <a:p>
            <a:pPr marL="266700" lvl="1" indent="0">
              <a:buNone/>
            </a:pPr>
            <a:endParaRPr lang="en-US" sz="1600" dirty="0"/>
          </a:p>
          <a:p>
            <a:r>
              <a:rPr lang="en-US" sz="1800" dirty="0">
                <a:solidFill>
                  <a:schemeClr val="tx2"/>
                </a:solidFill>
              </a:rPr>
              <a:t>Community level: prevalence of ESBL-</a:t>
            </a:r>
            <a:r>
              <a:rPr lang="en-US" sz="1800" dirty="0" err="1">
                <a:solidFill>
                  <a:schemeClr val="tx2"/>
                </a:solidFill>
              </a:rPr>
              <a:t>Ec</a:t>
            </a:r>
            <a:r>
              <a:rPr lang="en-US" sz="1800" dirty="0">
                <a:solidFill>
                  <a:schemeClr val="tx2"/>
                </a:solidFill>
              </a:rPr>
              <a:t> in pregnant women 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9C658C1-16DD-4BE9-810F-35083EFE5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13" y="2417451"/>
            <a:ext cx="1743478" cy="1739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46A99-89C1-483D-9B44-494B0D77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88895"/>
            <a:ext cx="10923588" cy="948047"/>
          </a:xfrm>
        </p:spPr>
        <p:txBody>
          <a:bodyPr/>
          <a:lstStyle/>
          <a:p>
            <a:r>
              <a:rPr lang="en-US" altLang="en-US" dirty="0"/>
              <a:t>Principles of Tricycle protocol</a:t>
            </a:r>
            <a:endParaRPr lang="nl-NL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CF68973-590F-45F0-A3E4-35160E362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41" y="2417451"/>
            <a:ext cx="1879072" cy="1879072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07DD944-AF23-4754-B484-A7D80D8C6EDD}"/>
              </a:ext>
            </a:extLst>
          </p:cNvPr>
          <p:cNvSpPr txBox="1">
            <a:spLocks noChangeArrowheads="1"/>
          </p:cNvSpPr>
          <p:nvPr/>
        </p:nvSpPr>
        <p:spPr>
          <a:xfrm>
            <a:off x="4968791" y="4677032"/>
            <a:ext cx="2824582" cy="187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en-US" altLang="en-US" sz="1800" dirty="0"/>
              <a:t>Single target animal: poultry</a:t>
            </a:r>
          </a:p>
          <a:p>
            <a:r>
              <a:rPr lang="en-US" altLang="en-US" sz="1800" dirty="0"/>
              <a:t>Frequently consumed</a:t>
            </a:r>
          </a:p>
          <a:p>
            <a:r>
              <a:rPr lang="nl-NL" altLang="en-US" sz="1800" dirty="0"/>
              <a:t>Samples are </a:t>
            </a:r>
            <a:r>
              <a:rPr lang="nl-NL" altLang="en-US" sz="1800" dirty="0" err="1"/>
              <a:t>readily</a:t>
            </a:r>
            <a:r>
              <a:rPr lang="nl-NL" altLang="en-US" sz="1800" dirty="0"/>
              <a:t> </a:t>
            </a:r>
            <a:r>
              <a:rPr lang="nl-NL" altLang="en-US" sz="1800" dirty="0" err="1"/>
              <a:t>available</a:t>
            </a:r>
            <a:endParaRPr lang="nl-NL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36E95-C471-2904-2C3D-87DE2F144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499" y="2417451"/>
            <a:ext cx="2150215" cy="1976505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82AA409A-88CB-10A7-C554-C241912B5673}"/>
              </a:ext>
            </a:extLst>
          </p:cNvPr>
          <p:cNvSpPr txBox="1">
            <a:spLocks noChangeArrowheads="1"/>
          </p:cNvSpPr>
          <p:nvPr/>
        </p:nvSpPr>
        <p:spPr>
          <a:xfrm>
            <a:off x="8487490" y="4523640"/>
            <a:ext cx="3396013" cy="187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Pollution of water from human and animal wastewater</a:t>
            </a:r>
          </a:p>
          <a:p>
            <a:r>
              <a:rPr lang="nl-NL" altLang="en-US" sz="1800" dirty="0"/>
              <a:t>Water at ‘point of contact’: </a:t>
            </a:r>
            <a:r>
              <a:rPr lang="nl-NL" altLang="en-US" sz="1800" dirty="0" err="1"/>
              <a:t>river</a:t>
            </a:r>
            <a:r>
              <a:rPr lang="nl-NL" altLang="en-US" sz="1800" dirty="0"/>
              <a:t> upstream </a:t>
            </a:r>
            <a:r>
              <a:rPr lang="nl-NL" altLang="en-US" sz="1800" dirty="0" err="1"/>
              <a:t>and</a:t>
            </a:r>
            <a:r>
              <a:rPr lang="nl-NL" altLang="en-US" sz="1800" dirty="0"/>
              <a:t> downstream </a:t>
            </a:r>
            <a:r>
              <a:rPr lang="nl-NL" altLang="en-US" sz="1800" dirty="0" err="1"/>
              <a:t>from</a:t>
            </a:r>
            <a:r>
              <a:rPr lang="nl-NL" altLang="en-US" sz="1800" dirty="0"/>
              <a:t> </a:t>
            </a:r>
            <a:r>
              <a:rPr lang="nl-NL" altLang="en-US" sz="1800" dirty="0" err="1"/>
              <a:t>cities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1966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17D4-D688-460D-AE41-F82D8921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Why ESBL producing </a:t>
            </a:r>
            <a:r>
              <a:rPr lang="en-US" i="1" dirty="0"/>
              <a:t>E. coli?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9512-2C72-4655-A7E4-6D82D2BD8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Resistance to Critically Important Antimicrobials </a:t>
            </a:r>
            <a:r>
              <a:rPr lang="en-US" sz="2000" dirty="0">
                <a:solidFill>
                  <a:schemeClr val="tx2"/>
                </a:solidFill>
              </a:rPr>
              <a:t>(global public health relevance)</a:t>
            </a:r>
          </a:p>
          <a:p>
            <a:r>
              <a:rPr lang="en-US" sz="2000" dirty="0"/>
              <a:t>Variable prevalence among farm animals, present in the environment; </a:t>
            </a:r>
            <a:r>
              <a:rPr lang="en-US" sz="2000" dirty="0">
                <a:solidFill>
                  <a:schemeClr val="tx2"/>
                </a:solidFill>
              </a:rPr>
              <a:t>(One Health relevance)</a:t>
            </a:r>
          </a:p>
          <a:p>
            <a:r>
              <a:rPr lang="en-US" sz="2000" dirty="0"/>
              <a:t>Variations in prevalence between countries, and in time. AMU Interventions resulted in a decrease in ESBL-</a:t>
            </a:r>
            <a:r>
              <a:rPr lang="en-US" sz="2000" dirty="0" err="1"/>
              <a:t>Ec</a:t>
            </a:r>
            <a:r>
              <a:rPr lang="en-US" sz="2000" dirty="0"/>
              <a:t> occurrence </a:t>
            </a:r>
            <a:r>
              <a:rPr lang="en-US" sz="2000" dirty="0">
                <a:solidFill>
                  <a:schemeClr val="tx2"/>
                </a:solidFill>
              </a:rPr>
              <a:t>(data for action)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NL" sz="2000" dirty="0">
                <a:solidFill>
                  <a:schemeClr val="tx2"/>
                </a:solidFill>
              </a:rPr>
              <a:t>Other criteria for endpoints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Sector relevance</a:t>
            </a:r>
          </a:p>
          <a:p>
            <a:r>
              <a:rPr lang="en-US" sz="2000" dirty="0">
                <a:solidFill>
                  <a:schemeClr val="tx2"/>
                </a:solidFill>
              </a:rPr>
              <a:t>Pandemic preparedness (early warning for emerging forms of AMR)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Practical issues (measurability)</a:t>
            </a:r>
          </a:p>
        </p:txBody>
      </p:sp>
    </p:spTree>
    <p:extLst>
      <p:ext uri="{BB962C8B-B14F-4D97-AF65-F5344CB8AC3E}">
        <p14:creationId xmlns:p14="http://schemas.microsoft.com/office/powerpoint/2010/main" val="35260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17D4-D688-460D-AE41-F82D8921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Implementation structure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94AC3-6E48-430A-B67A-A70771FA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35" y="2209270"/>
            <a:ext cx="7341048" cy="43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214404"/>
            <a:ext cx="8229600" cy="33783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 dirty="0"/>
              <a:t>Human wastewater (urban community / WWTP)</a:t>
            </a:r>
          </a:p>
          <a:p>
            <a:r>
              <a:rPr lang="en-GB" sz="2400" dirty="0"/>
              <a:t>Animal wastewater (wet market, slaughterhouse)</a:t>
            </a:r>
          </a:p>
          <a:p>
            <a:r>
              <a:rPr lang="en-GB" sz="2400" dirty="0"/>
              <a:t>River upstream (city background)</a:t>
            </a:r>
          </a:p>
          <a:p>
            <a:r>
              <a:rPr lang="en-GB" sz="2400" dirty="0"/>
              <a:t>River downstream (city influence)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EFD80-9583-4C01-80C4-1AD1BD8C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41596" r="27950" b="19185"/>
          <a:stretch/>
        </p:blipFill>
        <p:spPr>
          <a:xfrm>
            <a:off x="5897996" y="4290728"/>
            <a:ext cx="5424536" cy="1927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28CB4-7EA2-4F13-819D-336F76383458}"/>
              </a:ext>
            </a:extLst>
          </p:cNvPr>
          <p:cNvSpPr txBox="1"/>
          <p:nvPr/>
        </p:nvSpPr>
        <p:spPr>
          <a:xfrm>
            <a:off x="1031631" y="4512441"/>
            <a:ext cx="2473569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</a:pPr>
            <a:r>
              <a:rPr lang="en-GB" sz="1600" dirty="0">
                <a:sym typeface="Wingdings" panose="05000000000000000000" pitchFamily="2" charset="2"/>
              </a:rPr>
              <a:t>Satellite extensions: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GB" sz="1600" dirty="0">
                <a:sym typeface="Wingdings" panose="05000000000000000000" pitchFamily="2" charset="2"/>
              </a:rPr>
              <a:t>Hospital wastewater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GB" sz="1600" dirty="0">
                <a:sym typeface="Wingdings" panose="05000000000000000000" pitchFamily="2" charset="2"/>
              </a:rPr>
              <a:t>Drinking water</a:t>
            </a:r>
          </a:p>
          <a:p>
            <a:endParaRPr lang="nl-N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208A9-0FA5-4C54-98E9-F16B622C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Tricycle env. sampling: sources and exposure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811D698-F006-460D-8381-63ABF58B42B9}"/>
              </a:ext>
            </a:extLst>
          </p:cNvPr>
          <p:cNvSpPr/>
          <p:nvPr/>
        </p:nvSpPr>
        <p:spPr>
          <a:xfrm>
            <a:off x="8719338" y="2415141"/>
            <a:ext cx="288032" cy="72008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A21F0C-A71E-4FA9-A48A-8A89C30142F3}"/>
              </a:ext>
            </a:extLst>
          </p:cNvPr>
          <p:cNvSpPr txBox="1">
            <a:spLocks/>
          </p:cNvSpPr>
          <p:nvPr/>
        </p:nvSpPr>
        <p:spPr bwMode="auto">
          <a:xfrm>
            <a:off x="9225655" y="2567272"/>
            <a:ext cx="17823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eaLnBrk="1" hangingPunct="1">
              <a:spcBef>
                <a:spcPct val="20000"/>
              </a:spcBef>
              <a:buFont typeface="Verdana" pitchFamily="34" charset="0"/>
              <a:buChar char="●"/>
              <a:defRPr>
                <a:latin typeface="+mn-lt"/>
                <a:cs typeface="+mn-cs"/>
              </a:defRPr>
            </a:lvl1pPr>
            <a:lvl2pPr marL="539750" indent="-273050" eaLnBrk="1" hangingPunct="1">
              <a:spcBef>
                <a:spcPct val="20000"/>
              </a:spcBef>
              <a:buFont typeface="Verdana" pitchFamily="34" charset="0"/>
              <a:buChar char="–"/>
              <a:defRPr>
                <a:latin typeface="+mn-lt"/>
                <a:cs typeface="+mn-cs"/>
              </a:defRPr>
            </a:lvl2pPr>
            <a:lvl3pPr marL="804863" indent="-263525" eaLnBrk="1" hangingPunct="1">
              <a:spcBef>
                <a:spcPct val="20000"/>
              </a:spcBef>
              <a:buFont typeface="Verdana" pitchFamily="34" charset="0"/>
              <a:buChar char="›"/>
              <a:defRPr>
                <a:latin typeface="+mn-lt"/>
                <a:cs typeface="+mn-cs"/>
              </a:defRPr>
            </a:lvl3pPr>
            <a:lvl4pPr marL="1071563" indent="-265113" eaLnBrk="1" hangingPunct="1">
              <a:spcBef>
                <a:spcPct val="20000"/>
              </a:spcBef>
              <a:buFont typeface="Verdana" pitchFamily="34" charset="0"/>
              <a:buChar char="●"/>
              <a:defRPr>
                <a:latin typeface="+mn-lt"/>
                <a:cs typeface="+mn-cs"/>
              </a:defRPr>
            </a:lvl4pPr>
            <a:lvl5pPr marL="1347788" indent="-274638" eaLnBrk="1" hangingPunct="1">
              <a:spcBef>
                <a:spcPct val="20000"/>
              </a:spcBef>
              <a:buFont typeface="Verdana" pitchFamily="34" charset="0"/>
              <a:buChar char="–"/>
              <a:defRPr>
                <a:latin typeface="+mn-lt"/>
                <a:cs typeface="+mn-cs"/>
              </a:defRPr>
            </a:lvl5pPr>
            <a:lvl6pPr marL="1804988" indent="-274638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latin typeface="+mn-lt"/>
                <a:cs typeface="+mn-cs"/>
              </a:defRPr>
            </a:lvl6pPr>
            <a:lvl7pPr marL="2262188" indent="-274638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latin typeface="+mn-lt"/>
                <a:cs typeface="+mn-cs"/>
              </a:defRPr>
            </a:lvl7pPr>
            <a:lvl8pPr marL="2719388" indent="-274638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latin typeface="+mn-lt"/>
                <a:cs typeface="+mn-cs"/>
              </a:defRPr>
            </a:lvl8pPr>
            <a:lvl9pPr marL="3176588" indent="-274638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Exposure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ADA489D-17C2-4CA4-BF3D-731184C0A537}"/>
              </a:ext>
            </a:extLst>
          </p:cNvPr>
          <p:cNvSpPr/>
          <p:nvPr/>
        </p:nvSpPr>
        <p:spPr>
          <a:xfrm>
            <a:off x="8727423" y="3246706"/>
            <a:ext cx="288032" cy="72008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C7D25-A5AE-4023-A589-4EE1E6B1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118" y="43841"/>
            <a:ext cx="1306882" cy="12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7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40BB-7D61-4186-A33E-05C1F194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Current international activities on integrated surveillance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3CDC2-7B44-4736-9979-DBC204546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L" dirty="0"/>
              <a:t>2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BC1C7-8D8D-46B0-B611-05CA34A279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A4E5D-6DBB-416F-9137-4BA5C4A552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CB7A3-21AF-4D0C-9515-D8503A578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6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4"/>
            <a:ext cx="5461000" cy="296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Aim:</a:t>
            </a:r>
          </a:p>
          <a:p>
            <a:r>
              <a:rPr lang="en-NL" sz="2300" dirty="0"/>
              <a:t>P</a:t>
            </a:r>
            <a:r>
              <a:rPr lang="en-US" sz="2300" dirty="0" err="1"/>
              <a:t>rovide</a:t>
            </a:r>
            <a:r>
              <a:rPr lang="en-US" sz="2300" dirty="0"/>
              <a:t> advice and guidance on the development of global, regional and country-level systems for integrated surveillance</a:t>
            </a:r>
            <a:r>
              <a:rPr lang="en-NL" sz="2300" dirty="0"/>
              <a:t> of antimicrobial resistance and antimicrobial use</a:t>
            </a:r>
            <a:endParaRPr lang="en-US" sz="2300" dirty="0"/>
          </a:p>
          <a:p>
            <a:pPr marL="0" indent="0">
              <a:buNone/>
            </a:pPr>
            <a:endParaRPr lang="en-NL" sz="2300" dirty="0"/>
          </a:p>
          <a:p>
            <a:pPr marL="0" indent="0">
              <a:buNone/>
            </a:pPr>
            <a:endParaRPr lang="en-NL" sz="23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Quadripartite Technical Group on Integrated Surveillance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FEE16AB-A752-9F28-6D9F-432B0E418FA9}"/>
              </a:ext>
            </a:extLst>
          </p:cNvPr>
          <p:cNvSpPr txBox="1">
            <a:spLocks/>
          </p:cNvSpPr>
          <p:nvPr/>
        </p:nvSpPr>
        <p:spPr>
          <a:xfrm>
            <a:off x="6325393" y="2276474"/>
            <a:ext cx="5461000" cy="296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en-NL" sz="2300" dirty="0"/>
              <a:t>Organisation</a:t>
            </a:r>
            <a:r>
              <a:rPr lang="en-US" sz="2300" dirty="0"/>
              <a:t>:</a:t>
            </a:r>
          </a:p>
          <a:p>
            <a:r>
              <a:rPr lang="en-US" sz="2300" dirty="0"/>
              <a:t>W</a:t>
            </a:r>
            <a:r>
              <a:rPr lang="en-NL" sz="2300" dirty="0"/>
              <a:t>HO / FAO / WOAH / UN secretariat and input</a:t>
            </a:r>
          </a:p>
          <a:p>
            <a:r>
              <a:rPr lang="en-US" sz="2300" dirty="0"/>
              <a:t>E</a:t>
            </a:r>
            <a:r>
              <a:rPr lang="en-NL" sz="2300" dirty="0" err="1"/>
              <a:t>xpert</a:t>
            </a:r>
            <a:r>
              <a:rPr lang="en-NL" sz="2300" dirty="0"/>
              <a:t> group</a:t>
            </a:r>
          </a:p>
          <a:p>
            <a:r>
              <a:rPr lang="en-NL" sz="2300" dirty="0"/>
              <a:t>First meeting 1/2023, plan of act</a:t>
            </a:r>
            <a:r>
              <a:rPr lang="en-US" sz="2300" dirty="0"/>
              <a:t>io</a:t>
            </a:r>
            <a:r>
              <a:rPr lang="en-NL" sz="2300" dirty="0"/>
              <a:t>n for first 2 years</a:t>
            </a:r>
            <a:endParaRPr lang="en-US" sz="2300" dirty="0"/>
          </a:p>
          <a:p>
            <a:pPr marL="0" indent="0">
              <a:buFont typeface="Verdana" panose="020B0604030504040204" pitchFamily="34" charset="0"/>
              <a:buNone/>
            </a:pPr>
            <a:endParaRPr lang="en-NL" sz="2300" dirty="0"/>
          </a:p>
        </p:txBody>
      </p:sp>
    </p:spTree>
    <p:extLst>
      <p:ext uri="{BB962C8B-B14F-4D97-AF65-F5344CB8AC3E}">
        <p14:creationId xmlns:p14="http://schemas.microsoft.com/office/powerpoint/2010/main" val="16502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084091"/>
            <a:ext cx="10178313" cy="3561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L" sz="2300" dirty="0"/>
          </a:p>
          <a:p>
            <a:pPr marL="0" indent="0">
              <a:buNone/>
            </a:pPr>
            <a:r>
              <a:rPr lang="en-US" sz="2300" dirty="0"/>
              <a:t>Roles and Responsibilities:</a:t>
            </a:r>
          </a:p>
          <a:p>
            <a:r>
              <a:rPr lang="en-US" sz="2300" dirty="0"/>
              <a:t>R</a:t>
            </a:r>
            <a:r>
              <a:rPr lang="en-NL" sz="2300" dirty="0" err="1"/>
              <a:t>eview</a:t>
            </a:r>
            <a:r>
              <a:rPr lang="en-NL" sz="2300" dirty="0"/>
              <a:t> and refine the </a:t>
            </a:r>
            <a:r>
              <a:rPr lang="en-US" sz="2300" dirty="0"/>
              <a:t>definition of Integrated Surveillance</a:t>
            </a:r>
          </a:p>
          <a:p>
            <a:r>
              <a:rPr lang="en-US" sz="2300" dirty="0"/>
              <a:t>Review current approaches and guidance on integrated surveillance</a:t>
            </a:r>
          </a:p>
          <a:p>
            <a:r>
              <a:rPr lang="en-US" sz="2300" dirty="0"/>
              <a:t>Develop a framework for integrated surveillance</a:t>
            </a:r>
            <a:endParaRPr lang="en-NL" sz="2300" dirty="0"/>
          </a:p>
          <a:p>
            <a:r>
              <a:rPr lang="en-NL" sz="2300" dirty="0"/>
              <a:t>Advise on microbial indicators, and role of </a:t>
            </a:r>
            <a:r>
              <a:rPr lang="en-US" sz="2300" dirty="0" err="1"/>
              <a:t>technolog</a:t>
            </a:r>
            <a:r>
              <a:rPr lang="en-NL" sz="2300" dirty="0" err="1"/>
              <a:t>ies</a:t>
            </a:r>
            <a:r>
              <a:rPr lang="en-NL" sz="2300" dirty="0"/>
              <a:t> and</a:t>
            </a:r>
            <a:r>
              <a:rPr lang="en-US" sz="2300" dirty="0"/>
              <a:t> laboratory and diagnostic capability </a:t>
            </a:r>
            <a:endParaRPr lang="en-NL" sz="23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Quadripartite Technical Group on Integrated Surveillance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35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4"/>
            <a:ext cx="5461000" cy="296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Aim:</a:t>
            </a:r>
          </a:p>
          <a:p>
            <a:r>
              <a:rPr lang="en-NL" sz="2300" dirty="0"/>
              <a:t>S</a:t>
            </a:r>
            <a:r>
              <a:rPr lang="en-US" sz="2300" dirty="0" err="1"/>
              <a:t>upport</a:t>
            </a:r>
            <a:r>
              <a:rPr lang="en-US" sz="2300" dirty="0"/>
              <a:t> Member States/Associated Countries in their efforts to develop and update their National Action Plan</a:t>
            </a:r>
            <a:r>
              <a:rPr lang="en-NL" sz="2300" dirty="0"/>
              <a:t> </a:t>
            </a:r>
            <a:r>
              <a:rPr lang="en-US" sz="2300" dirty="0"/>
              <a:t>(NAP) on AMR.</a:t>
            </a:r>
            <a:endParaRPr lang="en-NL" sz="2300" dirty="0"/>
          </a:p>
          <a:p>
            <a:r>
              <a:rPr lang="en-NL" sz="2300" dirty="0"/>
              <a:t>In a O</a:t>
            </a:r>
            <a:r>
              <a:rPr lang="en-US" sz="2300" dirty="0"/>
              <a:t>n</a:t>
            </a:r>
            <a:r>
              <a:rPr lang="en-NL" sz="2300" dirty="0"/>
              <a:t>e He</a:t>
            </a:r>
            <a:r>
              <a:rPr lang="en-US" sz="2300" dirty="0"/>
              <a:t>al</a:t>
            </a:r>
            <a:r>
              <a:rPr lang="en-NL" sz="2300" dirty="0" err="1"/>
              <a:t>th</a:t>
            </a:r>
            <a:r>
              <a:rPr lang="en-NL" sz="2300" dirty="0"/>
              <a:t> framework</a:t>
            </a:r>
            <a:endParaRPr lang="en-US" sz="2300" dirty="0"/>
          </a:p>
          <a:p>
            <a:pPr marL="0" indent="0">
              <a:buNone/>
            </a:pPr>
            <a:endParaRPr lang="en-NL" sz="23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L" dirty="0"/>
            </a:br>
            <a:br>
              <a:rPr lang="en-NL" dirty="0"/>
            </a:br>
            <a:br>
              <a:rPr lang="en-NL" dirty="0"/>
            </a:br>
            <a:r>
              <a:rPr lang="en-NL" dirty="0"/>
              <a:t>JAMRAI-2</a:t>
            </a:r>
            <a:br>
              <a:rPr lang="en-NL" dirty="0"/>
            </a:br>
            <a:r>
              <a:rPr lang="en-US" dirty="0"/>
              <a:t>Joint Action Antimicrobial Resistance and Healthcare-Associated Infections 2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FEE16AB-A752-9F28-6D9F-432B0E418FA9}"/>
              </a:ext>
            </a:extLst>
          </p:cNvPr>
          <p:cNvSpPr txBox="1">
            <a:spLocks/>
          </p:cNvSpPr>
          <p:nvPr/>
        </p:nvSpPr>
        <p:spPr>
          <a:xfrm>
            <a:off x="6325393" y="2276474"/>
            <a:ext cx="5461000" cy="296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en-NL" sz="2300" dirty="0"/>
              <a:t>Organisation</a:t>
            </a:r>
            <a:r>
              <a:rPr lang="en-US" sz="2300" dirty="0"/>
              <a:t>:</a:t>
            </a:r>
          </a:p>
          <a:p>
            <a:r>
              <a:rPr lang="en-US" sz="2300" dirty="0"/>
              <a:t>U</a:t>
            </a:r>
            <a:r>
              <a:rPr lang="en-NL" sz="2300" dirty="0" err="1"/>
              <a:t>niversity</a:t>
            </a:r>
            <a:r>
              <a:rPr lang="en-NL" sz="2300" dirty="0"/>
              <a:t> of Limoges</a:t>
            </a:r>
          </a:p>
          <a:p>
            <a:r>
              <a:rPr lang="en-US" sz="2300" dirty="0"/>
              <a:t>1</a:t>
            </a:r>
            <a:r>
              <a:rPr lang="en-NL" sz="2300" dirty="0"/>
              <a:t>29 participating institutions</a:t>
            </a:r>
          </a:p>
          <a:p>
            <a:r>
              <a:rPr lang="en-NL" sz="2300" dirty="0"/>
              <a:t>1/2024, 4 years</a:t>
            </a:r>
            <a:endParaRPr lang="en-US" sz="2300" dirty="0"/>
          </a:p>
          <a:p>
            <a:pPr marL="0" indent="0">
              <a:buFont typeface="Verdana" panose="020B0604030504040204" pitchFamily="34" charset="0"/>
              <a:buNone/>
            </a:pPr>
            <a:endParaRPr lang="en-NL" sz="2300" dirty="0"/>
          </a:p>
        </p:txBody>
      </p:sp>
    </p:spTree>
    <p:extLst>
      <p:ext uri="{BB962C8B-B14F-4D97-AF65-F5344CB8AC3E}">
        <p14:creationId xmlns:p14="http://schemas.microsoft.com/office/powerpoint/2010/main" val="8126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L" dirty="0"/>
            </a:br>
            <a:br>
              <a:rPr lang="en-NL" dirty="0"/>
            </a:br>
            <a:br>
              <a:rPr lang="en-NL" dirty="0"/>
            </a:br>
            <a:r>
              <a:rPr lang="en-NL" dirty="0"/>
              <a:t>JAMRAI-2</a:t>
            </a:r>
            <a:br>
              <a:rPr lang="en-NL" dirty="0"/>
            </a:b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0692D-4AFA-0F38-11BB-62E626F31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2160595"/>
            <a:ext cx="4041775" cy="3944938"/>
          </a:xfrm>
        </p:spPr>
        <p:txBody>
          <a:bodyPr/>
          <a:lstStyle/>
          <a:p>
            <a:pPr marL="0" indent="0">
              <a:buNone/>
            </a:pPr>
            <a:r>
              <a:rPr lang="en-NL" dirty="0"/>
              <a:t>T</a:t>
            </a:r>
            <a:r>
              <a:rPr lang="en-US" dirty="0"/>
              <a:t>e</a:t>
            </a:r>
            <a:r>
              <a:rPr lang="en-NL" dirty="0" err="1"/>
              <a:t>chnical</a:t>
            </a:r>
            <a:r>
              <a:rPr lang="en-NL" dirty="0"/>
              <a:t> WP aligned with WHO Global Action Plan:</a:t>
            </a:r>
          </a:p>
          <a:p>
            <a:r>
              <a:rPr lang="en-NL" dirty="0"/>
              <a:t>Antibiotic stewardship</a:t>
            </a:r>
          </a:p>
          <a:p>
            <a:r>
              <a:rPr lang="en-NL" dirty="0"/>
              <a:t>IPC</a:t>
            </a:r>
          </a:p>
          <a:p>
            <a:r>
              <a:rPr lang="en-NL" dirty="0"/>
              <a:t>One Health surveillance</a:t>
            </a:r>
          </a:p>
          <a:p>
            <a:r>
              <a:rPr lang="en-NL" dirty="0"/>
              <a:t>Antibiotic access</a:t>
            </a:r>
          </a:p>
          <a:p>
            <a:r>
              <a:rPr lang="en-NL" dirty="0"/>
              <a:t>Awareness raising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0DE84-9A51-DB30-8D5C-3D5ED8D4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590" y="2160595"/>
            <a:ext cx="7396020" cy="33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40BB-7D61-4186-A33E-05C1F194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E</a:t>
            </a:r>
            <a:r>
              <a:rPr lang="en-US" dirty="0" err="1"/>
              <a:t>nvironmental</a:t>
            </a:r>
            <a:r>
              <a:rPr lang="en-US" dirty="0"/>
              <a:t> surveillance </a:t>
            </a:r>
            <a:r>
              <a:rPr lang="en-NL" dirty="0"/>
              <a:t>in the Netherlands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3CDC2-7B44-4736-9979-DBC204546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L" dirty="0"/>
              <a:t>3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BC1C7-8D8D-46B0-B611-05CA34A279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A4E5D-6DBB-416F-9137-4BA5C4A552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CB7A3-21AF-4D0C-9515-D8503A578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0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4490426" cy="39449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LID4096" dirty="0"/>
              <a:t>s required as AMR is a O</a:t>
            </a:r>
            <a:r>
              <a:rPr lang="en-US" dirty="0"/>
              <a:t>n</a:t>
            </a:r>
            <a:r>
              <a:rPr lang="LID4096" dirty="0"/>
              <a:t>e Health problem</a:t>
            </a:r>
          </a:p>
          <a:p>
            <a:r>
              <a:rPr lang="en-US" dirty="0"/>
              <a:t>Public health surveillance is “the ongoing, systematic collection, analysis, and</a:t>
            </a:r>
            <a:r>
              <a:rPr lang="en-NL" dirty="0"/>
              <a:t> </a:t>
            </a:r>
            <a:r>
              <a:rPr lang="en-US" dirty="0"/>
              <a:t>interpretation of health-related data essential to planning, implementation, and</a:t>
            </a:r>
            <a:r>
              <a:rPr lang="en-NL" dirty="0"/>
              <a:t> </a:t>
            </a:r>
            <a:r>
              <a:rPr lang="en-US" dirty="0"/>
              <a:t>evaluation of public health practice.”</a:t>
            </a:r>
            <a:r>
              <a:rPr lang="LID4096" dirty="0"/>
              <a:t> </a:t>
            </a:r>
          </a:p>
          <a:p>
            <a:r>
              <a:rPr lang="LID4096" dirty="0"/>
              <a:t>Surveillance is data for action</a:t>
            </a:r>
            <a:endParaRPr lang="en-PW" dirty="0"/>
          </a:p>
          <a:p>
            <a:pPr lvl="1"/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NL" dirty="0" err="1"/>
              <a:t>ntegrated</a:t>
            </a:r>
            <a:r>
              <a:rPr lang="en-NL" dirty="0"/>
              <a:t> surveillance 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C6B665-B2CC-4DC8-9EDE-72D032E3B261}"/>
              </a:ext>
            </a:extLst>
          </p:cNvPr>
          <p:cNvGrpSpPr/>
          <p:nvPr/>
        </p:nvGrpSpPr>
        <p:grpSpPr>
          <a:xfrm>
            <a:off x="5375324" y="934472"/>
            <a:ext cx="5598096" cy="5171778"/>
            <a:chOff x="2634873" y="121056"/>
            <a:chExt cx="6898791" cy="66253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DA42304-A6A4-86B2-8393-D9DBBA22C356}"/>
                </a:ext>
              </a:extLst>
            </p:cNvPr>
            <p:cNvSpPr/>
            <p:nvPr/>
          </p:nvSpPr>
          <p:spPr>
            <a:xfrm>
              <a:off x="2634873" y="2839820"/>
              <a:ext cx="3759688" cy="386792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>
              <a:solidFill>
                <a:srgbClr val="0070B6"/>
              </a:solidFill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06D5-C487-0593-1238-C70B38100244}"/>
                </a:ext>
              </a:extLst>
            </p:cNvPr>
            <p:cNvGrpSpPr/>
            <p:nvPr/>
          </p:nvGrpSpPr>
          <p:grpSpPr>
            <a:xfrm>
              <a:off x="3087842" y="3988982"/>
              <a:ext cx="2567008" cy="1436471"/>
              <a:chOff x="3087842" y="3988982"/>
              <a:chExt cx="2567008" cy="14364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0C15089-9D1E-02DD-825F-F3A4719EE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84733" y="4876649"/>
                <a:ext cx="1492485" cy="54880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F6BD071-F18D-3F22-42B0-E8AED41D2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842" y="4125264"/>
                <a:ext cx="1249266" cy="82259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B363C64-BEB9-51BE-4E55-EE57B6CE4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7885"/>
              <a:stretch/>
            </p:blipFill>
            <p:spPr>
              <a:xfrm>
                <a:off x="4410069" y="3988982"/>
                <a:ext cx="1244781" cy="675692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4309C0-38FB-B116-6291-AAB9DC6FD9C5}"/>
                </a:ext>
              </a:extLst>
            </p:cNvPr>
            <p:cNvSpPr/>
            <p:nvPr/>
          </p:nvSpPr>
          <p:spPr>
            <a:xfrm>
              <a:off x="5773976" y="2878459"/>
              <a:ext cx="3759688" cy="386792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>
              <a:solidFill>
                <a:srgbClr val="0070B6"/>
              </a:solidFill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419EC5-F14B-C18F-7A7E-4F8BC0991E3A}"/>
                </a:ext>
              </a:extLst>
            </p:cNvPr>
            <p:cNvSpPr/>
            <p:nvPr/>
          </p:nvSpPr>
          <p:spPr>
            <a:xfrm>
              <a:off x="4216156" y="121056"/>
              <a:ext cx="3759688" cy="386792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>
              <a:solidFill>
                <a:srgbClr val="0070B6"/>
              </a:solidFill>
              <a:prstDash val="solid"/>
              <a:miter lim="8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FB4EF7-A454-4765-1D95-116F15E46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9872" y="958813"/>
              <a:ext cx="2718033" cy="17852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F2B00-30E9-A3F6-B0C4-D6B0AE08A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5" t="61061" r="4004" b="12726"/>
            <a:stretch/>
          </p:blipFill>
          <p:spPr>
            <a:xfrm>
              <a:off x="6632812" y="3988982"/>
              <a:ext cx="2060812" cy="1797669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E0B50-673C-DAF1-2BDD-3A55ACD00A5E}"/>
              </a:ext>
            </a:extLst>
          </p:cNvPr>
          <p:cNvSpPr/>
          <p:nvPr/>
        </p:nvSpPr>
        <p:spPr>
          <a:xfrm>
            <a:off x="7587401" y="6416530"/>
            <a:ext cx="42466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PW" sz="1050" i="1" dirty="0"/>
              <a:t>CDC / Gregg: Field Epidemiology</a:t>
            </a:r>
            <a:endParaRPr lang="nl-NL" sz="1050" i="1" dirty="0"/>
          </a:p>
        </p:txBody>
      </p:sp>
    </p:spTree>
    <p:extLst>
      <p:ext uri="{BB962C8B-B14F-4D97-AF65-F5344CB8AC3E}">
        <p14:creationId xmlns:p14="http://schemas.microsoft.com/office/powerpoint/2010/main" val="13634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22BEFAC-2693-4898-9553-3B3DACA46AAB}"/>
              </a:ext>
            </a:extLst>
          </p:cNvPr>
          <p:cNvGrpSpPr/>
          <p:nvPr/>
        </p:nvGrpSpPr>
        <p:grpSpPr>
          <a:xfrm>
            <a:off x="3978977" y="1286461"/>
            <a:ext cx="7782901" cy="5539580"/>
            <a:chOff x="3978977" y="1286461"/>
            <a:chExt cx="7782901" cy="55395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30B53EC-5E90-46B9-8277-D44056BE0D14}"/>
                </a:ext>
              </a:extLst>
            </p:cNvPr>
            <p:cNvGrpSpPr/>
            <p:nvPr/>
          </p:nvGrpSpPr>
          <p:grpSpPr>
            <a:xfrm>
              <a:off x="4835172" y="1718071"/>
              <a:ext cx="5570470" cy="4888007"/>
              <a:chOff x="2646604" y="116336"/>
              <a:chExt cx="6898791" cy="662532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9AD39AC-DB1D-4B53-BB48-F62CD06F3A53}"/>
                  </a:ext>
                </a:extLst>
              </p:cNvPr>
              <p:cNvSpPr/>
              <p:nvPr/>
            </p:nvSpPr>
            <p:spPr>
              <a:xfrm>
                <a:off x="2646604" y="2835100"/>
                <a:ext cx="3759688" cy="3867926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C1963B7-7B86-48FD-9198-14C088FC90A8}"/>
                  </a:ext>
                </a:extLst>
              </p:cNvPr>
              <p:cNvGrpSpPr/>
              <p:nvPr/>
            </p:nvGrpSpPr>
            <p:grpSpPr>
              <a:xfrm>
                <a:off x="3099573" y="3984262"/>
                <a:ext cx="2567008" cy="1436471"/>
                <a:chOff x="3087842" y="3988982"/>
                <a:chExt cx="2567008" cy="1436471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FE0E4E4C-849D-49CD-A0C1-6676A1372B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84733" y="4876649"/>
                  <a:ext cx="1492485" cy="548804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1490E184-FC7A-4C80-A434-584A06C368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7842" y="4125264"/>
                  <a:ext cx="1249266" cy="82259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0A797672-97A0-46BF-888D-8F18904DFE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7885"/>
                <a:stretch/>
              </p:blipFill>
              <p:spPr>
                <a:xfrm>
                  <a:off x="4410069" y="3988982"/>
                  <a:ext cx="1244781" cy="675692"/>
                </a:xfrm>
                <a:prstGeom prst="rect">
                  <a:avLst/>
                </a:prstGeom>
              </p:spPr>
            </p:pic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EC19C72-5BAE-4903-89C0-298E23347566}"/>
                  </a:ext>
                </a:extLst>
              </p:cNvPr>
              <p:cNvSpPr/>
              <p:nvPr/>
            </p:nvSpPr>
            <p:spPr>
              <a:xfrm>
                <a:off x="5785707" y="2873739"/>
                <a:ext cx="3759688" cy="3867926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F28D92E-6ABF-45AA-962C-C013E7C6EC74}"/>
                  </a:ext>
                </a:extLst>
              </p:cNvPr>
              <p:cNvSpPr/>
              <p:nvPr/>
            </p:nvSpPr>
            <p:spPr>
              <a:xfrm>
                <a:off x="4227887" y="116336"/>
                <a:ext cx="3759688" cy="3867926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721B24A-CA78-4CE5-B29E-BB7AAAEF4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603" y="954093"/>
                <a:ext cx="2718033" cy="1785296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BA41463-141B-4652-A866-3855FB6BA5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975" t="61061" r="4004" b="12726"/>
              <a:stretch/>
            </p:blipFill>
            <p:spPr>
              <a:xfrm>
                <a:off x="6644543" y="3984262"/>
                <a:ext cx="2060812" cy="1797669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DD642-74EC-48EC-9142-28E70B4AB5B2}"/>
                </a:ext>
              </a:extLst>
            </p:cNvPr>
            <p:cNvSpPr txBox="1"/>
            <p:nvPr/>
          </p:nvSpPr>
          <p:spPr>
            <a:xfrm>
              <a:off x="6111988" y="2632314"/>
              <a:ext cx="9824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</a:rPr>
                <a:t>H</a:t>
              </a:r>
              <a:r>
                <a:rPr lang="en-NL" sz="1200" dirty="0">
                  <a:solidFill>
                    <a:schemeClr val="tx2"/>
                  </a:solidFill>
                </a:rPr>
                <a:t>ospitals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129716-6C2D-4E9B-AD9F-6748E2C618CC}"/>
                </a:ext>
              </a:extLst>
            </p:cNvPr>
            <p:cNvSpPr txBox="1"/>
            <p:nvPr/>
          </p:nvSpPr>
          <p:spPr>
            <a:xfrm>
              <a:off x="7210151" y="3527471"/>
              <a:ext cx="1190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G</a:t>
              </a:r>
              <a:r>
                <a:rPr lang="en-NL" sz="1200" dirty="0" err="1">
                  <a:solidFill>
                    <a:schemeClr val="tx2"/>
                  </a:solidFill>
                </a:rPr>
                <a:t>eneral</a:t>
              </a:r>
              <a:r>
                <a:rPr lang="en-NL" sz="1200" dirty="0">
                  <a:solidFill>
                    <a:schemeClr val="tx2"/>
                  </a:solidFill>
                </a:rPr>
                <a:t> population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F0EC69-557C-42E4-A3A7-F528CF3A4EC3}"/>
                </a:ext>
              </a:extLst>
            </p:cNvPr>
            <p:cNvSpPr txBox="1"/>
            <p:nvPr/>
          </p:nvSpPr>
          <p:spPr>
            <a:xfrm>
              <a:off x="7388804" y="2064176"/>
              <a:ext cx="153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</a:t>
              </a:r>
              <a:r>
                <a:rPr lang="en-NL" sz="1200" dirty="0" err="1">
                  <a:solidFill>
                    <a:schemeClr val="tx2"/>
                  </a:solidFill>
                </a:rPr>
                <a:t>pecial</a:t>
              </a:r>
              <a:r>
                <a:rPr lang="en-NL" sz="1200" dirty="0">
                  <a:solidFill>
                    <a:schemeClr val="tx2"/>
                  </a:solidFill>
                </a:rPr>
                <a:t> populations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AFB60-CF69-456A-BBC0-DEAFF578E2EB}"/>
                </a:ext>
              </a:extLst>
            </p:cNvPr>
            <p:cNvSpPr txBox="1"/>
            <p:nvPr/>
          </p:nvSpPr>
          <p:spPr>
            <a:xfrm>
              <a:off x="3978977" y="6456709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2"/>
                  </a:solidFill>
                </a:rPr>
                <a:t>Animals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2AD2DC-FB1A-47F2-AEF6-36F48EDC12B6}"/>
                </a:ext>
              </a:extLst>
            </p:cNvPr>
            <p:cNvSpPr txBox="1"/>
            <p:nvPr/>
          </p:nvSpPr>
          <p:spPr>
            <a:xfrm>
              <a:off x="9326413" y="6421412"/>
              <a:ext cx="2435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2"/>
                  </a:solidFill>
                </a:rPr>
                <a:t>Environment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25D13E-8F76-4D50-AF02-3BC617B56EE1}"/>
                </a:ext>
              </a:extLst>
            </p:cNvPr>
            <p:cNvSpPr txBox="1"/>
            <p:nvPr/>
          </p:nvSpPr>
          <p:spPr>
            <a:xfrm>
              <a:off x="5479401" y="1365025"/>
              <a:ext cx="2247627" cy="6001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100" b="1" dirty="0"/>
                <a:t>Presence of AMR in hospital wastewater</a:t>
              </a:r>
              <a:endParaRPr lang="en-US" sz="1100" b="1" dirty="0"/>
            </a:p>
            <a:p>
              <a:pPr algn="ctr"/>
              <a:r>
                <a:rPr lang="en-US" sz="1100" dirty="0"/>
                <a:t>R</a:t>
              </a:r>
              <a:r>
                <a:rPr lang="en-NL" sz="1100" dirty="0"/>
                <a:t>IVM report </a:t>
              </a:r>
              <a:r>
                <a:rPr lang="en-US" sz="1100" dirty="0"/>
                <a:t>2018-0114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47FD2D-E11E-49FD-A44E-D5FFA8FF223E}"/>
                </a:ext>
              </a:extLst>
            </p:cNvPr>
            <p:cNvSpPr txBox="1"/>
            <p:nvPr/>
          </p:nvSpPr>
          <p:spPr>
            <a:xfrm>
              <a:off x="7620407" y="1286461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2"/>
                  </a:solidFill>
                </a:rPr>
                <a:t>Humans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19" y="762959"/>
            <a:ext cx="10564473" cy="474159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GB" dirty="0"/>
              <a:t>Sources and spread of AMR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8E07DC-C9E1-47F5-9729-1150B7E961A9}"/>
              </a:ext>
            </a:extLst>
          </p:cNvPr>
          <p:cNvSpPr txBox="1"/>
          <p:nvPr/>
        </p:nvSpPr>
        <p:spPr>
          <a:xfrm>
            <a:off x="6651560" y="6098338"/>
            <a:ext cx="2150935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AMR in </a:t>
            </a:r>
            <a:r>
              <a:rPr lang="en-NL" sz="1100" b="1" dirty="0"/>
              <a:t>surface water under influence of agriculture</a:t>
            </a:r>
            <a:endParaRPr lang="en-GB" sz="1100" b="1" dirty="0"/>
          </a:p>
          <a:p>
            <a:pPr algn="ctr"/>
            <a:r>
              <a:rPr lang="en-NL" sz="1100" dirty="0"/>
              <a:t>RIVM report </a:t>
            </a:r>
            <a:r>
              <a:rPr lang="en-US" sz="1100" dirty="0"/>
              <a:t>2019-0152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F2AD0-8A7E-4469-9E88-59CA52A503AC}"/>
              </a:ext>
            </a:extLst>
          </p:cNvPr>
          <p:cNvSpPr txBox="1"/>
          <p:nvPr/>
        </p:nvSpPr>
        <p:spPr>
          <a:xfrm>
            <a:off x="3797281" y="5381803"/>
            <a:ext cx="1942966" cy="6001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AMR in </a:t>
            </a:r>
            <a:r>
              <a:rPr lang="en-NL" sz="1100" b="1" dirty="0"/>
              <a:t>animal manure</a:t>
            </a:r>
            <a:r>
              <a:rPr lang="en-US" sz="1100" b="1" dirty="0"/>
              <a:t> </a:t>
            </a:r>
          </a:p>
          <a:p>
            <a:pPr algn="ctr"/>
            <a:r>
              <a:rPr lang="en-NL" sz="1100" dirty="0"/>
              <a:t>RIVM report </a:t>
            </a:r>
            <a:r>
              <a:rPr lang="en-US" sz="1100" dirty="0"/>
              <a:t>2019-0112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0093" y="4915747"/>
            <a:ext cx="2122383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AMR in </a:t>
            </a:r>
            <a:r>
              <a:rPr lang="en-NL" sz="1100" b="1" dirty="0"/>
              <a:t>wastewater</a:t>
            </a:r>
            <a:endParaRPr lang="en-US" sz="1100" b="1" dirty="0"/>
          </a:p>
          <a:p>
            <a:r>
              <a:rPr lang="en-NL" sz="1100" dirty="0"/>
              <a:t>RIVM report </a:t>
            </a:r>
            <a:r>
              <a:rPr lang="en-US" sz="1100" dirty="0"/>
              <a:t>2017-0058</a:t>
            </a:r>
            <a:endParaRPr lang="en-NL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EA318B-AF47-411E-BD93-90E700F348C5}"/>
              </a:ext>
            </a:extLst>
          </p:cNvPr>
          <p:cNvSpPr txBox="1"/>
          <p:nvPr/>
        </p:nvSpPr>
        <p:spPr>
          <a:xfrm>
            <a:off x="252924" y="1655793"/>
            <a:ext cx="3787794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Conclusion: 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GB" dirty="0"/>
              <a:t>Human wastewater and animal manure are major sources of resistant bacteria, with comparable contribution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GB" dirty="0"/>
              <a:t>Within human wastewater, both treated effluent and raw effluents (overflows) important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GB" dirty="0"/>
              <a:t>Hospitals no major source</a:t>
            </a:r>
            <a:endParaRPr lang="en-NL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endParaRPr lang="en-NL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US" dirty="0"/>
              <a:t>S</a:t>
            </a:r>
            <a:r>
              <a:rPr lang="en-NL" dirty="0" err="1"/>
              <a:t>tudies</a:t>
            </a:r>
            <a:r>
              <a:rPr lang="en-NL" dirty="0"/>
              <a:t> often focusing on ESBL E. coli but also antibiotics, resistance genes</a:t>
            </a:r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48F3D5-31FE-4703-BE5F-0C70D3F6D304}"/>
              </a:ext>
            </a:extLst>
          </p:cNvPr>
          <p:cNvSpPr txBox="1"/>
          <p:nvPr/>
        </p:nvSpPr>
        <p:spPr>
          <a:xfrm>
            <a:off x="8709947" y="2179195"/>
            <a:ext cx="1993225" cy="6001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100" b="1"/>
            </a:lvl1pPr>
          </a:lstStyle>
          <a:p>
            <a:r>
              <a:rPr lang="en-NL" dirty="0"/>
              <a:t>AMR in </a:t>
            </a:r>
            <a:r>
              <a:rPr lang="en-GB" dirty="0"/>
              <a:t>overflows </a:t>
            </a:r>
            <a:endParaRPr lang="en-US" dirty="0"/>
          </a:p>
          <a:p>
            <a:r>
              <a:rPr lang="en-GB" b="0" dirty="0"/>
              <a:t>STOWA </a:t>
            </a:r>
            <a:r>
              <a:rPr lang="en-GB" b="0" dirty="0" err="1"/>
              <a:t>Rioned</a:t>
            </a:r>
            <a:r>
              <a:rPr lang="en-GB" b="0" dirty="0"/>
              <a:t> rapport 2018-11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880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CBF3B9-B738-4525-B459-F9D69820B5B1}"/>
              </a:ext>
            </a:extLst>
          </p:cNvPr>
          <p:cNvGrpSpPr/>
          <p:nvPr/>
        </p:nvGrpSpPr>
        <p:grpSpPr>
          <a:xfrm>
            <a:off x="3978977" y="1286461"/>
            <a:ext cx="7782901" cy="5539580"/>
            <a:chOff x="3978977" y="1286461"/>
            <a:chExt cx="7782901" cy="553958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998DA0-07C1-4331-8E49-8A0E1C3FB1C1}"/>
                </a:ext>
              </a:extLst>
            </p:cNvPr>
            <p:cNvGrpSpPr/>
            <p:nvPr/>
          </p:nvGrpSpPr>
          <p:grpSpPr>
            <a:xfrm>
              <a:off x="4835172" y="1718071"/>
              <a:ext cx="5570470" cy="4888007"/>
              <a:chOff x="2646604" y="116336"/>
              <a:chExt cx="6898791" cy="662532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D6068B3-1469-4DD7-9785-B75100D3130B}"/>
                  </a:ext>
                </a:extLst>
              </p:cNvPr>
              <p:cNvSpPr/>
              <p:nvPr/>
            </p:nvSpPr>
            <p:spPr>
              <a:xfrm>
                <a:off x="2646604" y="2835100"/>
                <a:ext cx="3759688" cy="3867926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BE7A579-EBCF-4A02-BA2B-2F4AD328A77B}"/>
                  </a:ext>
                </a:extLst>
              </p:cNvPr>
              <p:cNvGrpSpPr/>
              <p:nvPr/>
            </p:nvGrpSpPr>
            <p:grpSpPr>
              <a:xfrm>
                <a:off x="3099573" y="3984262"/>
                <a:ext cx="2567008" cy="1436471"/>
                <a:chOff x="3087842" y="3988982"/>
                <a:chExt cx="2567008" cy="1436471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9557671A-66A3-4B56-9743-955E8D6E73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733" y="4876649"/>
                  <a:ext cx="1492485" cy="548804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5B139B98-442E-49E5-B752-83E0F97584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87842" y="4125264"/>
                  <a:ext cx="1249266" cy="822591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57B47174-09C2-407B-BAAA-BB24207C8B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7885"/>
                <a:stretch/>
              </p:blipFill>
              <p:spPr>
                <a:xfrm>
                  <a:off x="4410069" y="3988982"/>
                  <a:ext cx="1244781" cy="675692"/>
                </a:xfrm>
                <a:prstGeom prst="rect">
                  <a:avLst/>
                </a:prstGeom>
              </p:spPr>
            </p:pic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06655D2-99CB-4DA9-9089-4A08BA79C404}"/>
                  </a:ext>
                </a:extLst>
              </p:cNvPr>
              <p:cNvSpPr/>
              <p:nvPr/>
            </p:nvSpPr>
            <p:spPr>
              <a:xfrm>
                <a:off x="5785707" y="2873739"/>
                <a:ext cx="3759688" cy="3867926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C6BB23E-BC42-4BFB-995C-2B5FE8986F57}"/>
                  </a:ext>
                </a:extLst>
              </p:cNvPr>
              <p:cNvSpPr/>
              <p:nvPr/>
            </p:nvSpPr>
            <p:spPr>
              <a:xfrm>
                <a:off x="4227887" y="116336"/>
                <a:ext cx="3759688" cy="3867926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solidFill>
                  <a:schemeClr val="accent6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F416920-E853-4E7A-917F-82C62E57E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603" y="954093"/>
                <a:ext cx="2718033" cy="178529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C7965F4-2EF5-477B-850C-3E6B880ED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975" t="61061" r="4004" b="12726"/>
              <a:stretch/>
            </p:blipFill>
            <p:spPr>
              <a:xfrm>
                <a:off x="6644543" y="3984262"/>
                <a:ext cx="2060812" cy="1797669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111988" y="2632314"/>
              <a:ext cx="9824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</a:rPr>
                <a:t>H</a:t>
              </a:r>
              <a:r>
                <a:rPr lang="en-NL" sz="1200" dirty="0">
                  <a:solidFill>
                    <a:schemeClr val="tx2"/>
                  </a:solidFill>
                </a:rPr>
                <a:t>ospitals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0151" y="3527471"/>
              <a:ext cx="1190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G</a:t>
              </a:r>
              <a:r>
                <a:rPr lang="en-NL" sz="1200" dirty="0" err="1">
                  <a:solidFill>
                    <a:schemeClr val="tx2"/>
                  </a:solidFill>
                </a:rPr>
                <a:t>eneral</a:t>
              </a:r>
              <a:r>
                <a:rPr lang="en-NL" sz="1200" dirty="0">
                  <a:solidFill>
                    <a:schemeClr val="tx2"/>
                  </a:solidFill>
                </a:rPr>
                <a:t> population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88804" y="2064176"/>
              <a:ext cx="153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</a:t>
              </a:r>
              <a:r>
                <a:rPr lang="en-NL" sz="1200" dirty="0" err="1">
                  <a:solidFill>
                    <a:schemeClr val="tx2"/>
                  </a:solidFill>
                </a:rPr>
                <a:t>pecial</a:t>
              </a:r>
              <a:r>
                <a:rPr lang="en-NL" sz="1200" dirty="0">
                  <a:solidFill>
                    <a:schemeClr val="tx2"/>
                  </a:solidFill>
                </a:rPr>
                <a:t> populations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78977" y="6456709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2"/>
                  </a:solidFill>
                </a:rPr>
                <a:t>Animals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26413" y="6421412"/>
              <a:ext cx="2435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2"/>
                  </a:solidFill>
                </a:rPr>
                <a:t>Environment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081763-D578-4DD2-A820-07D1A52DAE5D}"/>
                </a:ext>
              </a:extLst>
            </p:cNvPr>
            <p:cNvSpPr txBox="1"/>
            <p:nvPr/>
          </p:nvSpPr>
          <p:spPr>
            <a:xfrm>
              <a:off x="7620407" y="1286461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2"/>
                  </a:solidFill>
                </a:rPr>
                <a:t>Humans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19" y="762959"/>
            <a:ext cx="10564473" cy="474159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GB" dirty="0"/>
              <a:t>Wastewater epidemiology / surveillance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88B9BB-0CE0-4F3E-AA53-4BB93C0DAB47}"/>
              </a:ext>
            </a:extLst>
          </p:cNvPr>
          <p:cNvSpPr txBox="1"/>
          <p:nvPr/>
        </p:nvSpPr>
        <p:spPr>
          <a:xfrm>
            <a:off x="9757352" y="3493722"/>
            <a:ext cx="212238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AMR </a:t>
            </a:r>
            <a:r>
              <a:rPr lang="en-GB" sz="1100" b="1" dirty="0"/>
              <a:t>wastewater surveillance</a:t>
            </a:r>
            <a:endParaRPr lang="en-US" sz="1100" b="1" dirty="0"/>
          </a:p>
          <a:p>
            <a:r>
              <a:rPr lang="en-NL" sz="1100" dirty="0"/>
              <a:t>RIVM report </a:t>
            </a:r>
            <a:r>
              <a:rPr lang="en-US" sz="1100" dirty="0"/>
              <a:t>2017-0058</a:t>
            </a:r>
          </a:p>
          <a:p>
            <a:r>
              <a:rPr lang="en-NL" sz="1100" dirty="0"/>
              <a:t>RIVM report 2022-0008</a:t>
            </a:r>
            <a:endParaRPr lang="en-US" sz="11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18B50A-0115-49EF-B762-3898D90E804A}"/>
              </a:ext>
            </a:extLst>
          </p:cNvPr>
          <p:cNvSpPr txBox="1"/>
          <p:nvPr/>
        </p:nvSpPr>
        <p:spPr>
          <a:xfrm>
            <a:off x="686578" y="1874711"/>
            <a:ext cx="2904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Conclusion: 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GB" dirty="0"/>
              <a:t>Wastewater analysis can inform about presence of ‘rare’ MDRO 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</a:pPr>
            <a:r>
              <a:rPr lang="en-GB" dirty="0"/>
              <a:t>Especially suited when there is little information about community carriage, and for ‘rare’ pathogens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E56915-4CF6-45E3-BA04-8D7154A65747}"/>
              </a:ext>
            </a:extLst>
          </p:cNvPr>
          <p:cNvSpPr txBox="1"/>
          <p:nvPr/>
        </p:nvSpPr>
        <p:spPr>
          <a:xfrm>
            <a:off x="3711061" y="3361907"/>
            <a:ext cx="2052463" cy="9387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1100" b="1" dirty="0"/>
              <a:t>Analysis of slaughterhouse wastewater as surveillance tool</a:t>
            </a:r>
          </a:p>
          <a:p>
            <a:pPr algn="ctr"/>
            <a:r>
              <a:rPr lang="en-US" sz="1100" dirty="0"/>
              <a:t>R</a:t>
            </a:r>
            <a:r>
              <a:rPr lang="en-NL" sz="1100" dirty="0"/>
              <a:t>IVM report </a:t>
            </a:r>
            <a:r>
              <a:rPr lang="en-US" sz="1100" dirty="0"/>
              <a:t>2020-0166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80C4A8-E9E8-4DDC-8380-4259DE4CB8C4}"/>
              </a:ext>
            </a:extLst>
          </p:cNvPr>
          <p:cNvSpPr txBox="1"/>
          <p:nvPr/>
        </p:nvSpPr>
        <p:spPr>
          <a:xfrm>
            <a:off x="8730734" y="2949464"/>
            <a:ext cx="1993225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1100" b="1" dirty="0"/>
              <a:t>AMR in city districts</a:t>
            </a:r>
            <a:endParaRPr lang="en-US" sz="1100" b="1" dirty="0"/>
          </a:p>
          <a:p>
            <a:pPr algn="ctr"/>
            <a:r>
              <a:rPr lang="en-NL" sz="1100" dirty="0"/>
              <a:t>RIVM report </a:t>
            </a:r>
            <a:r>
              <a:rPr lang="en-US" sz="1100" dirty="0"/>
              <a:t>2019-0199</a:t>
            </a:r>
          </a:p>
        </p:txBody>
      </p:sp>
    </p:spTree>
    <p:extLst>
      <p:ext uri="{BB962C8B-B14F-4D97-AF65-F5344CB8AC3E}">
        <p14:creationId xmlns:p14="http://schemas.microsoft.com/office/powerpoint/2010/main" val="3600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999" y="2276475"/>
            <a:ext cx="10113513" cy="4141578"/>
          </a:xfrm>
        </p:spPr>
        <p:txBody>
          <a:bodyPr>
            <a:normAutofit fontScale="85000" lnSpcReduction="20000"/>
          </a:bodyPr>
          <a:lstStyle/>
          <a:p>
            <a:r>
              <a:rPr lang="en-NL" dirty="0"/>
              <a:t>Integrated surveillance has several purposes which affects implementation</a:t>
            </a:r>
          </a:p>
          <a:p>
            <a:r>
              <a:rPr lang="en-NL" dirty="0"/>
              <a:t>I</a:t>
            </a:r>
            <a:r>
              <a:rPr lang="en-US" dirty="0"/>
              <a:t>n</a:t>
            </a:r>
            <a:r>
              <a:rPr lang="en-NL" dirty="0" err="1"/>
              <a:t>tegrated</a:t>
            </a:r>
            <a:r>
              <a:rPr lang="en-NL" dirty="0"/>
              <a:t> </a:t>
            </a:r>
            <a:r>
              <a:rPr lang="en-NL" dirty="0" err="1"/>
              <a:t>surve</a:t>
            </a:r>
            <a:r>
              <a:rPr lang="en-US" dirty="0" err="1"/>
              <a:t>i</a:t>
            </a:r>
            <a:r>
              <a:rPr lang="en-NL" dirty="0" err="1"/>
              <a:t>llance</a:t>
            </a:r>
            <a:r>
              <a:rPr lang="en-NL" dirty="0"/>
              <a:t> can be applied at different levels and is context-dependent</a:t>
            </a:r>
          </a:p>
          <a:p>
            <a:r>
              <a:rPr lang="en-NL" dirty="0"/>
              <a:t>International examples exist</a:t>
            </a:r>
          </a:p>
          <a:p>
            <a:r>
              <a:rPr lang="en-NL" dirty="0"/>
              <a:t>Further guidance is currently being developed</a:t>
            </a:r>
          </a:p>
          <a:p>
            <a:endParaRPr lang="en-NL" dirty="0"/>
          </a:p>
          <a:p>
            <a:pPr marL="0" indent="0">
              <a:buNone/>
            </a:pPr>
            <a:endParaRPr lang="en-NL" dirty="0"/>
          </a:p>
          <a:p>
            <a:r>
              <a:rPr lang="en-NL" dirty="0"/>
              <a:t>Acknowledgements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RIVM zoonoses and environmental microbiology </a:t>
            </a:r>
          </a:p>
          <a:p>
            <a:pPr lvl="1"/>
            <a:r>
              <a:rPr lang="en-US" dirty="0"/>
              <a:t>Dutch Waterboards</a:t>
            </a:r>
          </a:p>
          <a:p>
            <a:pPr lvl="1"/>
            <a:r>
              <a:rPr lang="en-US" kern="0" dirty="0"/>
              <a:t>Dutch Ministry of Health, Welfare and Sport</a:t>
            </a:r>
          </a:p>
          <a:p>
            <a:pPr lvl="1"/>
            <a:r>
              <a:rPr lang="en-US" kern="0" dirty="0"/>
              <a:t>JPI AMR </a:t>
            </a:r>
            <a:r>
              <a:rPr lang="en-US" kern="0" dirty="0" err="1"/>
              <a:t>TRIuMPH</a:t>
            </a:r>
            <a:r>
              <a:rPr lang="en-US" kern="0" dirty="0"/>
              <a:t>, JPI AMR WAWES</a:t>
            </a:r>
            <a:r>
              <a:rPr lang="en-NL" kern="0" dirty="0"/>
              <a:t>, </a:t>
            </a:r>
            <a:r>
              <a:rPr lang="en-US" kern="0" dirty="0"/>
              <a:t>Dutch </a:t>
            </a:r>
            <a:r>
              <a:rPr lang="en-US" kern="0" dirty="0" err="1"/>
              <a:t>Organisation</a:t>
            </a:r>
            <a:r>
              <a:rPr lang="en-US" kern="0" dirty="0"/>
              <a:t> for Health Research and Development (</a:t>
            </a:r>
            <a:r>
              <a:rPr lang="en-US" kern="0" dirty="0" err="1"/>
              <a:t>ZonMw</a:t>
            </a:r>
            <a:r>
              <a:rPr lang="en-US" kern="0" dirty="0"/>
              <a:t>)</a:t>
            </a:r>
          </a:p>
          <a:p>
            <a:pPr lvl="1"/>
            <a:endParaRPr lang="en-US" kern="0" dirty="0"/>
          </a:p>
          <a:p>
            <a:endParaRPr lang="en-US" kern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kern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Conclusions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764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12" y="1841906"/>
            <a:ext cx="10764690" cy="47015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 of environmental surveillance </a:t>
            </a:r>
            <a:r>
              <a:rPr lang="en-PW" dirty="0"/>
              <a:t>helps </a:t>
            </a:r>
            <a:r>
              <a:rPr lang="en-US" dirty="0" err="1"/>
              <a:t>determin</a:t>
            </a:r>
            <a:r>
              <a:rPr lang="en-PW" dirty="0" err="1"/>
              <a:t>ing</a:t>
            </a:r>
            <a:r>
              <a:rPr lang="en-PW" dirty="0"/>
              <a:t> sampling</a:t>
            </a:r>
            <a:r>
              <a:rPr lang="en-US" dirty="0"/>
              <a:t> strategy</a:t>
            </a:r>
          </a:p>
          <a:p>
            <a:pPr lvl="1"/>
            <a:r>
              <a:rPr lang="en-US" dirty="0"/>
              <a:t>Exposure: surface water / drinking water / specific populations at risk </a:t>
            </a:r>
          </a:p>
          <a:p>
            <a:pPr lvl="1"/>
            <a:r>
              <a:rPr lang="en-US" dirty="0"/>
              <a:t>Emission sources: treated human wastewater (WWTP)</a:t>
            </a:r>
          </a:p>
          <a:p>
            <a:pPr lvl="1"/>
            <a:r>
              <a:rPr lang="en-US" dirty="0"/>
              <a:t>Circulation in the population: raw human wastewater</a:t>
            </a:r>
            <a:endParaRPr lang="en-NL" dirty="0"/>
          </a:p>
          <a:p>
            <a:pPr lvl="1"/>
            <a:r>
              <a:rPr lang="en-NL" dirty="0"/>
              <a:t>Effect of interventions: close to where interventions are taken</a:t>
            </a:r>
            <a:endParaRPr lang="en-US" dirty="0"/>
          </a:p>
          <a:p>
            <a:endParaRPr lang="en-US" dirty="0"/>
          </a:p>
          <a:p>
            <a:r>
              <a:rPr lang="en-US" sz="2500" dirty="0"/>
              <a:t>Goal and integration with other sectors </a:t>
            </a:r>
            <a:r>
              <a:rPr lang="en-PW" sz="2500" dirty="0"/>
              <a:t>helps </a:t>
            </a:r>
            <a:r>
              <a:rPr lang="en-US" sz="2500" dirty="0" err="1"/>
              <a:t>determin</a:t>
            </a:r>
            <a:r>
              <a:rPr lang="en-PW" sz="2500" dirty="0" err="1"/>
              <a:t>ing</a:t>
            </a:r>
            <a:r>
              <a:rPr lang="en-US" sz="2500" dirty="0"/>
              <a:t> endpoints</a:t>
            </a:r>
          </a:p>
          <a:p>
            <a:pPr lvl="1"/>
            <a:r>
              <a:rPr lang="en-US" dirty="0"/>
              <a:t>Exposure: priority pathogens</a:t>
            </a:r>
          </a:p>
          <a:p>
            <a:pPr lvl="1"/>
            <a:r>
              <a:rPr lang="en-US" dirty="0"/>
              <a:t>Emission sources: range of possible endpoints</a:t>
            </a:r>
          </a:p>
          <a:p>
            <a:pPr lvl="1"/>
            <a:r>
              <a:rPr lang="en-US" dirty="0"/>
              <a:t>Circulation in the population: priority or emerging resistance pathogens, or genetic determinants</a:t>
            </a:r>
          </a:p>
          <a:p>
            <a:pPr lvl="1"/>
            <a:endParaRPr lang="en-US" dirty="0"/>
          </a:p>
          <a:p>
            <a:r>
              <a:rPr lang="en-US" dirty="0"/>
              <a:t>Difficult to capture through environmental surveillance: </a:t>
            </a:r>
          </a:p>
          <a:p>
            <a:pPr lvl="1"/>
            <a:r>
              <a:rPr lang="en-US" dirty="0" err="1"/>
              <a:t>Mobilisation</a:t>
            </a:r>
            <a:r>
              <a:rPr lang="en-US" dirty="0"/>
              <a:t> of AMR from the environment</a:t>
            </a:r>
          </a:p>
          <a:p>
            <a:pPr lvl="1"/>
            <a:r>
              <a:rPr lang="en-US" dirty="0"/>
              <a:t>Fate of AMR in the environment</a:t>
            </a:r>
            <a:endParaRPr lang="en-PW" dirty="0"/>
          </a:p>
          <a:p>
            <a:pPr lvl="1"/>
            <a:r>
              <a:rPr lang="en-PW" dirty="0"/>
              <a:t>These rather require metagenomic approaches </a:t>
            </a:r>
            <a:r>
              <a:rPr lang="en-US" dirty="0" err="1"/>
              <a:t>th</a:t>
            </a:r>
            <a:r>
              <a:rPr lang="en-PW" dirty="0"/>
              <a:t>an culturing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01639"/>
            <a:ext cx="10923588" cy="948047"/>
          </a:xfrm>
        </p:spPr>
        <p:txBody>
          <a:bodyPr>
            <a:normAutofit/>
          </a:bodyPr>
          <a:lstStyle/>
          <a:p>
            <a:r>
              <a:rPr lang="en-US" dirty="0"/>
              <a:t>Conclusions 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4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7EB68-BEAF-9881-336D-D731B4F15A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645C-9F41-DC18-8AA6-1A13F0F385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472913-11B6-E801-0A77-879B751A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5138-2977-93C5-8939-5224CFCC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707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11004A-82F0-4F3C-AEB8-5CEA58FE40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797698" cy="3931813"/>
          </a:xfrm>
        </p:spPr>
        <p:txBody>
          <a:bodyPr>
            <a:normAutofit/>
          </a:bodyPr>
          <a:lstStyle/>
          <a:p>
            <a:r>
              <a:rPr lang="en-PW" sz="2000" dirty="0"/>
              <a:t>Sampling combined with water catchment modelling</a:t>
            </a:r>
            <a:endParaRPr lang="en-US" sz="2000" i="1" dirty="0"/>
          </a:p>
          <a:p>
            <a:r>
              <a:rPr lang="en-PW" sz="2000" dirty="0"/>
              <a:t>This enables to evaluate concentrations across whole catchments</a:t>
            </a:r>
            <a:endParaRPr lang="en-US" sz="2000" dirty="0"/>
          </a:p>
          <a:p>
            <a:r>
              <a:rPr lang="en-US" sz="2000" dirty="0"/>
              <a:t>W</a:t>
            </a:r>
            <a:r>
              <a:rPr lang="en-PW" sz="2000" dirty="0" err="1"/>
              <a:t>astewater</a:t>
            </a:r>
            <a:r>
              <a:rPr lang="en-PW" sz="2000" dirty="0"/>
              <a:t> treatment plants contribute 96% of all ESBL </a:t>
            </a:r>
            <a:r>
              <a:rPr lang="en-PW" sz="2000" i="1" dirty="0"/>
              <a:t>E. coli</a:t>
            </a:r>
          </a:p>
          <a:p>
            <a:r>
              <a:rPr lang="en-US" sz="2000" dirty="0"/>
              <a:t>Calculation of intake of </a:t>
            </a:r>
            <a:r>
              <a:rPr lang="en-PW" sz="2000" dirty="0"/>
              <a:t>ESBL </a:t>
            </a:r>
            <a:r>
              <a:rPr lang="en-US" sz="2000" i="1" dirty="0"/>
              <a:t>E. coli</a:t>
            </a:r>
            <a:r>
              <a:rPr lang="en-US" sz="2000" dirty="0"/>
              <a:t> during recreation</a:t>
            </a:r>
            <a:r>
              <a:rPr lang="en-PW" sz="2000" dirty="0"/>
              <a:t>: ~30 CFU per swimming event at max</a:t>
            </a:r>
            <a:endParaRPr lang="nl-NL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984ECA-420D-4089-90A3-B13DFAE9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1200"/>
            <a:ext cx="6244266" cy="948047"/>
          </a:xfrm>
        </p:spPr>
        <p:txBody>
          <a:bodyPr>
            <a:normAutofit fontScale="90000"/>
          </a:bodyPr>
          <a:lstStyle/>
          <a:p>
            <a:r>
              <a:rPr lang="en-PW" dirty="0"/>
              <a:t>AMR e</a:t>
            </a:r>
            <a:r>
              <a:rPr lang="en-US" dirty="0" err="1"/>
              <a:t>xample</a:t>
            </a:r>
            <a:r>
              <a:rPr lang="en-US" dirty="0"/>
              <a:t>: </a:t>
            </a:r>
            <a:r>
              <a:rPr lang="en-PW" dirty="0"/>
              <a:t>ESBL </a:t>
            </a:r>
            <a:r>
              <a:rPr lang="en-US" i="1" dirty="0"/>
              <a:t>E. </a:t>
            </a:r>
            <a:r>
              <a:rPr lang="en-PW" i="1" dirty="0"/>
              <a:t>c</a:t>
            </a:r>
            <a:r>
              <a:rPr lang="en-US" i="1" dirty="0" err="1"/>
              <a:t>oli</a:t>
            </a:r>
            <a:r>
              <a:rPr lang="en-PW" i="1" dirty="0"/>
              <a:t> </a:t>
            </a:r>
            <a:r>
              <a:rPr lang="en-PW" dirty="0"/>
              <a:t>in a catchment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E35A-EAF2-4BAC-8808-F254A0F32FF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DB4715-E136-4E43-A46F-B61E5D42009D}"/>
              </a:ext>
            </a:extLst>
          </p:cNvPr>
          <p:cNvSpPr/>
          <p:nvPr/>
        </p:nvSpPr>
        <p:spPr>
          <a:xfrm>
            <a:off x="7587401" y="6416530"/>
            <a:ext cx="42466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PW" sz="1050" i="1" dirty="0" err="1"/>
              <a:t>Heijnsbergen</a:t>
            </a:r>
            <a:r>
              <a:rPr lang="nl-NL" sz="1050" i="1" dirty="0"/>
              <a:t> (20</a:t>
            </a:r>
            <a:r>
              <a:rPr lang="en-PW" sz="1050" i="1" dirty="0"/>
              <a:t>22</a:t>
            </a:r>
            <a:r>
              <a:rPr lang="nl-NL" sz="1050" i="1" dirty="0"/>
              <a:t>) </a:t>
            </a:r>
            <a:r>
              <a:rPr lang="en-PW" sz="1050" i="1" dirty="0"/>
              <a:t>Environmental Science &amp; Technology</a:t>
            </a:r>
            <a:endParaRPr lang="nl-NL" sz="105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482BE-1A05-7DEC-8DDE-C113F7EB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5"/>
          <a:stretch/>
        </p:blipFill>
        <p:spPr>
          <a:xfrm>
            <a:off x="6879266" y="464734"/>
            <a:ext cx="5222379" cy="5629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DF0AE2-814D-5926-0EC6-B34579556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88" y="5281688"/>
            <a:ext cx="3388025" cy="10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8F53D0-45E5-96BE-ABC3-BD4A0EC7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93" y="1423447"/>
            <a:ext cx="6456117" cy="52236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CCE58D-42E7-423D-917A-445EF6B4C3FA}"/>
              </a:ext>
            </a:extLst>
          </p:cNvPr>
          <p:cNvSpPr txBox="1">
            <a:spLocks/>
          </p:cNvSpPr>
          <p:nvPr/>
        </p:nvSpPr>
        <p:spPr>
          <a:xfrm>
            <a:off x="644556" y="1112292"/>
            <a:ext cx="10492004" cy="444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dirty="0" err="1"/>
              <a:t>wgMLST</a:t>
            </a:r>
            <a:r>
              <a:rPr lang="en-US" dirty="0"/>
              <a:t> analysis human and WWTP isolates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1A404-ACD4-4530-8994-859EC9236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8" r="74487" b="86983"/>
          <a:stretch/>
        </p:blipFill>
        <p:spPr>
          <a:xfrm>
            <a:off x="9671900" y="1796320"/>
            <a:ext cx="2367765" cy="7709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F6E4608-1668-41B1-8BEF-CE8636B9BE93}"/>
              </a:ext>
            </a:extLst>
          </p:cNvPr>
          <p:cNvSpPr txBox="1">
            <a:spLocks/>
          </p:cNvSpPr>
          <p:nvPr/>
        </p:nvSpPr>
        <p:spPr>
          <a:xfrm>
            <a:off x="408438" y="2181770"/>
            <a:ext cx="4535434" cy="3911526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04863" indent="-263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071563" indent="-265113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3477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049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621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93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65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nl-NL" sz="1400" kern="0" dirty="0"/>
              <a:t>NDM </a:t>
            </a:r>
            <a:r>
              <a:rPr lang="nl-NL" sz="1400" kern="0" dirty="0" err="1"/>
              <a:t>and</a:t>
            </a:r>
            <a:r>
              <a:rPr lang="nl-NL" sz="1400" kern="0" dirty="0"/>
              <a:t> KPC – </a:t>
            </a:r>
            <a:r>
              <a:rPr lang="nl-NL" sz="1400" kern="0" dirty="0" err="1"/>
              <a:t>positive</a:t>
            </a:r>
            <a:r>
              <a:rPr lang="nl-NL" sz="1400" kern="0" dirty="0"/>
              <a:t> </a:t>
            </a:r>
            <a:r>
              <a:rPr lang="nl-NL" sz="1400" kern="0" dirty="0" err="1"/>
              <a:t>isolates</a:t>
            </a:r>
            <a:r>
              <a:rPr lang="nl-NL" sz="1400" kern="0" dirty="0"/>
              <a:t> </a:t>
            </a:r>
          </a:p>
          <a:p>
            <a:pPr>
              <a:spcBef>
                <a:spcPts val="1200"/>
              </a:spcBef>
            </a:pPr>
            <a:endParaRPr lang="nl-NL" sz="1400" kern="0" dirty="0"/>
          </a:p>
          <a:p>
            <a:pPr>
              <a:spcBef>
                <a:spcPts val="1200"/>
              </a:spcBef>
            </a:pPr>
            <a:r>
              <a:rPr lang="nl-NL" sz="2000" kern="0" dirty="0"/>
              <a:t>C</a:t>
            </a:r>
            <a:r>
              <a:rPr lang="en-PW" sz="2000" kern="0" dirty="0" err="1"/>
              <a:t>lusters</a:t>
            </a:r>
            <a:r>
              <a:rPr lang="en-PW" sz="2000" kern="0" dirty="0"/>
              <a:t> between wastewater isolates and human isolates found</a:t>
            </a:r>
          </a:p>
          <a:p>
            <a:pPr>
              <a:spcBef>
                <a:spcPts val="1200"/>
              </a:spcBef>
            </a:pPr>
            <a:r>
              <a:rPr lang="en-US" sz="2000" kern="0" dirty="0"/>
              <a:t>C</a:t>
            </a:r>
            <a:r>
              <a:rPr lang="en-NL" sz="2000" kern="0" dirty="0" err="1"/>
              <a:t>lusters</a:t>
            </a:r>
            <a:r>
              <a:rPr lang="en-NL" sz="2000" kern="0" dirty="0"/>
              <a:t> of wastewater and human isolates were found in 4 out of 28 known carriers that were related to a sampled </a:t>
            </a:r>
            <a:r>
              <a:rPr lang="en-NL" sz="2000" kern="0" dirty="0" err="1"/>
              <a:t>wwtp</a:t>
            </a:r>
            <a:r>
              <a:rPr lang="en-NL" sz="2000" kern="0" dirty="0"/>
              <a:t> in time and location</a:t>
            </a:r>
            <a:endParaRPr lang="nl-NL" sz="2000" kern="0" dirty="0"/>
          </a:p>
          <a:p>
            <a:pPr marL="0" indent="0">
              <a:spcBef>
                <a:spcPts val="1200"/>
              </a:spcBef>
              <a:buNone/>
            </a:pPr>
            <a:endParaRPr lang="nl-NL" sz="1400" kern="0" dirty="0"/>
          </a:p>
          <a:p>
            <a:pPr>
              <a:spcBef>
                <a:spcPts val="1200"/>
              </a:spcBef>
            </a:pPr>
            <a:endParaRPr lang="nl-NL" sz="1400" kern="0" dirty="0"/>
          </a:p>
          <a:p>
            <a:pPr>
              <a:spcBef>
                <a:spcPts val="1200"/>
              </a:spcBef>
            </a:pPr>
            <a:endParaRPr lang="nl-NL" sz="1400" kern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176607-92EB-5CA0-A815-8510A1C706F0}"/>
              </a:ext>
            </a:extLst>
          </p:cNvPr>
          <p:cNvSpPr/>
          <p:nvPr/>
        </p:nvSpPr>
        <p:spPr>
          <a:xfrm>
            <a:off x="5787024" y="6325212"/>
            <a:ext cx="59861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PW" sz="1050" i="1" dirty="0"/>
              <a:t>RIVM report 2022-0247</a:t>
            </a:r>
            <a:endParaRPr lang="nl-NL" sz="1050" i="1" dirty="0"/>
          </a:p>
        </p:txBody>
      </p:sp>
    </p:spTree>
    <p:extLst>
      <p:ext uri="{BB962C8B-B14F-4D97-AF65-F5344CB8AC3E}">
        <p14:creationId xmlns:p14="http://schemas.microsoft.com/office/powerpoint/2010/main" val="412876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386" y="2271176"/>
            <a:ext cx="4909605" cy="3696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CPE in wastewater </a:t>
            </a:r>
            <a:r>
              <a:rPr lang="en-PW" dirty="0"/>
              <a:t>(NL)</a:t>
            </a:r>
            <a:endParaRPr lang="en-US" dirty="0"/>
          </a:p>
          <a:p>
            <a:r>
              <a:rPr lang="en-US" dirty="0"/>
              <a:t>Antibiotics in the water cycle </a:t>
            </a:r>
            <a:r>
              <a:rPr lang="en-PW" dirty="0"/>
              <a:t>(</a:t>
            </a:r>
            <a:r>
              <a:rPr lang="en-US" dirty="0"/>
              <a:t>Switzerland</a:t>
            </a:r>
            <a:r>
              <a:rPr lang="en-PW" dirty="0"/>
              <a:t>)</a:t>
            </a:r>
          </a:p>
          <a:p>
            <a:r>
              <a:rPr lang="en-PW" dirty="0"/>
              <a:t>Antibiotics and AMR in surface water (USA)</a:t>
            </a:r>
          </a:p>
          <a:p>
            <a:endParaRPr lang="en-NL" dirty="0"/>
          </a:p>
          <a:p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 AMR surveillance in National Action Plans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F447DC-A9E2-43A7-836F-B884667A8D41}"/>
              </a:ext>
            </a:extLst>
          </p:cNvPr>
          <p:cNvSpPr/>
          <p:nvPr/>
        </p:nvSpPr>
        <p:spPr>
          <a:xfrm>
            <a:off x="1792513" y="6291673"/>
            <a:ext cx="43034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i="1" dirty="0"/>
              <a:t>Swiss Antibiotic Resistance Report 2020</a:t>
            </a:r>
            <a:endParaRPr lang="en-NL" sz="1050" i="1" dirty="0"/>
          </a:p>
          <a:p>
            <a:pPr>
              <a:spcAft>
                <a:spcPts val="0"/>
              </a:spcAft>
            </a:pPr>
            <a:r>
              <a:rPr lang="en-NL" sz="1050" i="1" dirty="0"/>
              <a:t>NARMS strategic plan 2021-2025, objective 1.2</a:t>
            </a:r>
            <a:endParaRPr lang="nl-NL" sz="105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A53D8-79E2-4D0B-D9CC-1E47D25CC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72" y="2506438"/>
            <a:ext cx="5483810" cy="3155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8E0D5-9EDC-7D44-A5A3-71206B45F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559" y="2861979"/>
            <a:ext cx="5580668" cy="32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7812714" cy="39449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L" sz="2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000" dirty="0"/>
              <a:t> </a:t>
            </a:r>
            <a:r>
              <a:rPr lang="en-NL" sz="2000" dirty="0"/>
              <a:t>E</a:t>
            </a:r>
            <a:r>
              <a:rPr lang="en-US" sz="2000" dirty="0"/>
              <a:t>valuating trends in AMR or AMU </a:t>
            </a:r>
            <a:endParaRPr lang="en-NL" sz="2000" dirty="0"/>
          </a:p>
          <a:p>
            <a:r>
              <a:rPr lang="en-US" sz="1700" dirty="0"/>
              <a:t>Provide information on human exposure to AMR through relevant matrices </a:t>
            </a:r>
            <a:r>
              <a:rPr lang="en-NL" sz="1700" dirty="0"/>
              <a:t>            </a:t>
            </a:r>
            <a:endParaRPr lang="en-US" sz="17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NL" sz="2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NL" sz="2000" dirty="0"/>
              <a:t>M</a:t>
            </a:r>
            <a:r>
              <a:rPr lang="en-US" sz="2000" dirty="0" err="1"/>
              <a:t>onitoring</a:t>
            </a:r>
            <a:r>
              <a:rPr lang="en-US" sz="2000" dirty="0"/>
              <a:t> the emergence of new forms of antimicrobial resistance </a:t>
            </a:r>
          </a:p>
          <a:p>
            <a:r>
              <a:rPr lang="en-US" sz="1700" dirty="0"/>
              <a:t>Provide information on human exposure to AMR through relevant matrices </a:t>
            </a:r>
            <a:r>
              <a:rPr lang="en-NL" sz="1700" dirty="0"/>
              <a:t>            </a:t>
            </a:r>
            <a:endParaRPr lang="en-US" sz="1700" dirty="0"/>
          </a:p>
          <a:p>
            <a:pPr marL="0" indent="0">
              <a:buNone/>
            </a:pPr>
            <a:endParaRPr lang="en-N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en-US" sz="2000" dirty="0"/>
              <a:t> </a:t>
            </a:r>
            <a:r>
              <a:rPr lang="en-NL" sz="2000" dirty="0"/>
              <a:t>A</a:t>
            </a:r>
            <a:r>
              <a:rPr lang="en-US" sz="2000" dirty="0" err="1"/>
              <a:t>nalysing</a:t>
            </a:r>
            <a:r>
              <a:rPr lang="en-US" sz="2000" dirty="0"/>
              <a:t> the effectiveness of interventions </a:t>
            </a:r>
          </a:p>
          <a:p>
            <a:r>
              <a:rPr lang="en-US" sz="1700" dirty="0"/>
              <a:t>Use presence of AMR in environmental matrices as proxy for prevalence of AMR in the population</a:t>
            </a:r>
            <a:endParaRPr lang="en-NL" sz="1700" dirty="0"/>
          </a:p>
          <a:p>
            <a:endParaRPr lang="en-NL" sz="1700" dirty="0"/>
          </a:p>
          <a:p>
            <a:pPr marL="0" indent="0">
              <a:buNone/>
            </a:pPr>
            <a:r>
              <a:rPr lang="en-NL" sz="2100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NL" sz="2100" dirty="0"/>
              <a:t>Contributing to data on human exposure to AMR</a:t>
            </a:r>
          </a:p>
          <a:p>
            <a:r>
              <a:rPr lang="en-US" sz="1800" dirty="0"/>
              <a:t>Use presence of AMR in environmental matrices as proxy for prevalence of AMR in the population</a:t>
            </a:r>
            <a:endParaRPr lang="en-NL" sz="1800" dirty="0"/>
          </a:p>
          <a:p>
            <a:pPr marL="0" indent="0">
              <a:buNone/>
            </a:pPr>
            <a:endParaRPr lang="nl-NL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– </a:t>
            </a:r>
            <a:r>
              <a:rPr lang="en-NL" dirty="0"/>
              <a:t>integrated surveillance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5EBC2-EDB1-ACB8-7796-C7CDBDF05E21}"/>
              </a:ext>
            </a:extLst>
          </p:cNvPr>
          <p:cNvSpPr txBox="1"/>
          <p:nvPr/>
        </p:nvSpPr>
        <p:spPr>
          <a:xfrm>
            <a:off x="9458325" y="3609975"/>
            <a:ext cx="200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NL" dirty="0" err="1"/>
              <a:t>hese</a:t>
            </a:r>
            <a:r>
              <a:rPr lang="en-NL" dirty="0"/>
              <a:t> have implications for the setup of surveillance</a:t>
            </a:r>
          </a:p>
          <a:p>
            <a:endParaRPr lang="en-NL" dirty="0"/>
          </a:p>
          <a:p>
            <a:endParaRPr lang="en-US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0223021D-91E6-9E0C-6E2A-F4B7B10D053C}"/>
              </a:ext>
            </a:extLst>
          </p:cNvPr>
          <p:cNvSpPr/>
          <p:nvPr/>
        </p:nvSpPr>
        <p:spPr>
          <a:xfrm>
            <a:off x="8782049" y="2162175"/>
            <a:ext cx="523875" cy="3944938"/>
          </a:xfrm>
          <a:prstGeom prst="rightBrac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40BB-7D61-4186-A33E-05C1F194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International examples of integrated surveillance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3CDC2-7B44-4736-9979-DBC204546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L" dirty="0"/>
              <a:t>1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BC1C7-8D8D-46B0-B611-05CA34A279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A4E5D-6DBB-416F-9137-4BA5C4A552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CB7A3-21AF-4D0C-9515-D8503A578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1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6213072" cy="3944938"/>
          </a:xfrm>
        </p:spPr>
        <p:txBody>
          <a:bodyPr>
            <a:normAutofit/>
          </a:bodyPr>
          <a:lstStyle/>
          <a:p>
            <a:r>
              <a:rPr lang="en-NL" dirty="0"/>
              <a:t>Goal: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NL" dirty="0"/>
              <a:t>the </a:t>
            </a:r>
            <a:r>
              <a:rPr lang="en-US" dirty="0"/>
              <a:t>relation between the consumption of antimicrobials by humans and animals and the occurrence of antimicrobial resistance.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JIACRA reports: </a:t>
            </a:r>
            <a:r>
              <a:rPr lang="en-NL" dirty="0" err="1"/>
              <a:t>integrat</a:t>
            </a:r>
            <a:r>
              <a:rPr lang="en-US" dirty="0"/>
              <a:t>io</a:t>
            </a:r>
            <a:r>
              <a:rPr lang="en-NL" dirty="0"/>
              <a:t>n through data analysis 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0BD28-6833-80AF-66DE-8B3AE9F1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089" y="2155969"/>
            <a:ext cx="3271607" cy="44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6213072" cy="3944938"/>
          </a:xfrm>
        </p:spPr>
        <p:txBody>
          <a:bodyPr>
            <a:normAutofit fontScale="92500"/>
          </a:bodyPr>
          <a:lstStyle/>
          <a:p>
            <a:r>
              <a:rPr lang="en-US" dirty="0"/>
              <a:t>European Centre for Disease Prevention and Control (ECDC)</a:t>
            </a:r>
            <a:r>
              <a:rPr lang="en-NL" dirty="0"/>
              <a:t>: antibiotic consumption (AMC) in humans (ESAC-Net)</a:t>
            </a:r>
            <a:endParaRPr lang="en-US" dirty="0"/>
          </a:p>
          <a:p>
            <a:r>
              <a:rPr lang="en-NL" dirty="0"/>
              <a:t>ECDC: </a:t>
            </a:r>
            <a:r>
              <a:rPr lang="en-US" dirty="0"/>
              <a:t>AMR in bacterial isolates from human</a:t>
            </a:r>
            <a:r>
              <a:rPr lang="en-NL" dirty="0"/>
              <a:t> </a:t>
            </a:r>
            <a:r>
              <a:rPr lang="en-US" dirty="0"/>
              <a:t>infection </a:t>
            </a:r>
            <a:r>
              <a:rPr lang="en-NL" dirty="0"/>
              <a:t>(EARS-Net, FWD-Net)</a:t>
            </a:r>
          </a:p>
          <a:p>
            <a:r>
              <a:rPr lang="en-US" dirty="0"/>
              <a:t>European Food Safety Authority (EFSA)</a:t>
            </a:r>
            <a:r>
              <a:rPr lang="en-NL" dirty="0"/>
              <a:t>:</a:t>
            </a:r>
            <a:r>
              <a:rPr lang="en-US" dirty="0"/>
              <a:t> AMR in bacteria from</a:t>
            </a:r>
            <a:r>
              <a:rPr lang="en-NL" dirty="0"/>
              <a:t> </a:t>
            </a:r>
            <a:r>
              <a:rPr lang="en-US" dirty="0"/>
              <a:t>food-producing animals</a:t>
            </a:r>
            <a:r>
              <a:rPr lang="en-NL" dirty="0"/>
              <a:t> (ESVAC)</a:t>
            </a:r>
          </a:p>
          <a:p>
            <a:r>
              <a:rPr lang="en-US" dirty="0"/>
              <a:t>European Medicines Agency (EMA)</a:t>
            </a:r>
            <a:r>
              <a:rPr lang="en-NL" dirty="0"/>
              <a:t>: A</a:t>
            </a:r>
            <a:r>
              <a:rPr lang="en-US" dirty="0"/>
              <a:t>MC in food-producing animals. 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JIACRA data and analysis methods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040F5-7757-A26F-2A1F-3707EC5E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47" y="1896633"/>
            <a:ext cx="4066867" cy="40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64EE7-5D78-45A0-A905-786DC5C0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4278644" cy="3944938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NL" dirty="0"/>
              <a:t>or </a:t>
            </a:r>
            <a:r>
              <a:rPr lang="en-NL" i="1" dirty="0"/>
              <a:t>C. </a:t>
            </a:r>
            <a:r>
              <a:rPr lang="en-NL" i="1" dirty="0" err="1"/>
              <a:t>jejuni</a:t>
            </a:r>
            <a:r>
              <a:rPr lang="en-NL" dirty="0"/>
              <a:t>: significant relation between resistance in poultry and resistance in humans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A2B0F-2746-4DFF-9C53-9780F7E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JIACRA outcome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7C20-D83F-4E69-85EB-E9BF4EA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B9524-6041-AB94-5F3B-FFB576E0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46" y="1479672"/>
            <a:ext cx="6823252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0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8365-76BB-4CBE-89A4-C3A48391A8E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L" dirty="0"/>
              <a:t>WHO integrated surveillance (Tricycle):</a:t>
            </a:r>
            <a:br>
              <a:rPr lang="en-NL" dirty="0"/>
            </a:br>
            <a:r>
              <a:rPr lang="en-NL" dirty="0"/>
              <a:t>integration at level of sampling and bacterial endpoint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4CAA-CC1D-4A93-B5CD-1ECC08BA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79" y="2354893"/>
            <a:ext cx="7296514" cy="32590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To provide Member States with a common, simplified, and integrated multisectoral surveillance system to detect and estimate the prevalence of an indicator with a specific resistance mechanism, ESBL producing </a:t>
            </a:r>
            <a:r>
              <a:rPr lang="en-US" sz="2000" i="1" dirty="0"/>
              <a:t>E. coli, </a:t>
            </a:r>
            <a:r>
              <a:rPr lang="en-US" sz="2000" dirty="0"/>
              <a:t>in three sectors. </a:t>
            </a:r>
            <a:endParaRPr lang="en-NL" sz="2000" dirty="0"/>
          </a:p>
          <a:p>
            <a:pPr marL="0" indent="0">
              <a:buNone/>
            </a:pPr>
            <a:endParaRPr lang="en-NL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C8DF2-585E-443A-B054-35FFD8D42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9185" r="44488" b="6016"/>
          <a:stretch/>
        </p:blipFill>
        <p:spPr>
          <a:xfrm>
            <a:off x="8610858" y="2271770"/>
            <a:ext cx="2736304" cy="38453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2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2E6-96FD-4076-A31C-09828640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Principles of Tricycle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81F5-20FD-4C88-8F17-3F82D0AFD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12" y="2259414"/>
            <a:ext cx="6717127" cy="3989388"/>
          </a:xfrm>
        </p:spPr>
        <p:txBody>
          <a:bodyPr>
            <a:normAutofit/>
          </a:bodyPr>
          <a:lstStyle/>
          <a:p>
            <a:r>
              <a:rPr lang="en-US" sz="2400" dirty="0"/>
              <a:t>Simple</a:t>
            </a:r>
          </a:p>
          <a:p>
            <a:pPr lvl="1"/>
            <a:r>
              <a:rPr lang="en-US" sz="2000" dirty="0"/>
              <a:t>One indicator: Extended Spectrum Beta Lactamase (ESBL) producing </a:t>
            </a:r>
            <a:r>
              <a:rPr lang="en-US" sz="2000" i="1" dirty="0"/>
              <a:t>Escherichia coli</a:t>
            </a:r>
          </a:p>
          <a:p>
            <a:r>
              <a:rPr lang="en-US" sz="2400" dirty="0"/>
              <a:t>Feasible</a:t>
            </a:r>
          </a:p>
          <a:p>
            <a:pPr lvl="1"/>
            <a:r>
              <a:rPr lang="en-US" sz="2000" dirty="0"/>
              <a:t>Implementation possible in many countries</a:t>
            </a:r>
          </a:p>
          <a:p>
            <a:pPr lvl="1"/>
            <a:r>
              <a:rPr lang="en-US" sz="2000" dirty="0"/>
              <a:t>Limited resources (laboratory, training)</a:t>
            </a:r>
          </a:p>
          <a:p>
            <a:pPr lvl="1"/>
            <a:r>
              <a:rPr lang="en-US" sz="2000" dirty="0"/>
              <a:t>Data management (WHONET)</a:t>
            </a:r>
          </a:p>
          <a:p>
            <a:r>
              <a:rPr lang="en-US" sz="2400" dirty="0"/>
              <a:t>Standardized</a:t>
            </a:r>
          </a:p>
          <a:p>
            <a:pPr lvl="1"/>
            <a:r>
              <a:rPr lang="en-US" sz="2000" dirty="0"/>
              <a:t>Standard laboratory methodology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CB25D-F13A-4E84-98C8-907AF1BE2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9185" r="44488" b="6016"/>
          <a:stretch/>
        </p:blipFill>
        <p:spPr>
          <a:xfrm>
            <a:off x="8906784" y="2174106"/>
            <a:ext cx="2736304" cy="38453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204596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3AF7736-6FA2-456B-8671-7F86E75B7F3E}"/>
    </a:ext>
  </a:extLst>
</a:theme>
</file>

<file path=ppt/theme/theme10.xml><?xml version="1.0" encoding="utf-8"?>
<a:theme xmlns:a="http://schemas.openxmlformats.org/drawingml/2006/main" name="Rijkshuisstijl Mintgroen">
  <a:themeElements>
    <a:clrScheme name="Rijks Mintgroen">
      <a:dk1>
        <a:srgbClr val="000000"/>
      </a:dk1>
      <a:lt1>
        <a:srgbClr val="FFFFFF"/>
      </a:lt1>
      <a:dk2>
        <a:srgbClr val="75D1B5"/>
      </a:dk2>
      <a:lt2>
        <a:srgbClr val="D6F1E8"/>
      </a:lt2>
      <a:accent1>
        <a:srgbClr val="38870D"/>
      </a:accent1>
      <a:accent2>
        <a:srgbClr val="F9E11E"/>
      </a:accent2>
      <a:accent3>
        <a:srgbClr val="42145F"/>
      </a:accent3>
      <a:accent4>
        <a:srgbClr val="00689A"/>
      </a:accent4>
      <a:accent5>
        <a:srgbClr val="663227"/>
      </a:accent5>
      <a:accent6>
        <a:srgbClr val="A90061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6FD8DCB-333A-4ED8-BE45-55E8A62D072E}"/>
    </a:ext>
  </a:extLst>
</a:theme>
</file>

<file path=ppt/theme/theme11.xml><?xml version="1.0" encoding="utf-8"?>
<a:theme xmlns:a="http://schemas.openxmlformats.org/drawingml/2006/main" name="Rijkshuisstijl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0AD67599-C3E2-4799-8F15-C30619C727B8}"/>
    </a:ext>
  </a:extLst>
</a:theme>
</file>

<file path=ppt/theme/theme12.xml><?xml version="1.0" encoding="utf-8"?>
<a:theme xmlns:a="http://schemas.openxmlformats.org/drawingml/2006/main" name="Rijkshuisstijl Violet">
  <a:themeElements>
    <a:clrScheme name="Rijks Oranje">
      <a:dk1>
        <a:srgbClr val="000000"/>
      </a:dk1>
      <a:lt1>
        <a:srgbClr val="FFFFFF"/>
      </a:lt1>
      <a:dk2>
        <a:srgbClr val="E17000"/>
      </a:dk2>
      <a:lt2>
        <a:srgbClr val="FBE9D8"/>
      </a:lt2>
      <a:accent1>
        <a:srgbClr val="777C00"/>
      </a:accent1>
      <a:accent2>
        <a:srgbClr val="42145F"/>
      </a:accent2>
      <a:accent3>
        <a:srgbClr val="00689A"/>
      </a:accent3>
      <a:accent4>
        <a:srgbClr val="663227"/>
      </a:accent4>
      <a:accent5>
        <a:srgbClr val="38870D"/>
      </a:accent5>
      <a:accent6>
        <a:srgbClr val="FFB612"/>
      </a:accent6>
      <a:hlink>
        <a:srgbClr val="E17000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D31876C5-C5A3-4404-A8AF-61C4FBF0D143}"/>
    </a:ext>
  </a:extLst>
</a:theme>
</file>

<file path=ppt/theme/theme13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8D236998-B3BD-4A1D-B48B-2EF8FCD7FE7B}"/>
    </a:ext>
  </a:extLst>
</a:theme>
</file>

<file path=ppt/theme/theme14.xml><?xml version="1.0" encoding="utf-8"?>
<a:theme xmlns:a="http://schemas.openxmlformats.org/drawingml/2006/main" name="Rijkshuisstijl Bruin">
  <a:themeElements>
    <a:clrScheme name="Rijks Bruin 1">
      <a:dk1>
        <a:srgbClr val="000000"/>
      </a:dk1>
      <a:lt1>
        <a:srgbClr val="FFFFFF"/>
      </a:lt1>
      <a:dk2>
        <a:srgbClr val="94700A"/>
      </a:dk2>
      <a:lt2>
        <a:srgbClr val="EFEADA"/>
      </a:lt2>
      <a:accent1>
        <a:srgbClr val="42145F"/>
      </a:accent1>
      <a:accent2>
        <a:srgbClr val="F9E11E"/>
      </a:accent2>
      <a:accent3>
        <a:srgbClr val="38870D"/>
      </a:accent3>
      <a:accent4>
        <a:srgbClr val="D52A1C"/>
      </a:accent4>
      <a:accent5>
        <a:srgbClr val="017BC6"/>
      </a:accent5>
      <a:accent6>
        <a:srgbClr val="E17000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06F8EBC2-3F7A-4110-8C70-FA1D4685469F}"/>
    </a:ext>
  </a:extLst>
</a:theme>
</file>

<file path=ppt/theme/theme15.xml><?xml version="1.0" encoding="utf-8"?>
<a:theme xmlns:a="http://schemas.openxmlformats.org/drawingml/2006/main" name="Rijkshuisstijl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8984BF61-5F65-4A2C-BBD8-3597B13887E6}"/>
    </a:ext>
  </a:extLst>
</a:theme>
</file>

<file path=ppt/theme/theme16.xml><?xml version="1.0" encoding="utf-8"?>
<a:theme xmlns:a="http://schemas.openxmlformats.org/drawingml/2006/main" name="Rijkshuisstijl Donkerbruin">
  <a:themeElements>
    <a:clrScheme name="Rijks Donker Bruin">
      <a:dk1>
        <a:srgbClr val="000000"/>
      </a:dk1>
      <a:lt1>
        <a:srgbClr val="FFFFFF"/>
      </a:lt1>
      <a:dk2>
        <a:srgbClr val="663227"/>
      </a:dk2>
      <a:lt2>
        <a:srgbClr val="E7E1DE"/>
      </a:lt2>
      <a:accent1>
        <a:srgbClr val="A90061"/>
      </a:accent1>
      <a:accent2>
        <a:srgbClr val="D52A1C"/>
      </a:accent2>
      <a:accent3>
        <a:srgbClr val="FFB612"/>
      </a:accent3>
      <a:accent4>
        <a:srgbClr val="017BC6"/>
      </a:accent4>
      <a:accent5>
        <a:srgbClr val="38870D"/>
      </a:accent5>
      <a:accent6>
        <a:srgbClr val="F9E11E"/>
      </a:accent6>
      <a:hlink>
        <a:srgbClr val="663227"/>
      </a:hlink>
      <a:folHlink>
        <a:srgbClr val="D1C1BD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1F56C865-EE39-421D-BA6C-8E108ADC5BCB}"/>
    </a:ext>
  </a:extLst>
</a:theme>
</file>

<file path=ppt/theme/theme17.xml><?xml version="1.0" encoding="utf-8"?>
<a:theme xmlns:a="http://schemas.openxmlformats.org/drawingml/2006/main" name="1_Rijkshuisstijl Violet">
  <a:themeElements>
    <a:clrScheme name="Rijks Violet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3F41A26C-0782-482E-9972-359FB2BA0F1D}"/>
    </a:ext>
  </a:extLst>
</a:theme>
</file>

<file path=ppt/theme/theme1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jkshuisstijl Rood">
  <a:themeElements>
    <a:clrScheme name="Rijks Rood">
      <a:dk1>
        <a:srgbClr val="000000"/>
      </a:dk1>
      <a:lt1>
        <a:srgbClr val="FFFFFF"/>
      </a:lt1>
      <a:dk2>
        <a:srgbClr val="D52A1C"/>
      </a:dk2>
      <a:lt2>
        <a:srgbClr val="F8DFDC"/>
      </a:lt2>
      <a:accent1>
        <a:srgbClr val="38870D"/>
      </a:accent1>
      <a:accent2>
        <a:srgbClr val="42145F"/>
      </a:accent2>
      <a:accent3>
        <a:srgbClr val="E17000"/>
      </a:accent3>
      <a:accent4>
        <a:srgbClr val="777C00"/>
      </a:accent4>
      <a:accent5>
        <a:srgbClr val="75D1B5"/>
      </a:accent5>
      <a:accent6>
        <a:srgbClr val="F9E11E"/>
      </a:accent6>
      <a:hlink>
        <a:srgbClr val="D52A1C"/>
      </a:hlink>
      <a:folHlink>
        <a:srgbClr val="F2BEBA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5FFD4F9C-A2B3-410A-AFA1-F347CAC98963}"/>
    </a:ext>
  </a:extLst>
</a:theme>
</file>

<file path=ppt/theme/theme3.xml><?xml version="1.0" encoding="utf-8"?>
<a:theme xmlns:a="http://schemas.openxmlformats.org/drawingml/2006/main" name="Rijkshuisstijl Roze">
  <a:themeElements>
    <a:clrScheme name="Aangepast 57">
      <a:dk1>
        <a:srgbClr val="000000"/>
      </a:dk1>
      <a:lt1>
        <a:srgbClr val="FFFFFF"/>
      </a:lt1>
      <a:dk2>
        <a:srgbClr val="F092CD"/>
      </a:dk2>
      <a:lt2>
        <a:srgbClr val="FCEEF7"/>
      </a:lt2>
      <a:accent1>
        <a:srgbClr val="CA005D"/>
      </a:accent1>
      <a:accent2>
        <a:srgbClr val="42145F"/>
      </a:accent2>
      <a:accent3>
        <a:srgbClr val="00689A"/>
      </a:accent3>
      <a:accent4>
        <a:srgbClr val="663227"/>
      </a:accent4>
      <a:accent5>
        <a:srgbClr val="275837"/>
      </a:accent5>
      <a:accent6>
        <a:srgbClr val="75D1B5"/>
      </a:accent6>
      <a:hlink>
        <a:srgbClr val="F092C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25203823-7882-4036-9969-89E559391B3E}"/>
    </a:ext>
  </a:extLst>
</a:theme>
</file>

<file path=ppt/theme/theme4.xml><?xml version="1.0" encoding="utf-8"?>
<a:theme xmlns:a="http://schemas.openxmlformats.org/drawingml/2006/main" name="Rijkshuisstijl Donkergeel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5FC640F1-1280-492F-9366-1568D2EBFEA4}"/>
    </a:ext>
  </a:extLst>
</a:theme>
</file>

<file path=ppt/theme/theme5.xml><?xml version="1.0" encoding="utf-8"?>
<a:theme xmlns:a="http://schemas.openxmlformats.org/drawingml/2006/main" name="Rijkshuisstijl Donkergroen">
  <a:themeElements>
    <a:clrScheme name="Rijks Donkergroen">
      <a:dk1>
        <a:srgbClr val="000000"/>
      </a:dk1>
      <a:lt1>
        <a:srgbClr val="FFFFFF"/>
      </a:lt1>
      <a:dk2>
        <a:srgbClr val="275837"/>
      </a:dk2>
      <a:lt2>
        <a:srgbClr val="DEE5E1"/>
      </a:lt2>
      <a:accent1>
        <a:srgbClr val="F092CD"/>
      </a:accent1>
      <a:accent2>
        <a:srgbClr val="FFB612"/>
      </a:accent2>
      <a:accent3>
        <a:srgbClr val="8EC9E7"/>
      </a:accent3>
      <a:accent4>
        <a:srgbClr val="75D1B5"/>
      </a:accent4>
      <a:accent5>
        <a:srgbClr val="94700A"/>
      </a:accent5>
      <a:accent6>
        <a:srgbClr val="A90061"/>
      </a:accent6>
      <a:hlink>
        <a:srgbClr val="275837"/>
      </a:hlink>
      <a:folHlink>
        <a:srgbClr val="BDCDC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CA79EFF4-A687-4D26-9147-38B212EA5152}"/>
    </a:ext>
  </a:extLst>
</a:theme>
</file>

<file path=ppt/theme/theme6.xml><?xml version="1.0" encoding="utf-8"?>
<a:theme xmlns:a="http://schemas.openxmlformats.org/drawingml/2006/main" name="Rijkshuisstijl Geel">
  <a:themeElements>
    <a:clrScheme name="Rijks Geel">
      <a:dk1>
        <a:srgbClr val="000000"/>
      </a:dk1>
      <a:lt1>
        <a:srgbClr val="FFFFFF"/>
      </a:lt1>
      <a:dk2>
        <a:srgbClr val="F9E11E"/>
      </a:dk2>
      <a:lt2>
        <a:srgbClr val="FEFBDC"/>
      </a:lt2>
      <a:accent1>
        <a:srgbClr val="94700A"/>
      </a:accent1>
      <a:accent2>
        <a:srgbClr val="00689A"/>
      </a:accent2>
      <a:accent3>
        <a:srgbClr val="42145F"/>
      </a:accent3>
      <a:accent4>
        <a:srgbClr val="38870D"/>
      </a:accent4>
      <a:accent5>
        <a:srgbClr val="777C00"/>
      </a:accent5>
      <a:accent6>
        <a:srgbClr val="A90061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061F48A2-F6AC-4CB1-8FFE-29522CCADC65}"/>
    </a:ext>
  </a:extLst>
</a:theme>
</file>

<file path=ppt/theme/theme7.xml><?xml version="1.0" encoding="utf-8"?>
<a:theme xmlns:a="http://schemas.openxmlformats.org/drawingml/2006/main" name="Rijkshuisstijl Groen">
  <a:themeElements>
    <a:clrScheme name="Rijks Groen">
      <a:dk1>
        <a:srgbClr val="000000"/>
      </a:dk1>
      <a:lt1>
        <a:srgbClr val="FFFFFF"/>
      </a:lt1>
      <a:dk2>
        <a:srgbClr val="38870D"/>
      </a:dk2>
      <a:lt2>
        <a:srgbClr val="E0EDDB"/>
      </a:lt2>
      <a:accent1>
        <a:srgbClr val="F9E11E"/>
      </a:accent1>
      <a:accent2>
        <a:srgbClr val="663227"/>
      </a:accent2>
      <a:accent3>
        <a:srgbClr val="FFB612"/>
      </a:accent3>
      <a:accent4>
        <a:srgbClr val="275837"/>
      </a:accent4>
      <a:accent5>
        <a:srgbClr val="00689A"/>
      </a:accent5>
      <a:accent6>
        <a:srgbClr val="42145F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B861245E-46A3-4B64-9C51-B458BC45AEDB}"/>
    </a:ext>
  </a:extLst>
</a:theme>
</file>

<file path=ppt/theme/theme8.xml><?xml version="1.0" encoding="utf-8"?>
<a:theme xmlns:a="http://schemas.openxmlformats.org/drawingml/2006/main" name="Rijkshuisstijl Hemelblauw">
  <a:themeElements>
    <a:clrScheme name="Aangepast 3">
      <a:dk1>
        <a:srgbClr val="000000"/>
      </a:dk1>
      <a:lt1>
        <a:srgbClr val="FFFFFF"/>
      </a:lt1>
      <a:dk2>
        <a:srgbClr val="007BC7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1DDE7887-A7C6-426C-AB32-FB632C4EB0BE}"/>
    </a:ext>
  </a:extLst>
</a:theme>
</file>

<file path=ppt/theme/theme9.xml><?xml version="1.0" encoding="utf-8"?>
<a:theme xmlns:a="http://schemas.openxmlformats.org/drawingml/2006/main" name="Rijkshuisstijl Lichtblau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63551383-6F14-450A-B06B-B2BF11F28F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6f1847-caee-4f79-ae5e-9d9209b571a4" xsi:nil="true"/>
    <lcf76f155ced4ddcb4097134ff3c332f xmlns="7a462794-fa09-4584-b54a-289494a8954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A4E2796E1B16EC4AADD0C4CEC2EDF671" ma:contentTypeVersion="17" ma:contentTypeDescription="Izveidot jaunu dokumentu." ma:contentTypeScope="" ma:versionID="c6601676f051e7d511a14b929b58a533">
  <xsd:schema xmlns:xsd="http://www.w3.org/2001/XMLSchema" xmlns:xs="http://www.w3.org/2001/XMLSchema" xmlns:p="http://schemas.microsoft.com/office/2006/metadata/properties" xmlns:ns2="7a462794-fa09-4584-b54a-289494a8954d" xmlns:ns3="a06f1847-caee-4f79-ae5e-9d9209b571a4" targetNamespace="http://schemas.microsoft.com/office/2006/metadata/properties" ma:root="true" ma:fieldsID="56d3aba4dde590f108239d6f752a8e9f" ns2:_="" ns3:_="">
    <xsd:import namespace="7a462794-fa09-4584-b54a-289494a8954d"/>
    <xsd:import namespace="a06f1847-caee-4f79-ae5e-9d9209b57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62794-fa09-4584-b54a-289494a89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ttēlu atzīmes" ma:readOnly="false" ma:fieldId="{5cf76f15-5ced-4ddc-b409-7134ff3c332f}" ma:taxonomyMulti="true" ma:sspId="70cde18c-294e-4b99-9172-39c91b031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f1847-caee-4f79-ae5e-9d9209b57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b32aaf-2ec4-476d-b2ed-796087a564f2}" ma:internalName="TaxCatchAll" ma:showField="CatchAllData" ma:web="a06f1847-caee-4f79-ae5e-9d9209b57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11A53D-87D9-4077-9122-DF008AB8B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1666F-CE4B-4632-89E3-2027242490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DE26A5-86C0-4BA9-AFB3-FB3FC5755A25}"/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Engels 2021 rood</Template>
  <TotalTime>3479</TotalTime>
  <Words>1440</Words>
  <Application>Microsoft Office PowerPoint</Application>
  <PresentationFormat>Widescreen</PresentationFormat>
  <Paragraphs>246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Arial</vt:lpstr>
      <vt:lpstr>Calibri</vt:lpstr>
      <vt:lpstr>Verdana</vt:lpstr>
      <vt:lpstr>Wingdings</vt:lpstr>
      <vt:lpstr>Rijkshuisstijl Robijnrood</vt:lpstr>
      <vt:lpstr>Rijkshuisstijl Rood</vt:lpstr>
      <vt:lpstr>Rijkshuisstijl Roze</vt:lpstr>
      <vt:lpstr>Rijkshuisstijl Donkergeel</vt:lpstr>
      <vt:lpstr>Rijkshuisstijl Donkergroen</vt:lpstr>
      <vt:lpstr>Rijkshuisstijl Geel</vt:lpstr>
      <vt:lpstr>Rijkshuisstijl Groen</vt:lpstr>
      <vt:lpstr>Rijkshuisstijl Hemelblauw</vt:lpstr>
      <vt:lpstr>Rijkshuisstijl Lichtblauw</vt:lpstr>
      <vt:lpstr>Rijkshuisstijl Mintgroen</vt:lpstr>
      <vt:lpstr>Rijkshuisstijl Mosgroen</vt:lpstr>
      <vt:lpstr>Rijkshuisstijl Violet</vt:lpstr>
      <vt:lpstr>Rijkshuisstijl Paars</vt:lpstr>
      <vt:lpstr>Rijkshuisstijl Bruin</vt:lpstr>
      <vt:lpstr>Rijkshuisstijl Donkerblauw</vt:lpstr>
      <vt:lpstr>Rijkshuisstijl Donkerbruin</vt:lpstr>
      <vt:lpstr>1_Rijkshuisstijl Violet</vt:lpstr>
      <vt:lpstr>Integrated surveillance of AMR (with a focus on the environment)</vt:lpstr>
      <vt:lpstr>Integrated surveillance </vt:lpstr>
      <vt:lpstr>Goals – integrated surveillance</vt:lpstr>
      <vt:lpstr>International examples of integrated surveillance</vt:lpstr>
      <vt:lpstr>JIACRA reports: integration through data analysis </vt:lpstr>
      <vt:lpstr>JIACRA data and analysis methods</vt:lpstr>
      <vt:lpstr>JIACRA outcome</vt:lpstr>
      <vt:lpstr>WHO integrated surveillance (Tricycle): integration at level of sampling and bacterial endpoint</vt:lpstr>
      <vt:lpstr>Principles of Tricycle protocol</vt:lpstr>
      <vt:lpstr>Principles of Tricycle protocol</vt:lpstr>
      <vt:lpstr>Why ESBL producing E. coli?</vt:lpstr>
      <vt:lpstr>Implementation structure</vt:lpstr>
      <vt:lpstr>Tricycle env. sampling: sources and exposure</vt:lpstr>
      <vt:lpstr>Current international activities on integrated surveillance</vt:lpstr>
      <vt:lpstr>Quadripartite Technical Group on Integrated Surveillance</vt:lpstr>
      <vt:lpstr>Quadripartite Technical Group on Integrated Surveillance</vt:lpstr>
      <vt:lpstr>   JAMRAI-2 Joint Action Antimicrobial Resistance and Healthcare-Associated Infections 2</vt:lpstr>
      <vt:lpstr>   JAMRAI-2 </vt:lpstr>
      <vt:lpstr>Environmental surveillance in the Netherlands</vt:lpstr>
      <vt:lpstr>Sources and spread of AMR</vt:lpstr>
      <vt:lpstr>Wastewater epidemiology / surveillance</vt:lpstr>
      <vt:lpstr>Conclusions</vt:lpstr>
      <vt:lpstr>Conclusions </vt:lpstr>
      <vt:lpstr>PowerPoint Presentation</vt:lpstr>
      <vt:lpstr>AMR example: ESBL E. coli in a catchment</vt:lpstr>
      <vt:lpstr>PowerPoint Presentation</vt:lpstr>
      <vt:lpstr>Env AMR surveillance in National Action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Rioolwater-surveillance</dc:title>
  <dc:creator>Heike Schmitt</dc:creator>
  <cp:lastModifiedBy>Heike Schmitt</cp:lastModifiedBy>
  <cp:revision>104</cp:revision>
  <dcterms:created xsi:type="dcterms:W3CDTF">2021-09-29T08:42:29Z</dcterms:created>
  <dcterms:modified xsi:type="dcterms:W3CDTF">2023-12-07T07:56:02Z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0x010100B49C343B960B2141AB0C7501552A82B1</vt:lpwstr>
  </property>
</Properties>
</file>