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7"/>
  </p:sldMasterIdLst>
  <p:notesMasterIdLst>
    <p:notesMasterId r:id="rId19"/>
  </p:notesMasterIdLst>
  <p:sldIdLst>
    <p:sldId id="257" r:id="rId8"/>
    <p:sldId id="316" r:id="rId9"/>
    <p:sldId id="317" r:id="rId10"/>
    <p:sldId id="325" r:id="rId11"/>
    <p:sldId id="318" r:id="rId12"/>
    <p:sldId id="319" r:id="rId13"/>
    <p:sldId id="320" r:id="rId14"/>
    <p:sldId id="321" r:id="rId15"/>
    <p:sldId id="322" r:id="rId16"/>
    <p:sldId id="323" r:id="rId17"/>
    <p:sldId id="324" r:id="rId1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726" autoAdjust="0"/>
  </p:normalViewPr>
  <p:slideViewPr>
    <p:cSldViewPr snapToGrid="0">
      <p:cViewPr varScale="1">
        <p:scale>
          <a:sx n="55" d="100"/>
          <a:sy n="55" d="100"/>
        </p:scale>
        <p:origin x="1096" y="4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0" Type="http://schemas.openxmlformats.org/officeDocument/2006/relationships/presProps" Target="presProps.xml"/><Relationship Id="rId16" Type="http://schemas.openxmlformats.org/officeDocument/2006/relationships/slide" Target="slides/slide9.xml"/><Relationship Id="rId11" Type="http://schemas.openxmlformats.org/officeDocument/2006/relationships/slide" Target="slides/slide4.xml"/><Relationship Id="rId6" Type="http://schemas.openxmlformats.org/officeDocument/2006/relationships/customXml" Target="../customXml/item6.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notesMaster" Target="notesMasters/notesMaster1.xml"/><Relationship Id="rId22" Type="http://schemas.openxmlformats.org/officeDocument/2006/relationships/theme" Target="theme/theme1.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C03886-1231-4658-8878-C899659B80C3}" type="datetimeFigureOut">
              <a:rPr lang="sv-SE" smtClean="0"/>
              <a:t>2023-12-06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EA1F47-3E95-4F87-A389-301791A6FA36}" type="slidenum">
              <a:rPr lang="sv-SE" smtClean="0"/>
              <a:t>‹#›</a:t>
            </a:fld>
            <a:endParaRPr lang="sv-SE"/>
          </a:p>
        </p:txBody>
      </p:sp>
    </p:spTree>
    <p:extLst>
      <p:ext uri="{BB962C8B-B14F-4D97-AF65-F5344CB8AC3E}">
        <p14:creationId xmlns:p14="http://schemas.microsoft.com/office/powerpoint/2010/main" val="1096687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r>
              <a:rPr lang="en-US" dirty="0"/>
              <a:t>We have a long and positive experience of working with</a:t>
            </a:r>
            <a:r>
              <a:rPr lang="en-US" baseline="0" dirty="0"/>
              <a:t> the countries in the Baltic region</a:t>
            </a:r>
            <a:r>
              <a:rPr lang="en-US" dirty="0"/>
              <a:t> in the field of AMR and IPC. </a:t>
            </a:r>
          </a:p>
          <a:p>
            <a:pPr marL="171450" indent="-171450">
              <a:buFontTx/>
              <a:buChar char="-"/>
            </a:pPr>
            <a:r>
              <a:rPr lang="en-US" dirty="0"/>
              <a:t>The initial formal and funded collaboration</a:t>
            </a:r>
            <a:r>
              <a:rPr lang="en-US" baseline="0" dirty="0"/>
              <a:t> </a:t>
            </a:r>
            <a:r>
              <a:rPr lang="en-US" dirty="0"/>
              <a:t>was made almost</a:t>
            </a:r>
            <a:r>
              <a:rPr lang="en-US" baseline="0" dirty="0"/>
              <a:t> 20 years ago in 2004 and called</a:t>
            </a:r>
            <a:r>
              <a:rPr lang="en-US" dirty="0"/>
              <a:t> BALTICCARE (The Baltic Network for Infection Control, Containment of Antibiotic Resistance, and Healthcare Epidemiology). </a:t>
            </a:r>
          </a:p>
          <a:p>
            <a:r>
              <a:rPr lang="en-US" baseline="0" dirty="0"/>
              <a:t> In 2012 (2009) it</a:t>
            </a:r>
            <a:r>
              <a:rPr lang="en-US" dirty="0"/>
              <a:t> turned into the BARN Network (Baltic Antibiotic Resistance collaborative Network</a:t>
            </a:r>
            <a:r>
              <a:rPr lang="en-US" baseline="0" dirty="0"/>
              <a:t>)</a:t>
            </a:r>
            <a:r>
              <a:rPr lang="en-US" dirty="0"/>
              <a:t> coordinated by the Public Health Agency of Sweden.</a:t>
            </a:r>
          </a:p>
          <a:p>
            <a:endParaRPr lang="en-US" baseline="0" dirty="0"/>
          </a:p>
          <a:p>
            <a:r>
              <a:rPr lang="en-US" dirty="0"/>
              <a:t>At the most it had 170 members, from Belarus, Estonia, Georgia, Latvia, Lithuania, Moldova, Poland, Russia, Sweden and Ukraine. It was a multidisciplinary network: Health care personnel – all levels, Microbiologists, Infection control specialists, Pharmacists, Governmental workers just to name a few. It was built upon grass root</a:t>
            </a:r>
            <a:r>
              <a:rPr lang="en-US" baseline="0" dirty="0"/>
              <a:t>-initiatives and </a:t>
            </a:r>
            <a:r>
              <a:rPr lang="en-US" dirty="0"/>
              <a:t>served as a platform for inspiration and knowledge exchange. The network was highly appreciated and had impact on both policy and practice in the region.</a:t>
            </a:r>
          </a:p>
          <a:p>
            <a:r>
              <a:rPr lang="en-US" dirty="0"/>
              <a:t>o	A number of sub-projects were initiated from within the network, (</a:t>
            </a:r>
            <a:r>
              <a:rPr lang="en-US" dirty="0" err="1"/>
              <a:t>ge</a:t>
            </a:r>
            <a:r>
              <a:rPr lang="en-US" dirty="0"/>
              <a:t> </a:t>
            </a:r>
            <a:r>
              <a:rPr lang="en-US" dirty="0" err="1"/>
              <a:t>exempel</a:t>
            </a:r>
            <a:r>
              <a:rPr lang="en-US" dirty="0"/>
              <a:t> </a:t>
            </a:r>
            <a:r>
              <a:rPr lang="en-US" dirty="0" err="1"/>
              <a:t>på</a:t>
            </a:r>
            <a:r>
              <a:rPr lang="en-US" dirty="0"/>
              <a:t> </a:t>
            </a:r>
            <a:r>
              <a:rPr lang="en-US" dirty="0" err="1"/>
              <a:t>några</a:t>
            </a:r>
            <a:r>
              <a:rPr lang="en-US" dirty="0"/>
              <a:t> </a:t>
            </a:r>
            <a:r>
              <a:rPr lang="en-US" dirty="0" err="1"/>
              <a:t>sådana</a:t>
            </a:r>
            <a:r>
              <a:rPr lang="en-US" baseline="0" dirty="0"/>
              <a:t> </a:t>
            </a:r>
            <a:r>
              <a:rPr lang="en-US" baseline="0" dirty="0" err="1"/>
              <a:t>från</a:t>
            </a:r>
            <a:r>
              <a:rPr lang="en-US" baseline="0" dirty="0"/>
              <a:t> </a:t>
            </a:r>
            <a:r>
              <a:rPr lang="en-US" baseline="0" dirty="0" err="1"/>
              <a:t>andra</a:t>
            </a:r>
            <a:r>
              <a:rPr lang="en-US" baseline="0" dirty="0"/>
              <a:t> </a:t>
            </a:r>
            <a:r>
              <a:rPr lang="en-US" baseline="0" dirty="0" err="1"/>
              <a:t>ppt:n</a:t>
            </a:r>
            <a:r>
              <a:rPr lang="en-US" baseline="0" dirty="0"/>
              <a:t>?)</a:t>
            </a:r>
          </a:p>
          <a:p>
            <a:r>
              <a:rPr lang="en-US" baseline="0" dirty="0"/>
              <a:t>What we saw as a natural/further continuation/development of BARN was to focus a little bit more on the spread of knowledge to/inclusion of Ukraine, Moldova, Georgia and Belarus. In that process the Baltic countries were excellent partners functioning as a bridge.</a:t>
            </a:r>
          </a:p>
          <a:p>
            <a:endParaRPr lang="en-US" baseline="0" dirty="0"/>
          </a:p>
          <a:p>
            <a:endParaRPr lang="sv-SE" dirty="0"/>
          </a:p>
        </p:txBody>
      </p:sp>
      <p:sp>
        <p:nvSpPr>
          <p:cNvPr id="4" name="Platshållare för bildnummer 3"/>
          <p:cNvSpPr>
            <a:spLocks noGrp="1"/>
          </p:cNvSpPr>
          <p:nvPr>
            <p:ph type="sldNum" sz="quarter" idx="10"/>
          </p:nvPr>
        </p:nvSpPr>
        <p:spPr/>
        <p:txBody>
          <a:bodyPr/>
          <a:lstStyle/>
          <a:p>
            <a:fld id="{2493A267-9457-428F-9EF1-479BAAFA9E93}" type="slidenum">
              <a:rPr lang="sv-SE" smtClean="0"/>
              <a:t>2</a:t>
            </a:fld>
            <a:endParaRPr lang="sv-SE"/>
          </a:p>
        </p:txBody>
      </p:sp>
    </p:spTree>
    <p:extLst>
      <p:ext uri="{BB962C8B-B14F-4D97-AF65-F5344CB8AC3E}">
        <p14:creationId xmlns:p14="http://schemas.microsoft.com/office/powerpoint/2010/main" val="1398311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Latvia applied to EU for support with the purpose of enabling national authorities to implement the One Health action plan 	</a:t>
            </a:r>
          </a:p>
          <a:p>
            <a:r>
              <a:rPr lang="en-US" dirty="0"/>
              <a:t>EU contacted several countries, </a:t>
            </a:r>
            <a:br>
              <a:rPr lang="en-US" dirty="0"/>
            </a:br>
            <a:r>
              <a:rPr lang="en-US" dirty="0"/>
              <a:t>the assignment went to Sweden in 2019</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err="1"/>
              <a:t>Funded</a:t>
            </a:r>
            <a:r>
              <a:rPr lang="sv-SE" sz="1200" dirty="0"/>
              <a:t> by </a:t>
            </a:r>
            <a:r>
              <a:rPr lang="en-GB" sz="1200" dirty="0"/>
              <a:t>the European Commission through the Directorate-General for Structural Reform Support (DG REFORM) </a:t>
            </a:r>
            <a:r>
              <a:rPr lang="sv-SE" sz="1200" dirty="0" err="1"/>
              <a:t>Technical</a:t>
            </a:r>
            <a:r>
              <a:rPr lang="sv-SE" sz="1200" dirty="0"/>
              <a:t> Support Instrument (TSI)</a:t>
            </a:r>
          </a:p>
          <a:p>
            <a:br>
              <a:rPr lang="en-US" dirty="0"/>
            </a:br>
            <a:r>
              <a:rPr lang="en-US" dirty="0"/>
              <a:t>One Health =&gt; the Swedish Board of Agriculture (SBA) and the Public Health Agency of Sweden (PHAS)</a:t>
            </a:r>
            <a:br>
              <a:rPr lang="en-US" dirty="0"/>
            </a:br>
            <a:endParaRPr lang="en-US" dirty="0"/>
          </a:p>
          <a:p>
            <a:r>
              <a:rPr lang="en-US" dirty="0"/>
              <a:t>Internal analysis of the AMR situation in Latvia- basis for the project plan including three overarching outcomes </a:t>
            </a:r>
          </a:p>
          <a:p>
            <a:endParaRPr lang="en-US" dirty="0"/>
          </a:p>
          <a:p>
            <a:r>
              <a:rPr lang="sv-SE" dirty="0" err="1"/>
              <a:t>These</a:t>
            </a:r>
            <a:r>
              <a:rPr lang="sv-SE" baseline="0" dirty="0"/>
              <a:t> </a:t>
            </a:r>
            <a:r>
              <a:rPr lang="sv-SE" baseline="0" dirty="0" err="1"/>
              <a:t>are</a:t>
            </a:r>
            <a:r>
              <a:rPr lang="sv-SE" baseline="0" dirty="0"/>
              <a:t> the </a:t>
            </a:r>
            <a:r>
              <a:rPr lang="sv-SE" baseline="0" dirty="0" err="1"/>
              <a:t>utcomes</a:t>
            </a:r>
            <a:r>
              <a:rPr lang="sv-SE" baseline="0" dirty="0"/>
              <a:t> </a:t>
            </a:r>
            <a:r>
              <a:rPr lang="en-GB" sz="1200" dirty="0"/>
              <a:t>were formulated that would enable national authorities in Latvia to have the full capacity to implement the One Health action plan </a:t>
            </a:r>
            <a:r>
              <a:rPr lang="en-US" dirty="0"/>
              <a:t>(</a:t>
            </a:r>
            <a:r>
              <a:rPr lang="en-US" dirty="0" err="1"/>
              <a:t>på</a:t>
            </a:r>
            <a:r>
              <a:rPr lang="en-US" dirty="0"/>
              <a:t> </a:t>
            </a:r>
            <a:r>
              <a:rPr lang="en-US" dirty="0" err="1"/>
              <a:t>sliden</a:t>
            </a:r>
            <a:r>
              <a:rPr lang="en-US" dirty="0"/>
              <a:t>)</a:t>
            </a:r>
          </a:p>
          <a:p>
            <a:endParaRPr lang="en-US" dirty="0"/>
          </a:p>
          <a:p>
            <a:r>
              <a:rPr lang="en-US" dirty="0"/>
              <a:t>The project was affected by the pandemic, but managed to adjust and follow through</a:t>
            </a:r>
            <a:r>
              <a:rPr lang="en-US" baseline="0" dirty="0"/>
              <a:t> on the activities.</a:t>
            </a:r>
            <a:endParaRPr lang="sv-SE" dirty="0"/>
          </a:p>
        </p:txBody>
      </p:sp>
      <p:sp>
        <p:nvSpPr>
          <p:cNvPr id="4" name="Platshållare för bildnummer 3"/>
          <p:cNvSpPr>
            <a:spLocks noGrp="1"/>
          </p:cNvSpPr>
          <p:nvPr>
            <p:ph type="sldNum" sz="quarter" idx="10"/>
          </p:nvPr>
        </p:nvSpPr>
        <p:spPr/>
        <p:txBody>
          <a:bodyPr/>
          <a:lstStyle/>
          <a:p>
            <a:fld id="{2493A267-9457-428F-9EF1-479BAAFA9E93}" type="slidenum">
              <a:rPr lang="sv-SE" smtClean="0"/>
              <a:t>3</a:t>
            </a:fld>
            <a:endParaRPr lang="sv-SE"/>
          </a:p>
        </p:txBody>
      </p:sp>
    </p:spTree>
    <p:extLst>
      <p:ext uri="{BB962C8B-B14F-4D97-AF65-F5344CB8AC3E}">
        <p14:creationId xmlns:p14="http://schemas.microsoft.com/office/powerpoint/2010/main" val="1958947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These</a:t>
            </a:r>
            <a:r>
              <a:rPr lang="sv-SE" baseline="0" dirty="0"/>
              <a:t> </a:t>
            </a:r>
            <a:r>
              <a:rPr lang="sv-SE" baseline="0" dirty="0" err="1"/>
              <a:t>are</a:t>
            </a:r>
            <a:r>
              <a:rPr lang="sv-SE" baseline="0" dirty="0"/>
              <a:t> the </a:t>
            </a:r>
            <a:r>
              <a:rPr lang="sv-SE" baseline="0" dirty="0" err="1"/>
              <a:t>utcomes</a:t>
            </a:r>
            <a:r>
              <a:rPr lang="sv-SE" baseline="0" dirty="0"/>
              <a:t> </a:t>
            </a:r>
            <a:r>
              <a:rPr lang="en-GB" sz="1200" dirty="0"/>
              <a:t>were formulated that would enable national authorities in Latvia to have the full capacity to implement the One Health action plan </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8</a:t>
            </a:fld>
            <a:endParaRPr lang="sv-SE" dirty="0"/>
          </a:p>
        </p:txBody>
      </p:sp>
    </p:spTree>
    <p:extLst>
      <p:ext uri="{BB962C8B-B14F-4D97-AF65-F5344CB8AC3E}">
        <p14:creationId xmlns:p14="http://schemas.microsoft.com/office/powerpoint/2010/main" val="4174010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Larger</a:t>
            </a:r>
            <a:r>
              <a:rPr lang="sv-SE" dirty="0"/>
              <a:t> </a:t>
            </a:r>
            <a:r>
              <a:rPr lang="sv-SE" dirty="0" err="1"/>
              <a:t>base</a:t>
            </a:r>
            <a:r>
              <a:rPr lang="sv-SE" dirty="0"/>
              <a:t> of </a:t>
            </a:r>
            <a:r>
              <a:rPr lang="sv-SE" dirty="0" err="1"/>
              <a:t>ideas</a:t>
            </a:r>
            <a:r>
              <a:rPr lang="sv-SE" dirty="0"/>
              <a:t> </a:t>
            </a:r>
            <a:r>
              <a:rPr lang="sv-SE" dirty="0" err="1"/>
              <a:t>experieces</a:t>
            </a:r>
            <a:r>
              <a:rPr lang="sv-SE" dirty="0"/>
              <a:t> and </a:t>
            </a:r>
            <a:r>
              <a:rPr lang="sv-SE" dirty="0" err="1"/>
              <a:t>experties</a:t>
            </a:r>
            <a:endParaRPr lang="sv-SE" dirty="0"/>
          </a:p>
          <a:p>
            <a:r>
              <a:rPr lang="sv-SE" dirty="0" err="1"/>
              <a:t>Build</a:t>
            </a:r>
            <a:r>
              <a:rPr lang="sv-SE" baseline="0" dirty="0"/>
              <a:t> </a:t>
            </a:r>
            <a:r>
              <a:rPr lang="sv-SE" baseline="0" dirty="0" err="1"/>
              <a:t>stronger</a:t>
            </a:r>
            <a:r>
              <a:rPr lang="sv-SE" baseline="0" dirty="0"/>
              <a:t> </a:t>
            </a:r>
            <a:r>
              <a:rPr lang="sv-SE" baseline="0" dirty="0" err="1"/>
              <a:t>networks</a:t>
            </a:r>
            <a:r>
              <a:rPr lang="sv-SE" baseline="0" dirty="0"/>
              <a:t> in the region</a:t>
            </a:r>
          </a:p>
          <a:p>
            <a:endParaRPr lang="sv-SE" baseline="0" dirty="0"/>
          </a:p>
          <a:p>
            <a:r>
              <a:rPr lang="en-US" dirty="0"/>
              <a:t>Difference</a:t>
            </a:r>
            <a:r>
              <a:rPr lang="en-US" baseline="0" dirty="0"/>
              <a:t> in </a:t>
            </a:r>
            <a:r>
              <a:rPr lang="en-US" dirty="0"/>
              <a:t>Outcome 2: piloting the </a:t>
            </a:r>
            <a:r>
              <a:rPr lang="en-US" dirty="0" err="1"/>
              <a:t>Strama</a:t>
            </a:r>
            <a:r>
              <a:rPr lang="en-US" dirty="0"/>
              <a:t> e-learning module together with workshops and country</a:t>
            </a:r>
            <a:r>
              <a:rPr lang="en-US" baseline="0" dirty="0"/>
              <a:t> visits</a:t>
            </a:r>
            <a:endParaRPr lang="en-US" dirty="0"/>
          </a:p>
          <a:p>
            <a:endParaRPr lang="en-US" dirty="0"/>
          </a:p>
          <a:p>
            <a:endParaRPr lang="sv-SE" dirty="0"/>
          </a:p>
        </p:txBody>
      </p:sp>
      <p:sp>
        <p:nvSpPr>
          <p:cNvPr id="4" name="Platshållare för bildnummer 3"/>
          <p:cNvSpPr>
            <a:spLocks noGrp="1"/>
          </p:cNvSpPr>
          <p:nvPr>
            <p:ph type="sldNum" sz="quarter" idx="10"/>
          </p:nvPr>
        </p:nvSpPr>
        <p:spPr/>
        <p:txBody>
          <a:bodyPr/>
          <a:lstStyle/>
          <a:p>
            <a:fld id="{2493A267-9457-428F-9EF1-479BAAFA9E93}" type="slidenum">
              <a:rPr lang="sv-SE" smtClean="0"/>
              <a:t>9</a:t>
            </a:fld>
            <a:endParaRPr lang="sv-SE"/>
          </a:p>
        </p:txBody>
      </p:sp>
    </p:spTree>
    <p:extLst>
      <p:ext uri="{BB962C8B-B14F-4D97-AF65-F5344CB8AC3E}">
        <p14:creationId xmlns:p14="http://schemas.microsoft.com/office/powerpoint/2010/main" val="2477102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Swede</a:t>
            </a:r>
            <a:r>
              <a:rPr lang="sv-SE" baseline="0" dirty="0"/>
              <a:t>n is </a:t>
            </a:r>
            <a:r>
              <a:rPr lang="sv-SE" baseline="0" dirty="0" err="1"/>
              <a:t>also</a:t>
            </a:r>
            <a:r>
              <a:rPr lang="sv-SE" baseline="0" dirty="0"/>
              <a:t> an </a:t>
            </a:r>
            <a:r>
              <a:rPr lang="sv-SE" baseline="0" dirty="0" err="1"/>
              <a:t>active</a:t>
            </a:r>
            <a:r>
              <a:rPr lang="sv-SE" baseline="0" dirty="0"/>
              <a:t> </a:t>
            </a:r>
            <a:r>
              <a:rPr lang="sv-SE" baseline="0" dirty="0" err="1"/>
              <a:t>memeber</a:t>
            </a:r>
            <a:r>
              <a:rPr lang="sv-SE" baseline="0" dirty="0"/>
              <a:t> </a:t>
            </a:r>
            <a:r>
              <a:rPr lang="sv-SE" baseline="0" dirty="0" err="1"/>
              <a:t>of</a:t>
            </a:r>
            <a:r>
              <a:rPr lang="sv-SE" baseline="0" dirty="0"/>
              <a:t> the </a:t>
            </a:r>
            <a:r>
              <a:rPr lang="sv-SE" baseline="0" dirty="0" err="1"/>
              <a:t>Northern</a:t>
            </a:r>
            <a:r>
              <a:rPr lang="sv-SE" baseline="0" dirty="0"/>
              <a:t> Dimension Partnership in Public Health and Social </a:t>
            </a:r>
            <a:r>
              <a:rPr lang="sv-SE" baseline="0" dirty="0" err="1"/>
              <a:t>Well-being</a:t>
            </a:r>
            <a:r>
              <a:rPr lang="sv-SE" baseline="0" dirty="0"/>
              <a:t> (NDPHS)</a:t>
            </a:r>
          </a:p>
          <a:p>
            <a:r>
              <a:rPr lang="sv-SE" baseline="0" dirty="0"/>
              <a:t>The policy area </a:t>
            </a:r>
            <a:r>
              <a:rPr lang="sv-SE" baseline="0" dirty="0" err="1"/>
              <a:t>coordinator</a:t>
            </a:r>
            <a:r>
              <a:rPr lang="sv-SE" baseline="0" dirty="0"/>
              <a:t> for Health </a:t>
            </a:r>
            <a:r>
              <a:rPr lang="sv-SE" baseline="0" dirty="0" err="1"/>
              <a:t>within</a:t>
            </a:r>
            <a:r>
              <a:rPr lang="sv-SE" baseline="0" dirty="0"/>
              <a:t> the EU </a:t>
            </a:r>
            <a:r>
              <a:rPr lang="sv-SE" baseline="0" dirty="0" err="1"/>
              <a:t>Strategy</a:t>
            </a:r>
            <a:r>
              <a:rPr lang="sv-SE" baseline="0" dirty="0"/>
              <a:t> for the Baltic Sea Region. Sweden is chairing the Expert Group on AMR as </a:t>
            </a:r>
            <a:r>
              <a:rPr lang="sv-SE" baseline="0" dirty="0" err="1"/>
              <a:t>well</a:t>
            </a:r>
            <a:r>
              <a:rPr lang="sv-SE" baseline="0" dirty="0"/>
              <a:t> as the Expert Group on </a:t>
            </a:r>
            <a:r>
              <a:rPr lang="sv-SE" baseline="0" dirty="0" err="1"/>
              <a:t>Primary</a:t>
            </a:r>
            <a:r>
              <a:rPr lang="sv-SE" baseline="0" dirty="0"/>
              <a:t> Health Care.</a:t>
            </a:r>
          </a:p>
          <a:p>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A </a:t>
            </a:r>
            <a:r>
              <a:rPr lang="sv-SE" baseline="0" dirty="0" err="1"/>
              <a:t>number</a:t>
            </a:r>
            <a:r>
              <a:rPr lang="sv-SE" baseline="0" dirty="0"/>
              <a:t> </a:t>
            </a:r>
            <a:r>
              <a:rPr lang="sv-SE" baseline="0" dirty="0" err="1"/>
              <a:t>of</a:t>
            </a:r>
            <a:r>
              <a:rPr lang="sv-SE" baseline="0" dirty="0"/>
              <a:t> </a:t>
            </a:r>
            <a:r>
              <a:rPr lang="sv-SE" baseline="0" dirty="0" err="1"/>
              <a:t>project</a:t>
            </a:r>
            <a:r>
              <a:rPr lang="sv-SE" baseline="0" dirty="0"/>
              <a:t> </a:t>
            </a:r>
            <a:r>
              <a:rPr lang="sv-SE" baseline="0" dirty="0" err="1"/>
              <a:t>have</a:t>
            </a:r>
            <a:r>
              <a:rPr lang="sv-SE" baseline="0" dirty="0"/>
              <a:t> </a:t>
            </a:r>
            <a:r>
              <a:rPr lang="sv-SE" baseline="0" dirty="0" err="1"/>
              <a:t>been</a:t>
            </a:r>
            <a:r>
              <a:rPr lang="sv-SE" baseline="0" dirty="0"/>
              <a:t> the </a:t>
            </a:r>
            <a:r>
              <a:rPr lang="sv-SE" baseline="0" dirty="0" err="1"/>
              <a:t>result</a:t>
            </a:r>
            <a:r>
              <a:rPr lang="sv-SE" baseline="0" dirty="0"/>
              <a:t> </a:t>
            </a:r>
            <a:r>
              <a:rPr lang="sv-SE" baseline="0" dirty="0" err="1"/>
              <a:t>of</a:t>
            </a:r>
            <a:r>
              <a:rPr lang="sv-SE" baseline="0" dirty="0"/>
              <a:t> the </a:t>
            </a:r>
            <a:r>
              <a:rPr lang="sv-SE" baseline="0" dirty="0" err="1"/>
              <a:t>work</a:t>
            </a:r>
            <a:r>
              <a:rPr lang="sv-SE" baseline="0" dirty="0"/>
              <a:t> in the AMR-EG, for </a:t>
            </a:r>
            <a:r>
              <a:rPr lang="sv-SE" baseline="0" dirty="0" err="1"/>
              <a:t>example</a:t>
            </a:r>
            <a:r>
              <a:rPr lang="sv-SE" baseline="0" dirty="0"/>
              <a:t> </a:t>
            </a:r>
            <a:r>
              <a:rPr lang="sv-SE" baseline="0" dirty="0" err="1"/>
              <a:t>NorthernGLASS</a:t>
            </a:r>
            <a:r>
              <a:rPr lang="sv-SE" baseline="0" dirty="0"/>
              <a:t> (</a:t>
            </a:r>
            <a:r>
              <a:rPr lang="en-US" baseline="0" dirty="0"/>
              <a:t>Early implementation of the WHO Global Antimicrobial Resistance Surveillance System GLASS) </a:t>
            </a:r>
            <a:r>
              <a:rPr lang="en-US" baseline="0" dirty="0" err="1"/>
              <a:t>NoDARS</a:t>
            </a:r>
            <a:r>
              <a:rPr lang="en-US" baseline="0" dirty="0"/>
              <a:t> (</a:t>
            </a:r>
            <a:r>
              <a:rPr lang="sv-SE" sz="1800" dirty="0">
                <a:effectLst/>
                <a:latin typeface="Calibri" panose="020F0502020204030204" pitchFamily="34" charset="0"/>
                <a:ea typeface="Calibri" panose="020F0502020204030204" pitchFamily="34" charset="0"/>
              </a:rPr>
              <a:t>6 länder (Sverige, Lettland, Finland, Ryssland, Tyskland, Polen) inom NDPHS som gjorde en gemensam studie på resistens i samhället i vardera land. Det som undersöktes var ESBL bärarskap och resistensmönster hos okomplicerad UVI för </a:t>
            </a:r>
            <a:r>
              <a:rPr lang="sv-SE" sz="1800" dirty="0" err="1">
                <a:effectLst/>
                <a:latin typeface="Calibri" panose="020F0502020204030204" pitchFamily="34" charset="0"/>
                <a:ea typeface="Calibri" panose="020F0502020204030204" pitchFamily="34" charset="0"/>
              </a:rPr>
              <a:t>E.coli</a:t>
            </a:r>
            <a:r>
              <a:rPr lang="sv-SE" sz="1800" dirty="0">
                <a:effectLst/>
                <a:latin typeface="Calibri" panose="020F0502020204030204" pitchFamily="34" charset="0"/>
                <a:ea typeface="Calibri" panose="020F0502020204030204" pitchFamily="34" charset="0"/>
              </a:rPr>
              <a:t>.)</a:t>
            </a:r>
          </a:p>
          <a:p>
            <a:endParaRPr lang="en-US" baseline="0" dirty="0"/>
          </a:p>
          <a:p>
            <a:endParaRPr lang="sv-SE" dirty="0"/>
          </a:p>
        </p:txBody>
      </p:sp>
      <p:sp>
        <p:nvSpPr>
          <p:cNvPr id="4" name="Platshållare för bildnummer 3"/>
          <p:cNvSpPr>
            <a:spLocks noGrp="1"/>
          </p:cNvSpPr>
          <p:nvPr>
            <p:ph type="sldNum" sz="quarter" idx="10"/>
          </p:nvPr>
        </p:nvSpPr>
        <p:spPr/>
        <p:txBody>
          <a:bodyPr/>
          <a:lstStyle/>
          <a:p>
            <a:fld id="{2493A267-9457-428F-9EF1-479BAAFA9E93}" type="slidenum">
              <a:rPr lang="sv-SE" smtClean="0"/>
              <a:t>10</a:t>
            </a:fld>
            <a:endParaRPr lang="sv-SE"/>
          </a:p>
        </p:txBody>
      </p:sp>
    </p:spTree>
    <p:extLst>
      <p:ext uri="{BB962C8B-B14F-4D97-AF65-F5344CB8AC3E}">
        <p14:creationId xmlns:p14="http://schemas.microsoft.com/office/powerpoint/2010/main" val="1811170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r>
              <a:rPr lang="en-US" dirty="0"/>
              <a:t>With the current threat to our region it is more important than ever to work together and form alliances to meet both current and future needs within the field of AMR and IPC</a:t>
            </a:r>
            <a:r>
              <a:rPr lang="en-US" baseline="0" dirty="0"/>
              <a:t>.</a:t>
            </a:r>
          </a:p>
          <a:p>
            <a:pPr marL="171450" indent="-171450">
              <a:buFontTx/>
              <a:buChar char="-"/>
            </a:pPr>
            <a:endParaRPr lang="en-US" baseline="0" dirty="0"/>
          </a:p>
          <a:p>
            <a:pPr marL="171450" indent="-171450">
              <a:buFontTx/>
              <a:buChar char="-"/>
            </a:pPr>
            <a:r>
              <a:rPr lang="en-US" baseline="0" dirty="0"/>
              <a:t>We have a many similarities and a relatively good situation regarding society, health care and AMR within our region </a:t>
            </a:r>
            <a:r>
              <a:rPr lang="en-US" u="sng" baseline="0" dirty="0">
                <a:solidFill>
                  <a:srgbClr val="FF0000"/>
                </a:solidFill>
              </a:rPr>
              <a:t>today,</a:t>
            </a:r>
            <a:r>
              <a:rPr lang="en-US" baseline="0" dirty="0"/>
              <a:t> but if we want to keep it that way we have to make sure that we do not relax, that we stay on our toes keep working and being innovative to tackle AMR.</a:t>
            </a:r>
          </a:p>
          <a:p>
            <a:pPr marL="171450" indent="-171450">
              <a:buFontTx/>
              <a:buChar char="-"/>
            </a:pPr>
            <a:endParaRPr lang="en-US" baseline="0" dirty="0"/>
          </a:p>
          <a:p>
            <a:pPr marL="171450" indent="-171450">
              <a:buFontTx/>
              <a:buChar char="-"/>
            </a:pPr>
            <a:r>
              <a:rPr lang="en-US" baseline="0" dirty="0" err="1"/>
              <a:t>Detta</a:t>
            </a:r>
            <a:r>
              <a:rPr lang="en-US" baseline="0" dirty="0"/>
              <a:t> </a:t>
            </a:r>
            <a:r>
              <a:rPr lang="en-US" baseline="0" dirty="0" err="1"/>
              <a:t>är</a:t>
            </a:r>
            <a:r>
              <a:rPr lang="en-US" baseline="0" dirty="0"/>
              <a:t> </a:t>
            </a:r>
            <a:r>
              <a:rPr lang="en-US" baseline="0" dirty="0" err="1"/>
              <a:t>en</a:t>
            </a:r>
            <a:r>
              <a:rPr lang="en-US" baseline="0" dirty="0"/>
              <a:t> </a:t>
            </a:r>
            <a:r>
              <a:rPr lang="en-US" baseline="0" dirty="0" err="1"/>
              <a:t>alternativ</a:t>
            </a:r>
            <a:r>
              <a:rPr lang="en-US" baseline="0" dirty="0"/>
              <a:t> </a:t>
            </a:r>
            <a:r>
              <a:rPr lang="en-US" baseline="0" dirty="0" err="1"/>
              <a:t>fortsättning</a:t>
            </a:r>
            <a:r>
              <a:rPr lang="en-US" baseline="0" dirty="0"/>
              <a:t> </a:t>
            </a:r>
            <a:r>
              <a:rPr lang="en-US" baseline="0" dirty="0" err="1"/>
              <a:t>efter</a:t>
            </a:r>
            <a:r>
              <a:rPr lang="en-US" baseline="0" dirty="0"/>
              <a:t> today, </a:t>
            </a:r>
            <a:r>
              <a:rPr lang="en-US" baseline="0" dirty="0" err="1"/>
              <a:t>ovan</a:t>
            </a:r>
            <a:r>
              <a:rPr lang="en-US" baseline="0" dirty="0"/>
              <a:t>: (the jobs/functions/key positions are resourced and that the conditions to educate and attract the right people to those functions are created. From health care workers to ministerial personnel. This is the ultimate preventive work!)</a:t>
            </a:r>
          </a:p>
          <a:p>
            <a:pPr marL="171450" indent="-171450">
              <a:buFontTx/>
              <a:buChar char="-"/>
            </a:pPr>
            <a:endParaRPr lang="en-US" baseline="0" dirty="0"/>
          </a:p>
          <a:p>
            <a:pPr marL="171450" indent="-171450">
              <a:buFontTx/>
              <a:buChar char="-"/>
            </a:pPr>
            <a:r>
              <a:rPr lang="en-US" baseline="0" dirty="0"/>
              <a:t>We look forward to at least 20 more years of collaboration!</a:t>
            </a:r>
            <a:endParaRPr lang="sv-SE" dirty="0"/>
          </a:p>
        </p:txBody>
      </p:sp>
      <p:sp>
        <p:nvSpPr>
          <p:cNvPr id="4" name="Platshållare för bildnummer 3"/>
          <p:cNvSpPr>
            <a:spLocks noGrp="1"/>
          </p:cNvSpPr>
          <p:nvPr>
            <p:ph type="sldNum" sz="quarter" idx="10"/>
          </p:nvPr>
        </p:nvSpPr>
        <p:spPr/>
        <p:txBody>
          <a:bodyPr/>
          <a:lstStyle/>
          <a:p>
            <a:fld id="{2493A267-9457-428F-9EF1-479BAAFA9E93}" type="slidenum">
              <a:rPr lang="sv-SE" smtClean="0"/>
              <a:t>11</a:t>
            </a:fld>
            <a:endParaRPr lang="sv-SE"/>
          </a:p>
        </p:txBody>
      </p:sp>
    </p:spTree>
    <p:extLst>
      <p:ext uri="{BB962C8B-B14F-4D97-AF65-F5344CB8AC3E}">
        <p14:creationId xmlns:p14="http://schemas.microsoft.com/office/powerpoint/2010/main" val="26085838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Ref idx="1001">
        <a:schemeClr val="bg2"/>
      </p:bgRef>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993268" y="729566"/>
            <a:ext cx="8893350" cy="2151531"/>
          </a:xfrm>
        </p:spPr>
        <p:txBody>
          <a:bodyPr lIns="0" rIns="0" anchor="t">
            <a:noAutofit/>
          </a:bodyPr>
          <a:lstStyle>
            <a:lvl1pPr algn="l">
              <a:defRPr sz="6400" baseline="0">
                <a:solidFill>
                  <a:schemeClr val="tx1"/>
                </a:solidFill>
              </a:defRPr>
            </a:lvl1pPr>
          </a:lstStyle>
          <a:p>
            <a:r>
              <a:rPr lang="sv-SE" dirty="0"/>
              <a:t>Klicka för att lägga till rubrik</a:t>
            </a:r>
          </a:p>
        </p:txBody>
      </p:sp>
      <p:sp>
        <p:nvSpPr>
          <p:cNvPr id="3" name="Underrubrik 2"/>
          <p:cNvSpPr>
            <a:spLocks noGrp="1"/>
          </p:cNvSpPr>
          <p:nvPr>
            <p:ph type="subTitle" idx="1"/>
          </p:nvPr>
        </p:nvSpPr>
        <p:spPr>
          <a:xfrm>
            <a:off x="988574" y="2900578"/>
            <a:ext cx="8898044" cy="1655762"/>
          </a:xfrm>
        </p:spPr>
        <p:txBody>
          <a:bodyPr lIns="0" rIns="0"/>
          <a:lstStyle>
            <a:lvl1pPr marL="0" indent="0" algn="l">
              <a:buNone/>
              <a:defRPr sz="28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10" name="Rektangel 9"/>
          <p:cNvSpPr/>
          <p:nvPr/>
        </p:nvSpPr>
        <p:spPr>
          <a:xfrm>
            <a:off x="622800" y="548807"/>
            <a:ext cx="10943791" cy="54738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sv-SE" dirty="0"/>
          </a:p>
        </p:txBody>
      </p:sp>
      <p:sp>
        <p:nvSpPr>
          <p:cNvPr id="4" name="Platshållare för datum 3"/>
          <p:cNvSpPr>
            <a:spLocks noGrp="1"/>
          </p:cNvSpPr>
          <p:nvPr>
            <p:ph type="dt" sz="half" idx="10"/>
          </p:nvPr>
        </p:nvSpPr>
        <p:spPr/>
        <p:txBody>
          <a:bodyPr/>
          <a:lstStyle/>
          <a:p>
            <a:fld id="{D24E429F-ADA7-446B-8B9C-BBD5CDD6AD30}" type="datetime1">
              <a:rPr lang="sv-SE" smtClean="0"/>
              <a:t>2023-12-06</a:t>
            </a:fld>
            <a:endParaRPr lang="sv-SE" dirty="0"/>
          </a:p>
        </p:txBody>
      </p:sp>
      <p:sp>
        <p:nvSpPr>
          <p:cNvPr id="5" name="Platshållare för sidfot 4"/>
          <p:cNvSpPr>
            <a:spLocks noGrp="1"/>
          </p:cNvSpPr>
          <p:nvPr>
            <p:ph type="ftr" sz="quarter" idx="11"/>
          </p:nvPr>
        </p:nvSpPr>
        <p:spPr/>
        <p:txBody>
          <a:bodyPr/>
          <a:lstStyle/>
          <a:p>
            <a:r>
              <a:rPr lang="en-US"/>
              <a:t>Ministry of Health and Social Affairs</a:t>
            </a:r>
            <a:endParaRPr lang="sv-SE" dirty="0"/>
          </a:p>
        </p:txBody>
      </p:sp>
      <p:sp>
        <p:nvSpPr>
          <p:cNvPr id="6" name="Platshållare för bildnummer 5"/>
          <p:cNvSpPr>
            <a:spLocks noGrp="1"/>
          </p:cNvSpPr>
          <p:nvPr>
            <p:ph type="sldNum" sz="quarter" idx="12"/>
          </p:nvPr>
        </p:nvSpPr>
        <p:spPr/>
        <p:txBody>
          <a:bodyPr/>
          <a:lstStyle/>
          <a:p>
            <a:fld id="{9C3D4D15-3887-47F3-AC8F-B99C7C44B5C5}" type="slidenum">
              <a:rPr lang="sv-SE" smtClean="0"/>
              <a:pPr/>
              <a:t>‹#›</a:t>
            </a:fld>
            <a:endParaRPr lang="sv-SE" dirty="0"/>
          </a:p>
        </p:txBody>
      </p:sp>
      <p:sp>
        <p:nvSpPr>
          <p:cNvPr id="7" name="Rektangel 6" descr="TagShape">
            <a:extLst>
              <a:ext uri="{FF2B5EF4-FFF2-40B4-BE49-F238E27FC236}">
                <a16:creationId xmlns:a16="http://schemas.microsoft.com/office/drawing/2014/main" id="{55559F88-EBF9-417A-974E-4CAC312F9693}"/>
              </a:ext>
            </a:extLst>
          </p:cNvPr>
          <p:cNvSpPr/>
          <p:nvPr userDrawn="1">
            <p:custDataLst>
              <p:tags r:id="rId1"/>
            </p:custDataLst>
          </p:nvPr>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Bildobjekt 10" descr="RK Logga VIT">
            <a:extLst>
              <a:ext uri="{FF2B5EF4-FFF2-40B4-BE49-F238E27FC236}">
                <a16:creationId xmlns:a16="http://schemas.microsoft.com/office/drawing/2014/main" id="{2FE3B8BB-8E8B-4346-BCBD-C9BA7B9D1FC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a:xfrm>
            <a:off x="626501" y="6159719"/>
            <a:ext cx="2760196" cy="503641"/>
          </a:xfrm>
          <a:prstGeom prst="rect">
            <a:avLst/>
          </a:prstGeom>
        </p:spPr>
      </p:pic>
    </p:spTree>
    <p:extLst>
      <p:ext uri="{BB962C8B-B14F-4D97-AF65-F5344CB8AC3E}">
        <p14:creationId xmlns:p14="http://schemas.microsoft.com/office/powerpoint/2010/main" val="209326038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re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622799" y="1893600"/>
            <a:ext cx="3405601" cy="4129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351843" y="1893600"/>
            <a:ext cx="3452400" cy="4129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3"/>
          <p:cNvSpPr>
            <a:spLocks noGrp="1"/>
          </p:cNvSpPr>
          <p:nvPr>
            <p:ph sz="half" idx="13"/>
          </p:nvPr>
        </p:nvSpPr>
        <p:spPr>
          <a:xfrm>
            <a:off x="8127687" y="1893600"/>
            <a:ext cx="3450828" cy="4129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datum 8"/>
          <p:cNvSpPr>
            <a:spLocks noGrp="1"/>
          </p:cNvSpPr>
          <p:nvPr>
            <p:ph type="dt" sz="half" idx="14"/>
          </p:nvPr>
        </p:nvSpPr>
        <p:spPr/>
        <p:txBody>
          <a:bodyPr/>
          <a:lstStyle/>
          <a:p>
            <a:fld id="{612F3F3F-D4CD-4C78-B476-8DD550FFE88E}" type="datetime1">
              <a:rPr lang="sv-SE" smtClean="0"/>
              <a:t>2023-12-06</a:t>
            </a:fld>
            <a:endParaRPr lang="sv-SE" dirty="0"/>
          </a:p>
        </p:txBody>
      </p:sp>
      <p:sp>
        <p:nvSpPr>
          <p:cNvPr id="10" name="Platshållare för sidfot 9"/>
          <p:cNvSpPr>
            <a:spLocks noGrp="1"/>
          </p:cNvSpPr>
          <p:nvPr>
            <p:ph type="ftr" sz="quarter" idx="15"/>
          </p:nvPr>
        </p:nvSpPr>
        <p:spPr/>
        <p:txBody>
          <a:bodyPr/>
          <a:lstStyle/>
          <a:p>
            <a:r>
              <a:rPr lang="en-US"/>
              <a:t>Ministry of Health and Social Affairs</a:t>
            </a:r>
            <a:endParaRPr lang="sv-SE" dirty="0"/>
          </a:p>
        </p:txBody>
      </p:sp>
      <p:sp>
        <p:nvSpPr>
          <p:cNvPr id="11" name="Platshållare för bildnummer 10"/>
          <p:cNvSpPr>
            <a:spLocks noGrp="1"/>
          </p:cNvSpPr>
          <p:nvPr>
            <p:ph type="sldNum" sz="quarter" idx="16"/>
          </p:nvPr>
        </p:nvSpPr>
        <p:spPr/>
        <p:txBody>
          <a:bodyPr/>
          <a:lstStyle/>
          <a:p>
            <a:fld id="{9C3D4D15-3887-47F3-AC8F-B99C7C44B5C5}" type="slidenum">
              <a:rPr lang="sv-SE" smtClean="0"/>
              <a:pPr/>
              <a:t>‹#›</a:t>
            </a:fld>
            <a:endParaRPr lang="sv-SE" dirty="0"/>
          </a:p>
        </p:txBody>
      </p:sp>
      <p:sp>
        <p:nvSpPr>
          <p:cNvPr id="5" name="Rektangel 4" descr="TagShape">
            <a:extLst>
              <a:ext uri="{FF2B5EF4-FFF2-40B4-BE49-F238E27FC236}">
                <a16:creationId xmlns:a16="http://schemas.microsoft.com/office/drawing/2014/main" id="{05A88AF5-61E0-4967-BAC7-130B74B5F4C9}"/>
              </a:ext>
            </a:extLst>
          </p:cNvPr>
          <p:cNvSpPr/>
          <p:nvPr userDrawn="1"/>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7333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ild med två bildtext/källa">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SE"/>
              <a:t>Klicka här för att ändra mall för rubrikformat</a:t>
            </a:r>
          </a:p>
        </p:txBody>
      </p:sp>
      <p:sp>
        <p:nvSpPr>
          <p:cNvPr id="4" name="Platshållare för text 3"/>
          <p:cNvSpPr>
            <a:spLocks noGrp="1"/>
          </p:cNvSpPr>
          <p:nvPr>
            <p:ph type="body" sz="half" idx="2"/>
          </p:nvPr>
        </p:nvSpPr>
        <p:spPr>
          <a:xfrm>
            <a:off x="622799" y="1908063"/>
            <a:ext cx="5306401" cy="3421021"/>
          </a:xfrm>
        </p:spPr>
        <p:txBody>
          <a:bodyPr>
            <a:noAutofit/>
          </a:bodyPr>
          <a:lstStyle>
            <a:lvl1pPr marL="0" indent="0">
              <a:spcAft>
                <a:spcPts val="1000"/>
              </a:spcAft>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9" name="Platshållare för text 8"/>
          <p:cNvSpPr>
            <a:spLocks noGrp="1"/>
          </p:cNvSpPr>
          <p:nvPr>
            <p:ph type="body" sz="quarter" idx="13" hasCustomPrompt="1"/>
          </p:nvPr>
        </p:nvSpPr>
        <p:spPr>
          <a:xfrm>
            <a:off x="617565" y="5486400"/>
            <a:ext cx="5311635" cy="550863"/>
          </a:xfrm>
        </p:spPr>
        <p:txBody>
          <a:bodyPr anchor="b"/>
          <a:lstStyle>
            <a:lvl1pPr marL="0" indent="0" algn="r">
              <a:buNone/>
              <a:defRPr sz="900"/>
            </a:lvl1pPr>
            <a:lvl2pPr marL="457200" indent="0">
              <a:buNone/>
              <a:defRPr/>
            </a:lvl2pPr>
            <a:lvl3pPr marL="914400" indent="0">
              <a:buNone/>
              <a:defRPr/>
            </a:lvl3pPr>
            <a:lvl4pPr marL="1371600" indent="0">
              <a:buNone/>
              <a:defRPr/>
            </a:lvl4pPr>
            <a:lvl5pPr marL="1828800" indent="0">
              <a:buNone/>
              <a:defRPr/>
            </a:lvl5pPr>
          </a:lstStyle>
          <a:p>
            <a:pPr lvl="0"/>
            <a:r>
              <a:rPr lang="sv-SE" dirty="0"/>
              <a:t>Bildtext/källa</a:t>
            </a:r>
          </a:p>
        </p:txBody>
      </p:sp>
      <p:sp>
        <p:nvSpPr>
          <p:cNvPr id="3" name="Platshållare för bild 2"/>
          <p:cNvSpPr>
            <a:spLocks noGrp="1"/>
          </p:cNvSpPr>
          <p:nvPr>
            <p:ph type="pic" idx="1"/>
          </p:nvPr>
        </p:nvSpPr>
        <p:spPr>
          <a:xfrm>
            <a:off x="6226887" y="1908063"/>
            <a:ext cx="5337668" cy="412920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2" name="Platshållare för datum 1"/>
          <p:cNvSpPr>
            <a:spLocks noGrp="1"/>
          </p:cNvSpPr>
          <p:nvPr>
            <p:ph type="dt" sz="half" idx="14"/>
          </p:nvPr>
        </p:nvSpPr>
        <p:spPr/>
        <p:txBody>
          <a:bodyPr/>
          <a:lstStyle/>
          <a:p>
            <a:fld id="{977A0106-448D-4074-8D09-F6351A6A1C03}" type="datetime1">
              <a:rPr lang="sv-SE" smtClean="0"/>
              <a:t>2023-12-06</a:t>
            </a:fld>
            <a:endParaRPr lang="sv-SE" dirty="0"/>
          </a:p>
        </p:txBody>
      </p:sp>
      <p:sp>
        <p:nvSpPr>
          <p:cNvPr id="10" name="Platshållare för sidfot 9"/>
          <p:cNvSpPr>
            <a:spLocks noGrp="1"/>
          </p:cNvSpPr>
          <p:nvPr>
            <p:ph type="ftr" sz="quarter" idx="15"/>
          </p:nvPr>
        </p:nvSpPr>
        <p:spPr/>
        <p:txBody>
          <a:bodyPr/>
          <a:lstStyle/>
          <a:p>
            <a:r>
              <a:rPr lang="en-US"/>
              <a:t>Ministry of Health and Social Affairs</a:t>
            </a:r>
            <a:endParaRPr lang="sv-SE" dirty="0"/>
          </a:p>
        </p:txBody>
      </p:sp>
      <p:sp>
        <p:nvSpPr>
          <p:cNvPr id="11" name="Platshållare för bildnummer 10"/>
          <p:cNvSpPr>
            <a:spLocks noGrp="1"/>
          </p:cNvSpPr>
          <p:nvPr>
            <p:ph type="sldNum" sz="quarter" idx="16"/>
          </p:nvPr>
        </p:nvSpPr>
        <p:spPr/>
        <p:txBody>
          <a:bodyPr/>
          <a:lstStyle/>
          <a:p>
            <a:fld id="{9C3D4D15-3887-47F3-AC8F-B99C7C44B5C5}" type="slidenum">
              <a:rPr lang="sv-SE" smtClean="0"/>
              <a:pPr/>
              <a:t>‹#›</a:t>
            </a:fld>
            <a:endParaRPr lang="sv-SE" dirty="0"/>
          </a:p>
        </p:txBody>
      </p:sp>
      <p:sp>
        <p:nvSpPr>
          <p:cNvPr id="5" name="Rektangel 4" descr="TagShape">
            <a:extLst>
              <a:ext uri="{FF2B5EF4-FFF2-40B4-BE49-F238E27FC236}">
                <a16:creationId xmlns:a16="http://schemas.microsoft.com/office/drawing/2014/main" id="{900497DC-BD40-4239-A045-9AF6D4F72D2B}"/>
              </a:ext>
            </a:extLst>
          </p:cNvPr>
          <p:cNvSpPr/>
          <p:nvPr userDrawn="1"/>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777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ild med bildtext">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SE"/>
              <a:t>Klicka här för att ändra mall för rubrikformat</a:t>
            </a:r>
          </a:p>
        </p:txBody>
      </p:sp>
      <p:sp>
        <p:nvSpPr>
          <p:cNvPr id="4" name="Platshållare för text 3"/>
          <p:cNvSpPr>
            <a:spLocks noGrp="1"/>
          </p:cNvSpPr>
          <p:nvPr>
            <p:ph type="body" sz="half" idx="2"/>
          </p:nvPr>
        </p:nvSpPr>
        <p:spPr>
          <a:xfrm>
            <a:off x="622799" y="1908063"/>
            <a:ext cx="5306401" cy="4129200"/>
          </a:xfrm>
        </p:spPr>
        <p:txBody>
          <a:bodyPr>
            <a:noAutofit/>
          </a:bodyPr>
          <a:lstStyle>
            <a:lvl1pPr marL="0" indent="0">
              <a:spcAft>
                <a:spcPts val="1000"/>
              </a:spcAft>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3" name="Platshållare för bild 2"/>
          <p:cNvSpPr>
            <a:spLocks noGrp="1"/>
          </p:cNvSpPr>
          <p:nvPr>
            <p:ph type="pic" idx="1"/>
          </p:nvPr>
        </p:nvSpPr>
        <p:spPr>
          <a:xfrm>
            <a:off x="6226887" y="1908063"/>
            <a:ext cx="5337668" cy="412920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2" name="Platshållare för datum 1"/>
          <p:cNvSpPr>
            <a:spLocks noGrp="1"/>
          </p:cNvSpPr>
          <p:nvPr>
            <p:ph type="dt" sz="half" idx="10"/>
          </p:nvPr>
        </p:nvSpPr>
        <p:spPr/>
        <p:txBody>
          <a:bodyPr/>
          <a:lstStyle/>
          <a:p>
            <a:fld id="{3B4DA5FC-2B4E-4F40-B466-24D3BD765199}" type="datetime1">
              <a:rPr lang="sv-SE" smtClean="0"/>
              <a:t>2023-12-06</a:t>
            </a:fld>
            <a:endParaRPr lang="sv-SE" dirty="0"/>
          </a:p>
        </p:txBody>
      </p:sp>
      <p:sp>
        <p:nvSpPr>
          <p:cNvPr id="9" name="Platshållare för sidfot 8"/>
          <p:cNvSpPr>
            <a:spLocks noGrp="1"/>
          </p:cNvSpPr>
          <p:nvPr>
            <p:ph type="ftr" sz="quarter" idx="11"/>
          </p:nvPr>
        </p:nvSpPr>
        <p:spPr/>
        <p:txBody>
          <a:bodyPr/>
          <a:lstStyle/>
          <a:p>
            <a:r>
              <a:rPr lang="en-US"/>
              <a:t>Ministry of Health and Social Affairs</a:t>
            </a:r>
            <a:endParaRPr lang="sv-SE" dirty="0"/>
          </a:p>
        </p:txBody>
      </p:sp>
      <p:sp>
        <p:nvSpPr>
          <p:cNvPr id="10" name="Platshållare för bildnummer 9"/>
          <p:cNvSpPr>
            <a:spLocks noGrp="1"/>
          </p:cNvSpPr>
          <p:nvPr>
            <p:ph type="sldNum" sz="quarter" idx="12"/>
          </p:nvPr>
        </p:nvSpPr>
        <p:spPr/>
        <p:txBody>
          <a:bodyPr/>
          <a:lstStyle/>
          <a:p>
            <a:fld id="{9C3D4D15-3887-47F3-AC8F-B99C7C44B5C5}" type="slidenum">
              <a:rPr lang="sv-SE" smtClean="0"/>
              <a:pPr/>
              <a:t>‹#›</a:t>
            </a:fld>
            <a:endParaRPr lang="sv-SE" dirty="0"/>
          </a:p>
        </p:txBody>
      </p:sp>
      <p:sp>
        <p:nvSpPr>
          <p:cNvPr id="5" name="Rektangel 4" descr="TagShape">
            <a:extLst>
              <a:ext uri="{FF2B5EF4-FFF2-40B4-BE49-F238E27FC236}">
                <a16:creationId xmlns:a16="http://schemas.microsoft.com/office/drawing/2014/main" id="{F8A114F8-DD72-4888-A073-947E5D48CC58}"/>
              </a:ext>
            </a:extLst>
          </p:cNvPr>
          <p:cNvSpPr/>
          <p:nvPr userDrawn="1"/>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76518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Rubrikbild blå">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004154" y="729566"/>
            <a:ext cx="8893350" cy="2151531"/>
          </a:xfrm>
        </p:spPr>
        <p:txBody>
          <a:bodyPr lIns="0" rIns="0" anchor="t">
            <a:noAutofit/>
          </a:bodyPr>
          <a:lstStyle>
            <a:lvl1pPr algn="l">
              <a:defRPr sz="6400" baseline="0">
                <a:solidFill>
                  <a:schemeClr val="tx1"/>
                </a:solidFill>
              </a:defRPr>
            </a:lvl1pPr>
          </a:lstStyle>
          <a:p>
            <a:r>
              <a:rPr lang="sv-SE" dirty="0"/>
              <a:t>Klicka för att lägga till rubrik</a:t>
            </a:r>
          </a:p>
        </p:txBody>
      </p:sp>
      <p:sp>
        <p:nvSpPr>
          <p:cNvPr id="3" name="Underrubrik 2"/>
          <p:cNvSpPr>
            <a:spLocks noGrp="1"/>
          </p:cNvSpPr>
          <p:nvPr>
            <p:ph type="subTitle" idx="1"/>
          </p:nvPr>
        </p:nvSpPr>
        <p:spPr>
          <a:xfrm>
            <a:off x="999460" y="2900578"/>
            <a:ext cx="8898044" cy="1655762"/>
          </a:xfrm>
        </p:spPr>
        <p:txBody>
          <a:bodyPr lIns="0" rIns="0"/>
          <a:lstStyle>
            <a:lvl1pPr marL="0" indent="0" algn="l">
              <a:buNone/>
              <a:defRPr sz="28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10" name="Rektangel 9"/>
          <p:cNvSpPr/>
          <p:nvPr/>
        </p:nvSpPr>
        <p:spPr>
          <a:xfrm>
            <a:off x="622800" y="548807"/>
            <a:ext cx="10943791" cy="54738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sv-SE" dirty="0"/>
          </a:p>
        </p:txBody>
      </p:sp>
      <p:sp>
        <p:nvSpPr>
          <p:cNvPr id="4" name="Platshållare för datum 3"/>
          <p:cNvSpPr>
            <a:spLocks noGrp="1"/>
          </p:cNvSpPr>
          <p:nvPr>
            <p:ph type="dt" sz="half" idx="10"/>
          </p:nvPr>
        </p:nvSpPr>
        <p:spPr/>
        <p:txBody>
          <a:bodyPr/>
          <a:lstStyle/>
          <a:p>
            <a:fld id="{D24E429F-ADA7-446B-8B9C-BBD5CDD6AD30}" type="datetime1">
              <a:rPr lang="sv-SE" smtClean="0"/>
              <a:t>2023-12-06</a:t>
            </a:fld>
            <a:endParaRPr lang="sv-SE" dirty="0"/>
          </a:p>
        </p:txBody>
      </p:sp>
      <p:sp>
        <p:nvSpPr>
          <p:cNvPr id="5" name="Platshållare för sidfot 4"/>
          <p:cNvSpPr>
            <a:spLocks noGrp="1"/>
          </p:cNvSpPr>
          <p:nvPr>
            <p:ph type="ftr" sz="quarter" idx="11"/>
          </p:nvPr>
        </p:nvSpPr>
        <p:spPr/>
        <p:txBody>
          <a:bodyPr/>
          <a:lstStyle/>
          <a:p>
            <a:r>
              <a:rPr lang="en-US"/>
              <a:t>Ministry of Health and Social Affairs</a:t>
            </a:r>
            <a:endParaRPr lang="sv-SE" dirty="0"/>
          </a:p>
        </p:txBody>
      </p:sp>
      <p:sp>
        <p:nvSpPr>
          <p:cNvPr id="6" name="Platshållare för bildnummer 5"/>
          <p:cNvSpPr>
            <a:spLocks noGrp="1"/>
          </p:cNvSpPr>
          <p:nvPr>
            <p:ph type="sldNum" sz="quarter" idx="12"/>
          </p:nvPr>
        </p:nvSpPr>
        <p:spPr/>
        <p:txBody>
          <a:bodyPr/>
          <a:lstStyle/>
          <a:p>
            <a:fld id="{9C3D4D15-3887-47F3-AC8F-B99C7C44B5C5}" type="slidenum">
              <a:rPr lang="sv-SE" smtClean="0"/>
              <a:pPr/>
              <a:t>‹#›</a:t>
            </a:fld>
            <a:endParaRPr lang="sv-SE" dirty="0"/>
          </a:p>
        </p:txBody>
      </p:sp>
      <p:sp>
        <p:nvSpPr>
          <p:cNvPr id="7" name="Rektangel 6" descr="TagShape">
            <a:extLst>
              <a:ext uri="{FF2B5EF4-FFF2-40B4-BE49-F238E27FC236}">
                <a16:creationId xmlns:a16="http://schemas.microsoft.com/office/drawing/2014/main" id="{C2108022-A3F6-42C3-B69F-F1488318AAEF}"/>
              </a:ext>
            </a:extLst>
          </p:cNvPr>
          <p:cNvSpPr/>
          <p:nvPr userDrawn="1">
            <p:custDataLst>
              <p:tags r:id="rId1"/>
            </p:custDataLst>
          </p:nvPr>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Bildobjekt 8" descr="RK Logga VIT">
            <a:extLst>
              <a:ext uri="{FF2B5EF4-FFF2-40B4-BE49-F238E27FC236}">
                <a16:creationId xmlns:a16="http://schemas.microsoft.com/office/drawing/2014/main" id="{1428818E-FBC5-4B7E-AAA8-8B75ADB4CD6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a:xfrm>
            <a:off x="626501" y="6159719"/>
            <a:ext cx="2760196" cy="503641"/>
          </a:xfrm>
          <a:prstGeom prst="rect">
            <a:avLst/>
          </a:prstGeom>
        </p:spPr>
      </p:pic>
    </p:spTree>
    <p:extLst>
      <p:ext uri="{BB962C8B-B14F-4D97-AF65-F5344CB8AC3E}">
        <p14:creationId xmlns:p14="http://schemas.microsoft.com/office/powerpoint/2010/main" val="3179208168"/>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Avsnittsrubrik blå">
    <p:bg>
      <p:bgPr>
        <a:solidFill>
          <a:schemeClr val="accent1"/>
        </a:solidFill>
        <a:effectLst/>
      </p:bgPr>
    </p:bg>
    <p:spTree>
      <p:nvGrpSpPr>
        <p:cNvPr id="1" name=""/>
        <p:cNvGrpSpPr/>
        <p:nvPr/>
      </p:nvGrpSpPr>
      <p:grpSpPr>
        <a:xfrm>
          <a:off x="0" y="0"/>
          <a:ext cx="0" cy="0"/>
          <a:chOff x="0" y="0"/>
          <a:chExt cx="0" cy="0"/>
        </a:xfrm>
      </p:grpSpPr>
      <p:sp>
        <p:nvSpPr>
          <p:cNvPr id="13" name="Rubrik 1"/>
          <p:cNvSpPr>
            <a:spLocks noGrp="1"/>
          </p:cNvSpPr>
          <p:nvPr>
            <p:ph type="title"/>
          </p:nvPr>
        </p:nvSpPr>
        <p:spPr>
          <a:xfrm>
            <a:off x="622800" y="359999"/>
            <a:ext cx="10952115" cy="1620001"/>
          </a:xfrm>
        </p:spPr>
        <p:txBody>
          <a:bodyPr anchor="t">
            <a:noAutofit/>
          </a:bodyPr>
          <a:lstStyle>
            <a:lvl1pPr>
              <a:defRPr sz="4800" baseline="0">
                <a:solidFill>
                  <a:schemeClr val="tx1"/>
                </a:solidFill>
              </a:defRPr>
            </a:lvl1pPr>
          </a:lstStyle>
          <a:p>
            <a:r>
              <a:rPr lang="sv-SE"/>
              <a:t>Klicka här för att ändra mall för rubrikformat</a:t>
            </a:r>
            <a:endParaRPr lang="sv-SE" dirty="0"/>
          </a:p>
        </p:txBody>
      </p:sp>
      <p:sp>
        <p:nvSpPr>
          <p:cNvPr id="14" name="Platshållare för text 2"/>
          <p:cNvSpPr>
            <a:spLocks noGrp="1"/>
          </p:cNvSpPr>
          <p:nvPr>
            <p:ph type="body" idx="1"/>
          </p:nvPr>
        </p:nvSpPr>
        <p:spPr>
          <a:xfrm>
            <a:off x="622800" y="1980000"/>
            <a:ext cx="10952115" cy="1304925"/>
          </a:xfrm>
        </p:spPr>
        <p:txBody>
          <a:bodyPr/>
          <a:lstStyle>
            <a:lvl1pPr marL="0" indent="0">
              <a:buNone/>
              <a:defRPr sz="28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7" name="Platshållare för datum 6"/>
          <p:cNvSpPr>
            <a:spLocks noGrp="1"/>
          </p:cNvSpPr>
          <p:nvPr>
            <p:ph type="dt" sz="half" idx="10"/>
          </p:nvPr>
        </p:nvSpPr>
        <p:spPr/>
        <p:txBody>
          <a:bodyPr/>
          <a:lstStyle/>
          <a:p>
            <a:fld id="{376F0C50-572B-47DC-A58B-CDFE5A030283}" type="datetime1">
              <a:rPr lang="sv-SE" smtClean="0"/>
              <a:t>2023-12-06</a:t>
            </a:fld>
            <a:endParaRPr lang="sv-SE" dirty="0"/>
          </a:p>
        </p:txBody>
      </p:sp>
      <p:sp>
        <p:nvSpPr>
          <p:cNvPr id="8" name="Platshållare för sidfot 7"/>
          <p:cNvSpPr>
            <a:spLocks noGrp="1"/>
          </p:cNvSpPr>
          <p:nvPr>
            <p:ph type="ftr" sz="quarter" idx="11"/>
          </p:nvPr>
        </p:nvSpPr>
        <p:spPr/>
        <p:txBody>
          <a:bodyPr/>
          <a:lstStyle/>
          <a:p>
            <a:r>
              <a:rPr lang="en-US"/>
              <a:t>Ministry of Health and Social Affairs</a:t>
            </a:r>
            <a:endParaRPr lang="sv-SE" dirty="0"/>
          </a:p>
        </p:txBody>
      </p:sp>
      <p:sp>
        <p:nvSpPr>
          <p:cNvPr id="10" name="Platshållare för bildnummer 9"/>
          <p:cNvSpPr>
            <a:spLocks noGrp="1"/>
          </p:cNvSpPr>
          <p:nvPr>
            <p:ph type="sldNum" sz="quarter" idx="12"/>
          </p:nvPr>
        </p:nvSpPr>
        <p:spPr/>
        <p:txBody>
          <a:bodyPr/>
          <a:lstStyle/>
          <a:p>
            <a:fld id="{9C3D4D15-3887-47F3-AC8F-B99C7C44B5C5}" type="slidenum">
              <a:rPr lang="sv-SE" smtClean="0"/>
              <a:pPr/>
              <a:t>‹#›</a:t>
            </a:fld>
            <a:endParaRPr lang="sv-SE" dirty="0"/>
          </a:p>
        </p:txBody>
      </p:sp>
      <p:sp>
        <p:nvSpPr>
          <p:cNvPr id="2" name="Rektangel 1" descr="TagShape">
            <a:extLst>
              <a:ext uri="{FF2B5EF4-FFF2-40B4-BE49-F238E27FC236}">
                <a16:creationId xmlns:a16="http://schemas.microsoft.com/office/drawing/2014/main" id="{7B0F498D-A48F-41F3-96FE-43DE6351B389}"/>
              </a:ext>
            </a:extLst>
          </p:cNvPr>
          <p:cNvSpPr/>
          <p:nvPr userDrawn="1">
            <p:custDataLst>
              <p:tags r:id="rId1"/>
            </p:custDataLst>
          </p:nvPr>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Bildobjekt 3" descr="RK Logga VIT">
            <a:extLst>
              <a:ext uri="{FF2B5EF4-FFF2-40B4-BE49-F238E27FC236}">
                <a16:creationId xmlns:a16="http://schemas.microsoft.com/office/drawing/2014/main" id="{9E18B1B3-7BE0-43F3-A064-8E1B3B5E36B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a:xfrm>
            <a:off x="622800" y="6160946"/>
            <a:ext cx="2760196" cy="503641"/>
          </a:xfrm>
          <a:prstGeom prst="rect">
            <a:avLst/>
          </a:prstGeom>
        </p:spPr>
      </p:pic>
    </p:spTree>
    <p:extLst>
      <p:ext uri="{BB962C8B-B14F-4D97-AF65-F5344CB8AC3E}">
        <p14:creationId xmlns:p14="http://schemas.microsoft.com/office/powerpoint/2010/main" val="146877123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Omslag blå">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23311" y="548807"/>
            <a:ext cx="10943791" cy="5473875"/>
          </a:xfrm>
        </p:spPr>
        <p:txBody>
          <a:bodyPr lIns="367200" tIns="223200" rIns="180000" anchor="t">
            <a:noAutofit/>
          </a:bodyPr>
          <a:lstStyle>
            <a:lvl1pPr algn="l">
              <a:defRPr sz="6400" baseline="0">
                <a:solidFill>
                  <a:schemeClr val="tx1"/>
                </a:solidFill>
              </a:defRPr>
            </a:lvl1pPr>
          </a:lstStyle>
          <a:p>
            <a:r>
              <a:rPr lang="sv-SE" dirty="0"/>
              <a:t>Klicka för att infoga text</a:t>
            </a:r>
          </a:p>
        </p:txBody>
      </p:sp>
      <p:sp>
        <p:nvSpPr>
          <p:cNvPr id="10" name="Rektangel 9"/>
          <p:cNvSpPr/>
          <p:nvPr/>
        </p:nvSpPr>
        <p:spPr>
          <a:xfrm>
            <a:off x="623311" y="548807"/>
            <a:ext cx="10943791" cy="54738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7200" tIns="223200" rIns="121917" bIns="60958" rtlCol="0" anchor="ctr">
            <a:noAutofit/>
          </a:bodyPr>
          <a:lstStyle/>
          <a:p>
            <a:pPr algn="ctr"/>
            <a:endParaRPr lang="sv-SE" dirty="0"/>
          </a:p>
        </p:txBody>
      </p:sp>
      <p:sp>
        <p:nvSpPr>
          <p:cNvPr id="3" name="Platshållare för datum 2"/>
          <p:cNvSpPr>
            <a:spLocks noGrp="1"/>
          </p:cNvSpPr>
          <p:nvPr>
            <p:ph type="dt" sz="half" idx="10"/>
          </p:nvPr>
        </p:nvSpPr>
        <p:spPr/>
        <p:txBody>
          <a:bodyPr/>
          <a:lstStyle/>
          <a:p>
            <a:fld id="{10E4BA93-5507-47D4-BA73-9510C4CFB7E1}" type="datetime1">
              <a:rPr lang="sv-SE" smtClean="0"/>
              <a:t>2023-12-06</a:t>
            </a:fld>
            <a:endParaRPr lang="sv-SE" dirty="0"/>
          </a:p>
        </p:txBody>
      </p:sp>
      <p:sp>
        <p:nvSpPr>
          <p:cNvPr id="4" name="Platshållare för sidfot 3"/>
          <p:cNvSpPr>
            <a:spLocks noGrp="1"/>
          </p:cNvSpPr>
          <p:nvPr>
            <p:ph type="ftr" sz="quarter" idx="11"/>
          </p:nvPr>
        </p:nvSpPr>
        <p:spPr/>
        <p:txBody>
          <a:bodyPr/>
          <a:lstStyle/>
          <a:p>
            <a:r>
              <a:rPr lang="en-US"/>
              <a:t>Ministry of Health and Social Affairs</a:t>
            </a:r>
            <a:endParaRPr lang="sv-SE" dirty="0"/>
          </a:p>
        </p:txBody>
      </p:sp>
      <p:sp>
        <p:nvSpPr>
          <p:cNvPr id="5" name="Platshållare för bildnummer 4"/>
          <p:cNvSpPr>
            <a:spLocks noGrp="1"/>
          </p:cNvSpPr>
          <p:nvPr>
            <p:ph type="sldNum" sz="quarter" idx="12"/>
          </p:nvPr>
        </p:nvSpPr>
        <p:spPr/>
        <p:txBody>
          <a:bodyPr/>
          <a:lstStyle/>
          <a:p>
            <a:fld id="{9C3D4D15-3887-47F3-AC8F-B99C7C44B5C5}" type="slidenum">
              <a:rPr lang="sv-SE" smtClean="0"/>
              <a:pPr/>
              <a:t>‹#›</a:t>
            </a:fld>
            <a:endParaRPr lang="sv-SE" dirty="0"/>
          </a:p>
        </p:txBody>
      </p:sp>
      <p:sp>
        <p:nvSpPr>
          <p:cNvPr id="6" name="Rektangel 5" descr="TagShape">
            <a:extLst>
              <a:ext uri="{FF2B5EF4-FFF2-40B4-BE49-F238E27FC236}">
                <a16:creationId xmlns:a16="http://schemas.microsoft.com/office/drawing/2014/main" id="{18D1B255-DDAE-4F0E-827F-DB49398A4226}"/>
              </a:ext>
            </a:extLst>
          </p:cNvPr>
          <p:cNvSpPr/>
          <p:nvPr userDrawn="1">
            <p:custDataLst>
              <p:tags r:id="rId1"/>
            </p:custDataLst>
          </p:nvPr>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Bildobjekt 7" descr="RK Logga VIT">
            <a:extLst>
              <a:ext uri="{FF2B5EF4-FFF2-40B4-BE49-F238E27FC236}">
                <a16:creationId xmlns:a16="http://schemas.microsoft.com/office/drawing/2014/main" id="{687428FA-556F-4F78-BFBD-92B1A7A6FB4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a:xfrm>
            <a:off x="626501" y="6159719"/>
            <a:ext cx="2760196" cy="503641"/>
          </a:xfrm>
          <a:prstGeom prst="rect">
            <a:avLst/>
          </a:prstGeom>
        </p:spPr>
      </p:pic>
    </p:spTree>
    <p:extLst>
      <p:ext uri="{BB962C8B-B14F-4D97-AF65-F5344CB8AC3E}">
        <p14:creationId xmlns:p14="http://schemas.microsoft.com/office/powerpoint/2010/main" val="2951200689"/>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Omslag grå">
    <p:bg>
      <p:bgRef idx="1001">
        <a:schemeClr val="bg2"/>
      </p:bgRef>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23311" y="548807"/>
            <a:ext cx="10943791" cy="5473875"/>
          </a:xfrm>
        </p:spPr>
        <p:txBody>
          <a:bodyPr lIns="367200" tIns="223200" rIns="180000" anchor="t">
            <a:noAutofit/>
          </a:bodyPr>
          <a:lstStyle>
            <a:lvl1pPr algn="l">
              <a:defRPr sz="6400" baseline="0">
                <a:solidFill>
                  <a:schemeClr val="tx1"/>
                </a:solidFill>
              </a:defRPr>
            </a:lvl1pPr>
          </a:lstStyle>
          <a:p>
            <a:r>
              <a:rPr lang="sv-SE" dirty="0"/>
              <a:t>Klicka för att infoga text</a:t>
            </a:r>
          </a:p>
        </p:txBody>
      </p:sp>
      <p:sp>
        <p:nvSpPr>
          <p:cNvPr id="10" name="Rektangel 9"/>
          <p:cNvSpPr/>
          <p:nvPr/>
        </p:nvSpPr>
        <p:spPr>
          <a:xfrm>
            <a:off x="623311" y="548807"/>
            <a:ext cx="10943791" cy="54738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sv-SE" dirty="0"/>
          </a:p>
        </p:txBody>
      </p:sp>
      <p:sp>
        <p:nvSpPr>
          <p:cNvPr id="3" name="Platshållare för datum 2"/>
          <p:cNvSpPr>
            <a:spLocks noGrp="1"/>
          </p:cNvSpPr>
          <p:nvPr>
            <p:ph type="dt" sz="half" idx="10"/>
          </p:nvPr>
        </p:nvSpPr>
        <p:spPr/>
        <p:txBody>
          <a:bodyPr/>
          <a:lstStyle/>
          <a:p>
            <a:fld id="{9EF5BD43-795F-4C50-AF45-3CB157E8B4A8}" type="datetime1">
              <a:rPr lang="sv-SE" smtClean="0"/>
              <a:t>2023-12-06</a:t>
            </a:fld>
            <a:endParaRPr lang="sv-SE" dirty="0"/>
          </a:p>
        </p:txBody>
      </p:sp>
      <p:sp>
        <p:nvSpPr>
          <p:cNvPr id="4" name="Platshållare för sidfot 3"/>
          <p:cNvSpPr>
            <a:spLocks noGrp="1"/>
          </p:cNvSpPr>
          <p:nvPr>
            <p:ph type="ftr" sz="quarter" idx="11"/>
          </p:nvPr>
        </p:nvSpPr>
        <p:spPr/>
        <p:txBody>
          <a:bodyPr/>
          <a:lstStyle/>
          <a:p>
            <a:r>
              <a:rPr lang="en-US"/>
              <a:t>Ministry of Health and Social Affairs</a:t>
            </a:r>
            <a:endParaRPr lang="sv-SE" dirty="0"/>
          </a:p>
        </p:txBody>
      </p:sp>
      <p:sp>
        <p:nvSpPr>
          <p:cNvPr id="5" name="Platshållare för bildnummer 4"/>
          <p:cNvSpPr>
            <a:spLocks noGrp="1"/>
          </p:cNvSpPr>
          <p:nvPr>
            <p:ph type="sldNum" sz="quarter" idx="12"/>
          </p:nvPr>
        </p:nvSpPr>
        <p:spPr/>
        <p:txBody>
          <a:bodyPr/>
          <a:lstStyle/>
          <a:p>
            <a:fld id="{9C3D4D15-3887-47F3-AC8F-B99C7C44B5C5}" type="slidenum">
              <a:rPr lang="sv-SE" smtClean="0"/>
              <a:pPr/>
              <a:t>‹#›</a:t>
            </a:fld>
            <a:endParaRPr lang="sv-SE" dirty="0"/>
          </a:p>
        </p:txBody>
      </p:sp>
      <p:sp>
        <p:nvSpPr>
          <p:cNvPr id="6" name="Rektangel 5" descr="TagShape">
            <a:extLst>
              <a:ext uri="{FF2B5EF4-FFF2-40B4-BE49-F238E27FC236}">
                <a16:creationId xmlns:a16="http://schemas.microsoft.com/office/drawing/2014/main" id="{C6536FFF-6576-422D-AA29-6E6C8E13F9AD}"/>
              </a:ext>
            </a:extLst>
          </p:cNvPr>
          <p:cNvSpPr/>
          <p:nvPr userDrawn="1">
            <p:custDataLst>
              <p:tags r:id="rId1"/>
            </p:custDataLst>
          </p:nvPr>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Bildobjekt 7" descr="RK Logga VIT">
            <a:extLst>
              <a:ext uri="{FF2B5EF4-FFF2-40B4-BE49-F238E27FC236}">
                <a16:creationId xmlns:a16="http://schemas.microsoft.com/office/drawing/2014/main" id="{D3A438DB-1A93-4BF8-81ED-6D86EB3C9E6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a:xfrm>
            <a:off x="626501" y="6159719"/>
            <a:ext cx="2760196" cy="503641"/>
          </a:xfrm>
          <a:prstGeom prst="rect">
            <a:avLst/>
          </a:prstGeom>
        </p:spPr>
      </p:pic>
    </p:spTree>
    <p:extLst>
      <p:ext uri="{BB962C8B-B14F-4D97-AF65-F5344CB8AC3E}">
        <p14:creationId xmlns:p14="http://schemas.microsoft.com/office/powerpoint/2010/main" val="1099987378"/>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Omslag med utfallande bild">
    <p:bg>
      <p:bgPr>
        <a:solidFill>
          <a:schemeClr val="accent1"/>
        </a:solidFill>
        <a:effectLst/>
      </p:bgPr>
    </p:bg>
    <p:spTree>
      <p:nvGrpSpPr>
        <p:cNvPr id="1" name=""/>
        <p:cNvGrpSpPr/>
        <p:nvPr/>
      </p:nvGrpSpPr>
      <p:grpSpPr>
        <a:xfrm>
          <a:off x="0" y="0"/>
          <a:ext cx="0" cy="0"/>
          <a:chOff x="0" y="0"/>
          <a:chExt cx="0" cy="0"/>
        </a:xfrm>
      </p:grpSpPr>
      <p:sp>
        <p:nvSpPr>
          <p:cNvPr id="6" name="Platshållare för bild 5"/>
          <p:cNvSpPr>
            <a:spLocks noGrp="1"/>
          </p:cNvSpPr>
          <p:nvPr>
            <p:ph type="pic" sz="quarter" idx="14" hasCustomPrompt="1"/>
          </p:nvPr>
        </p:nvSpPr>
        <p:spPr>
          <a:xfrm>
            <a:off x="1" y="0"/>
            <a:ext cx="12192000" cy="6858000"/>
          </a:xfrm>
        </p:spPr>
        <p:txBody>
          <a:bodyPr/>
          <a:lstStyle>
            <a:lvl1pPr marL="0" indent="0">
              <a:buNone/>
              <a:defRPr/>
            </a:lvl1pPr>
          </a:lstStyle>
          <a:p>
            <a:r>
              <a:rPr lang="sv-SE" dirty="0"/>
              <a:t> </a:t>
            </a:r>
          </a:p>
        </p:txBody>
      </p:sp>
      <p:sp>
        <p:nvSpPr>
          <p:cNvPr id="2" name="Rubrik 1">
            <a:extLst>
              <a:ext uri="{C183D7F6-B498-43B3-948B-1728B52AA6E4}">
                <adec:decorative xmlns:adec="http://schemas.microsoft.com/office/drawing/2017/decorative" val="1"/>
              </a:ext>
            </a:extLst>
          </p:cNvPr>
          <p:cNvSpPr>
            <a:spLocks noGrp="1"/>
          </p:cNvSpPr>
          <p:nvPr>
            <p:ph type="ctrTitle" hasCustomPrompt="1"/>
          </p:nvPr>
        </p:nvSpPr>
        <p:spPr>
          <a:xfrm>
            <a:off x="623311" y="548807"/>
            <a:ext cx="10943791" cy="5473875"/>
          </a:xfrm>
          <a:ln w="19050">
            <a:solidFill>
              <a:schemeClr val="bg1"/>
            </a:solidFill>
          </a:ln>
        </p:spPr>
        <p:txBody>
          <a:bodyPr lIns="374400" tIns="223200" rIns="180000" anchor="t">
            <a:noAutofit/>
          </a:bodyPr>
          <a:lstStyle>
            <a:lvl1pPr algn="l">
              <a:defRPr sz="6400" baseline="0">
                <a:solidFill>
                  <a:schemeClr val="bg1"/>
                </a:solidFill>
              </a:defRPr>
            </a:lvl1pPr>
          </a:lstStyle>
          <a:p>
            <a:r>
              <a:rPr lang="sv-SE" dirty="0"/>
              <a:t>Klicka för att infoga text</a:t>
            </a:r>
          </a:p>
        </p:txBody>
      </p:sp>
      <p:sp>
        <p:nvSpPr>
          <p:cNvPr id="3" name="Platshållare för datum 2"/>
          <p:cNvSpPr>
            <a:spLocks noGrp="1"/>
          </p:cNvSpPr>
          <p:nvPr>
            <p:ph type="dt" sz="half" idx="15"/>
          </p:nvPr>
        </p:nvSpPr>
        <p:spPr/>
        <p:txBody>
          <a:bodyPr/>
          <a:lstStyle>
            <a:lvl1pPr>
              <a:defRPr>
                <a:solidFill>
                  <a:schemeClr val="bg1"/>
                </a:solidFill>
              </a:defRPr>
            </a:lvl1pPr>
          </a:lstStyle>
          <a:p>
            <a:fld id="{C20CC14C-A365-460A-878B-7590651A3474}" type="datetime1">
              <a:rPr lang="sv-SE" smtClean="0"/>
              <a:t>2023-12-06</a:t>
            </a:fld>
            <a:endParaRPr lang="sv-SE" dirty="0"/>
          </a:p>
        </p:txBody>
      </p:sp>
      <p:sp>
        <p:nvSpPr>
          <p:cNvPr id="5" name="Platshållare för sidfot 4"/>
          <p:cNvSpPr>
            <a:spLocks noGrp="1"/>
          </p:cNvSpPr>
          <p:nvPr>
            <p:ph type="ftr" sz="quarter" idx="16"/>
          </p:nvPr>
        </p:nvSpPr>
        <p:spPr/>
        <p:txBody>
          <a:bodyPr/>
          <a:lstStyle>
            <a:lvl1pPr>
              <a:defRPr>
                <a:solidFill>
                  <a:schemeClr val="bg1"/>
                </a:solidFill>
              </a:defRPr>
            </a:lvl1pPr>
          </a:lstStyle>
          <a:p>
            <a:r>
              <a:rPr lang="en-US"/>
              <a:t>Ministry of Health and Social Affairs</a:t>
            </a:r>
            <a:endParaRPr lang="sv-SE" dirty="0"/>
          </a:p>
        </p:txBody>
      </p:sp>
      <p:sp>
        <p:nvSpPr>
          <p:cNvPr id="9" name="Platshållare för bildnummer 8"/>
          <p:cNvSpPr>
            <a:spLocks noGrp="1"/>
          </p:cNvSpPr>
          <p:nvPr>
            <p:ph type="sldNum" sz="quarter" idx="17"/>
          </p:nvPr>
        </p:nvSpPr>
        <p:spPr/>
        <p:txBody>
          <a:bodyPr/>
          <a:lstStyle>
            <a:lvl1pPr>
              <a:defRPr>
                <a:solidFill>
                  <a:schemeClr val="bg1"/>
                </a:solidFill>
              </a:defRPr>
            </a:lvl1pPr>
          </a:lstStyle>
          <a:p>
            <a:fld id="{9C3D4D15-3887-47F3-AC8F-B99C7C44B5C5}" type="slidenum">
              <a:rPr lang="sv-SE" smtClean="0"/>
              <a:pPr/>
              <a:t>‹#›</a:t>
            </a:fld>
            <a:endParaRPr lang="sv-SE" dirty="0"/>
          </a:p>
        </p:txBody>
      </p:sp>
      <p:sp>
        <p:nvSpPr>
          <p:cNvPr id="4" name="Rektangel 3" descr="TagShape">
            <a:extLst>
              <a:ext uri="{FF2B5EF4-FFF2-40B4-BE49-F238E27FC236}">
                <a16:creationId xmlns:a16="http://schemas.microsoft.com/office/drawing/2014/main" id="{DABB3F7F-5461-480D-BD84-0611E8A5C5E5}"/>
              </a:ext>
            </a:extLst>
          </p:cNvPr>
          <p:cNvSpPr/>
          <p:nvPr userDrawn="1">
            <p:custDataLst>
              <p:tags r:id="rId1"/>
            </p:custDataLst>
          </p:nvPr>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Bildobjekt 9" descr="RK Logga VIT">
            <a:extLst>
              <a:ext uri="{FF2B5EF4-FFF2-40B4-BE49-F238E27FC236}">
                <a16:creationId xmlns:a16="http://schemas.microsoft.com/office/drawing/2014/main" id="{313B1492-9CA2-40BE-85CD-34F2BB9F2E9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a:xfrm>
            <a:off x="626501" y="6159719"/>
            <a:ext cx="2760196" cy="503641"/>
          </a:xfrm>
          <a:prstGeom prst="rect">
            <a:avLst/>
          </a:prstGeom>
        </p:spPr>
      </p:pic>
    </p:spTree>
    <p:extLst>
      <p:ext uri="{BB962C8B-B14F-4D97-AF65-F5344CB8AC3E}">
        <p14:creationId xmlns:p14="http://schemas.microsoft.com/office/powerpoint/2010/main" val="295274109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Rubrik/innehåll">
    <p:spTree>
      <p:nvGrpSpPr>
        <p:cNvPr id="1" name=""/>
        <p:cNvGrpSpPr/>
        <p:nvPr/>
      </p:nvGrpSpPr>
      <p:grpSpPr>
        <a:xfrm>
          <a:off x="0" y="0"/>
          <a:ext cx="0" cy="0"/>
          <a:chOff x="0" y="0"/>
          <a:chExt cx="0" cy="0"/>
        </a:xfrm>
      </p:grpSpPr>
      <p:sp>
        <p:nvSpPr>
          <p:cNvPr id="3" name="Platshållare för innehåll 2"/>
          <p:cNvSpPr>
            <a:spLocks noGrp="1"/>
          </p:cNvSpPr>
          <p:nvPr>
            <p:ph idx="1" hasCustomPrompt="1"/>
          </p:nvPr>
        </p:nvSpPr>
        <p:spPr>
          <a:xfrm>
            <a:off x="911424" y="1844675"/>
            <a:ext cx="6553001" cy="3661600"/>
          </a:xfrm>
        </p:spPr>
        <p:txBody>
          <a:bodyPr/>
          <a:lstStyle>
            <a:lvl1pPr>
              <a:spcBef>
                <a:spcPts val="1200"/>
              </a:spcBef>
              <a:defRPr/>
            </a:lvl1pPr>
            <a:lvl4pPr>
              <a:defRPr sz="1300"/>
            </a:lvl4pPr>
          </a:lstStyle>
          <a:p>
            <a:pPr lvl="0"/>
            <a:r>
              <a:rPr lang="sv-SE" dirty="0"/>
              <a:t>Punktlista</a:t>
            </a:r>
          </a:p>
          <a:p>
            <a:pPr lvl="1"/>
            <a:r>
              <a:rPr lang="sv-SE" dirty="0"/>
              <a:t>Nivå två</a:t>
            </a:r>
          </a:p>
          <a:p>
            <a:pPr lvl="2"/>
            <a:r>
              <a:rPr lang="sv-SE" dirty="0"/>
              <a:t>Nivå tre</a:t>
            </a:r>
          </a:p>
        </p:txBody>
      </p:sp>
      <p:sp>
        <p:nvSpPr>
          <p:cNvPr id="4" name="Rubrik 3"/>
          <p:cNvSpPr>
            <a:spLocks noGrp="1"/>
          </p:cNvSpPr>
          <p:nvPr>
            <p:ph type="title" hasCustomPrompt="1"/>
          </p:nvPr>
        </p:nvSpPr>
        <p:spPr>
          <a:xfrm>
            <a:off x="911424" y="572794"/>
            <a:ext cx="9145015" cy="911990"/>
          </a:xfrm>
        </p:spPr>
        <p:txBody>
          <a:bodyPr/>
          <a:lstStyle>
            <a:lvl1pPr>
              <a:defRPr/>
            </a:lvl1pPr>
          </a:lstStyle>
          <a:p>
            <a:r>
              <a:rPr lang="sv-SE" dirty="0"/>
              <a:t>Rubrik</a:t>
            </a:r>
          </a:p>
        </p:txBody>
      </p:sp>
      <p:pic>
        <p:nvPicPr>
          <p:cNvPr id="6" name="Bildobjekt 5" descr="The logotype of The Public Health Agency of Sweden "/>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9600" y="5950800"/>
            <a:ext cx="1964444" cy="644400"/>
          </a:xfrm>
          <a:prstGeom prst="rect">
            <a:avLst/>
          </a:prstGeom>
        </p:spPr>
      </p:pic>
      <p:pic>
        <p:nvPicPr>
          <p:cNvPr id="5" name="Picture 4" descr="C:\Users\paolife\AppData\Local\Microsoft\Windows\INetCache\Content.MSO\E11F6E85.t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00256" y="5725693"/>
            <a:ext cx="1080120" cy="1132307"/>
          </a:xfrm>
          <a:prstGeom prst="rect">
            <a:avLst/>
          </a:prstGeom>
          <a:noFill/>
          <a:ln>
            <a:noFill/>
          </a:ln>
        </p:spPr>
      </p:pic>
    </p:spTree>
    <p:extLst>
      <p:ext uri="{BB962C8B-B14F-4D97-AF65-F5344CB8AC3E}">
        <p14:creationId xmlns:p14="http://schemas.microsoft.com/office/powerpoint/2010/main" val="3500894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rIns="288000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0772AB80-E3F7-43B6-99B8-2CCF2C5AB7C1}" type="datetime1">
              <a:rPr lang="sv-SE" smtClean="0"/>
              <a:t>2023-12-06</a:t>
            </a:fld>
            <a:endParaRPr lang="sv-SE" dirty="0"/>
          </a:p>
        </p:txBody>
      </p:sp>
      <p:sp>
        <p:nvSpPr>
          <p:cNvPr id="5" name="Platshållare för sidfot 4"/>
          <p:cNvSpPr>
            <a:spLocks noGrp="1"/>
          </p:cNvSpPr>
          <p:nvPr>
            <p:ph type="ftr" sz="quarter" idx="11"/>
          </p:nvPr>
        </p:nvSpPr>
        <p:spPr/>
        <p:txBody>
          <a:bodyPr/>
          <a:lstStyle/>
          <a:p>
            <a:r>
              <a:rPr lang="en-US"/>
              <a:t>Ministry of Health and Social Affairs</a:t>
            </a:r>
            <a:endParaRPr lang="sv-SE" dirty="0"/>
          </a:p>
        </p:txBody>
      </p:sp>
      <p:sp>
        <p:nvSpPr>
          <p:cNvPr id="6" name="Platshållare för bildnummer 5"/>
          <p:cNvSpPr>
            <a:spLocks noGrp="1"/>
          </p:cNvSpPr>
          <p:nvPr>
            <p:ph type="sldNum" sz="quarter" idx="12"/>
          </p:nvPr>
        </p:nvSpPr>
        <p:spPr/>
        <p:txBody>
          <a:bodyPr/>
          <a:lstStyle/>
          <a:p>
            <a:fld id="{9C3D4D15-3887-47F3-AC8F-B99C7C44B5C5}" type="slidenum">
              <a:rPr lang="sv-SE" smtClean="0"/>
              <a:pPr/>
              <a:t>‹#›</a:t>
            </a:fld>
            <a:endParaRPr lang="sv-SE" dirty="0"/>
          </a:p>
        </p:txBody>
      </p:sp>
      <p:sp>
        <p:nvSpPr>
          <p:cNvPr id="2" name="Rektangel 1" descr="TagShape">
            <a:extLst>
              <a:ext uri="{FF2B5EF4-FFF2-40B4-BE49-F238E27FC236}">
                <a16:creationId xmlns:a16="http://schemas.microsoft.com/office/drawing/2014/main" id="{23786AF1-D8DE-46C6-AE54-46DB1AD08313}"/>
              </a:ext>
            </a:extLst>
          </p:cNvPr>
          <p:cNvSpPr/>
          <p:nvPr userDrawn="1"/>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45761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rIns="2880000"/>
          <a:lstStyle>
            <a:lvl1pPr marL="468000" indent="-468000">
              <a:buFont typeface="+mj-lt"/>
              <a:buAutoNum type="arabicPeriod"/>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DC7AE482-D5BE-411A-B1B9-E63121B0B9A5}" type="datetime1">
              <a:rPr lang="sv-SE" smtClean="0"/>
              <a:t>2023-12-06</a:t>
            </a:fld>
            <a:endParaRPr lang="sv-SE" dirty="0"/>
          </a:p>
        </p:txBody>
      </p:sp>
      <p:sp>
        <p:nvSpPr>
          <p:cNvPr id="8" name="Platshållare för sidfot 7"/>
          <p:cNvSpPr>
            <a:spLocks noGrp="1"/>
          </p:cNvSpPr>
          <p:nvPr>
            <p:ph type="ftr" sz="quarter" idx="11"/>
          </p:nvPr>
        </p:nvSpPr>
        <p:spPr/>
        <p:txBody>
          <a:bodyPr/>
          <a:lstStyle/>
          <a:p>
            <a:r>
              <a:rPr lang="en-US"/>
              <a:t>Ministry of Health and Social Affairs</a:t>
            </a:r>
            <a:endParaRPr lang="sv-SE" dirty="0"/>
          </a:p>
        </p:txBody>
      </p:sp>
      <p:sp>
        <p:nvSpPr>
          <p:cNvPr id="9" name="Platshållare för bildnummer 8"/>
          <p:cNvSpPr>
            <a:spLocks noGrp="1"/>
          </p:cNvSpPr>
          <p:nvPr>
            <p:ph type="sldNum" sz="quarter" idx="12"/>
          </p:nvPr>
        </p:nvSpPr>
        <p:spPr/>
        <p:txBody>
          <a:bodyPr/>
          <a:lstStyle/>
          <a:p>
            <a:fld id="{9C3D4D15-3887-47F3-AC8F-B99C7C44B5C5}" type="slidenum">
              <a:rPr lang="sv-SE" smtClean="0"/>
              <a:pPr/>
              <a:t>‹#›</a:t>
            </a:fld>
            <a:endParaRPr lang="sv-SE" dirty="0"/>
          </a:p>
        </p:txBody>
      </p:sp>
      <p:sp>
        <p:nvSpPr>
          <p:cNvPr id="4" name="Rektangel 3" descr="TagShape">
            <a:extLst>
              <a:ext uri="{FF2B5EF4-FFF2-40B4-BE49-F238E27FC236}">
                <a16:creationId xmlns:a16="http://schemas.microsoft.com/office/drawing/2014/main" id="{FD10AFA2-D0F8-4EE2-87CA-D2AA1E342489}"/>
              </a:ext>
            </a:extLst>
          </p:cNvPr>
          <p:cNvSpPr/>
          <p:nvPr userDrawn="1"/>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92712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8" name="Platshållare för text 7"/>
          <p:cNvSpPr>
            <a:spLocks noGrp="1"/>
          </p:cNvSpPr>
          <p:nvPr>
            <p:ph type="body" sz="quarter" idx="13"/>
          </p:nvPr>
        </p:nvSpPr>
        <p:spPr>
          <a:xfrm>
            <a:off x="622800" y="1890000"/>
            <a:ext cx="8074800" cy="4129200"/>
          </a:xfrm>
        </p:spPr>
        <p:txBody>
          <a:bodyPr rIns="0"/>
          <a:lstStyle>
            <a:lvl1pPr marL="0" indent="0">
              <a:buNone/>
              <a:defRPr/>
            </a:lvl1pPr>
          </a:lstStyle>
          <a:p>
            <a:pPr lvl="0"/>
            <a:r>
              <a:rPr lang="sv-SE"/>
              <a:t>Klicka här för att ändra format på bakgrundstexten</a:t>
            </a:r>
          </a:p>
        </p:txBody>
      </p:sp>
      <p:sp>
        <p:nvSpPr>
          <p:cNvPr id="3" name="Platshållare för datum 2"/>
          <p:cNvSpPr>
            <a:spLocks noGrp="1"/>
          </p:cNvSpPr>
          <p:nvPr>
            <p:ph type="dt" sz="half" idx="14"/>
          </p:nvPr>
        </p:nvSpPr>
        <p:spPr/>
        <p:txBody>
          <a:bodyPr/>
          <a:lstStyle/>
          <a:p>
            <a:fld id="{E1235719-514E-4809-A146-B18FB1267448}" type="datetime1">
              <a:rPr lang="sv-SE" smtClean="0"/>
              <a:t>2023-12-06</a:t>
            </a:fld>
            <a:endParaRPr lang="sv-SE" dirty="0"/>
          </a:p>
        </p:txBody>
      </p:sp>
      <p:sp>
        <p:nvSpPr>
          <p:cNvPr id="7" name="Platshållare för sidfot 6"/>
          <p:cNvSpPr>
            <a:spLocks noGrp="1"/>
          </p:cNvSpPr>
          <p:nvPr>
            <p:ph type="ftr" sz="quarter" idx="15"/>
          </p:nvPr>
        </p:nvSpPr>
        <p:spPr/>
        <p:txBody>
          <a:bodyPr/>
          <a:lstStyle/>
          <a:p>
            <a:r>
              <a:rPr lang="en-US"/>
              <a:t>Ministry of Health and Social Affairs</a:t>
            </a:r>
            <a:endParaRPr lang="sv-SE" dirty="0"/>
          </a:p>
        </p:txBody>
      </p:sp>
      <p:sp>
        <p:nvSpPr>
          <p:cNvPr id="9" name="Platshållare för bildnummer 8"/>
          <p:cNvSpPr>
            <a:spLocks noGrp="1"/>
          </p:cNvSpPr>
          <p:nvPr>
            <p:ph type="sldNum" sz="quarter" idx="16"/>
          </p:nvPr>
        </p:nvSpPr>
        <p:spPr/>
        <p:txBody>
          <a:bodyPr/>
          <a:lstStyle/>
          <a:p>
            <a:fld id="{9C3D4D15-3887-47F3-AC8F-B99C7C44B5C5}" type="slidenum">
              <a:rPr lang="sv-SE" smtClean="0"/>
              <a:pPr/>
              <a:t>‹#›</a:t>
            </a:fld>
            <a:endParaRPr lang="sv-SE" dirty="0"/>
          </a:p>
        </p:txBody>
      </p:sp>
      <p:sp>
        <p:nvSpPr>
          <p:cNvPr id="4" name="Rektangel 3" descr="TagShape">
            <a:extLst>
              <a:ext uri="{FF2B5EF4-FFF2-40B4-BE49-F238E27FC236}">
                <a16:creationId xmlns:a16="http://schemas.microsoft.com/office/drawing/2014/main" id="{CFBA78BD-C721-499D-AC68-2265FCE528FC}"/>
              </a:ext>
            </a:extLst>
          </p:cNvPr>
          <p:cNvSpPr/>
          <p:nvPr userDrawn="1"/>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44393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Avsnittsrubrik">
    <p:bg>
      <p:bgRef idx="1001">
        <a:schemeClr val="bg2"/>
      </p:bgRef>
    </p:bg>
    <p:spTree>
      <p:nvGrpSpPr>
        <p:cNvPr id="1" name=""/>
        <p:cNvGrpSpPr/>
        <p:nvPr/>
      </p:nvGrpSpPr>
      <p:grpSpPr>
        <a:xfrm>
          <a:off x="0" y="0"/>
          <a:ext cx="0" cy="0"/>
          <a:chOff x="0" y="0"/>
          <a:chExt cx="0" cy="0"/>
        </a:xfrm>
      </p:grpSpPr>
      <p:sp>
        <p:nvSpPr>
          <p:cNvPr id="2" name="Rubrik 1"/>
          <p:cNvSpPr>
            <a:spLocks noGrp="1"/>
          </p:cNvSpPr>
          <p:nvPr>
            <p:ph type="title"/>
          </p:nvPr>
        </p:nvSpPr>
        <p:spPr>
          <a:xfrm>
            <a:off x="622800" y="359999"/>
            <a:ext cx="10952115" cy="1620001"/>
          </a:xfrm>
        </p:spPr>
        <p:txBody>
          <a:bodyPr anchor="t">
            <a:noAutofit/>
          </a:bodyPr>
          <a:lstStyle>
            <a:lvl1pPr>
              <a:defRPr sz="4800" baseline="0">
                <a:solidFill>
                  <a:schemeClr val="tx1"/>
                </a:solidFill>
              </a:defRPr>
            </a:lvl1pPr>
          </a:lstStyle>
          <a:p>
            <a:r>
              <a:rPr lang="sv-SE"/>
              <a:t>Klicka här för att ändra mall för rubrikformat</a:t>
            </a:r>
            <a:endParaRPr lang="sv-SE" dirty="0"/>
          </a:p>
        </p:txBody>
      </p:sp>
      <p:sp>
        <p:nvSpPr>
          <p:cNvPr id="3" name="Platshållare för text 2"/>
          <p:cNvSpPr>
            <a:spLocks noGrp="1"/>
          </p:cNvSpPr>
          <p:nvPr>
            <p:ph type="body" idx="1"/>
          </p:nvPr>
        </p:nvSpPr>
        <p:spPr>
          <a:xfrm>
            <a:off x="622800" y="1980000"/>
            <a:ext cx="10952115" cy="1304925"/>
          </a:xfrm>
        </p:spPr>
        <p:txBody>
          <a:bodyPr/>
          <a:lstStyle>
            <a:lvl1pPr marL="0" indent="0">
              <a:buNone/>
              <a:defRPr sz="28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7" name="Platshållare för datum 6"/>
          <p:cNvSpPr>
            <a:spLocks noGrp="1"/>
          </p:cNvSpPr>
          <p:nvPr>
            <p:ph type="dt" sz="half" idx="10"/>
          </p:nvPr>
        </p:nvSpPr>
        <p:spPr/>
        <p:txBody>
          <a:bodyPr/>
          <a:lstStyle/>
          <a:p>
            <a:fld id="{B2F5AEC9-DCD9-42C2-AC7B-9AE0978E715F}" type="datetime1">
              <a:rPr lang="sv-SE" smtClean="0"/>
              <a:t>2023-12-06</a:t>
            </a:fld>
            <a:endParaRPr lang="sv-SE" dirty="0"/>
          </a:p>
        </p:txBody>
      </p:sp>
      <p:sp>
        <p:nvSpPr>
          <p:cNvPr id="8" name="Platshållare för sidfot 7"/>
          <p:cNvSpPr>
            <a:spLocks noGrp="1"/>
          </p:cNvSpPr>
          <p:nvPr>
            <p:ph type="ftr" sz="quarter" idx="11"/>
          </p:nvPr>
        </p:nvSpPr>
        <p:spPr/>
        <p:txBody>
          <a:bodyPr/>
          <a:lstStyle/>
          <a:p>
            <a:r>
              <a:rPr lang="en-US"/>
              <a:t>Ministry of Health and Social Affairs</a:t>
            </a:r>
            <a:endParaRPr lang="sv-SE" dirty="0"/>
          </a:p>
        </p:txBody>
      </p:sp>
      <p:sp>
        <p:nvSpPr>
          <p:cNvPr id="10" name="Platshållare för bildnummer 9"/>
          <p:cNvSpPr>
            <a:spLocks noGrp="1"/>
          </p:cNvSpPr>
          <p:nvPr>
            <p:ph type="sldNum" sz="quarter" idx="12"/>
          </p:nvPr>
        </p:nvSpPr>
        <p:spPr/>
        <p:txBody>
          <a:bodyPr/>
          <a:lstStyle/>
          <a:p>
            <a:fld id="{9C3D4D15-3887-47F3-AC8F-B99C7C44B5C5}" type="slidenum">
              <a:rPr lang="sv-SE" smtClean="0"/>
              <a:pPr/>
              <a:t>‹#›</a:t>
            </a:fld>
            <a:endParaRPr lang="sv-SE" dirty="0"/>
          </a:p>
        </p:txBody>
      </p:sp>
      <p:sp>
        <p:nvSpPr>
          <p:cNvPr id="4" name="Rektangel 3" descr="TagShape">
            <a:extLst>
              <a:ext uri="{FF2B5EF4-FFF2-40B4-BE49-F238E27FC236}">
                <a16:creationId xmlns:a16="http://schemas.microsoft.com/office/drawing/2014/main" id="{5699CE05-AC5F-4F1D-A065-D4373FC70B7B}"/>
              </a:ext>
            </a:extLst>
          </p:cNvPr>
          <p:cNvSpPr/>
          <p:nvPr userDrawn="1">
            <p:custDataLst>
              <p:tags r:id="rId1"/>
            </p:custDataLst>
          </p:nvPr>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Bildobjekt 5" descr="RK Logga VIT">
            <a:extLst>
              <a:ext uri="{FF2B5EF4-FFF2-40B4-BE49-F238E27FC236}">
                <a16:creationId xmlns:a16="http://schemas.microsoft.com/office/drawing/2014/main" id="{3508532C-5A67-48EC-8945-17DF3F66F19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a:xfrm>
            <a:off x="626501" y="6159719"/>
            <a:ext cx="2760196" cy="503641"/>
          </a:xfrm>
          <a:prstGeom prst="rect">
            <a:avLst/>
          </a:prstGeom>
        </p:spPr>
      </p:pic>
    </p:spTree>
    <p:extLst>
      <p:ext uri="{BB962C8B-B14F-4D97-AF65-F5344CB8AC3E}">
        <p14:creationId xmlns:p14="http://schemas.microsoft.com/office/powerpoint/2010/main" val="4134207177"/>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622799" y="1893600"/>
            <a:ext cx="5306401" cy="4129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226887" y="1908063"/>
            <a:ext cx="5351628" cy="4129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datum 7"/>
          <p:cNvSpPr>
            <a:spLocks noGrp="1"/>
          </p:cNvSpPr>
          <p:nvPr>
            <p:ph type="dt" sz="half" idx="10"/>
          </p:nvPr>
        </p:nvSpPr>
        <p:spPr/>
        <p:txBody>
          <a:bodyPr/>
          <a:lstStyle/>
          <a:p>
            <a:fld id="{6A0EC056-EBF6-44F4-AA05-D318978CEEB2}" type="datetime1">
              <a:rPr lang="sv-SE" smtClean="0"/>
              <a:t>2023-12-06</a:t>
            </a:fld>
            <a:endParaRPr lang="sv-SE" dirty="0"/>
          </a:p>
        </p:txBody>
      </p:sp>
      <p:sp>
        <p:nvSpPr>
          <p:cNvPr id="9" name="Platshållare för sidfot 8"/>
          <p:cNvSpPr>
            <a:spLocks noGrp="1"/>
          </p:cNvSpPr>
          <p:nvPr>
            <p:ph type="ftr" sz="quarter" idx="11"/>
          </p:nvPr>
        </p:nvSpPr>
        <p:spPr/>
        <p:txBody>
          <a:bodyPr/>
          <a:lstStyle/>
          <a:p>
            <a:r>
              <a:rPr lang="en-US"/>
              <a:t>Ministry of Health and Social Affairs</a:t>
            </a:r>
            <a:endParaRPr lang="sv-SE" dirty="0"/>
          </a:p>
        </p:txBody>
      </p:sp>
      <p:sp>
        <p:nvSpPr>
          <p:cNvPr id="10" name="Platshållare för bildnummer 9"/>
          <p:cNvSpPr>
            <a:spLocks noGrp="1"/>
          </p:cNvSpPr>
          <p:nvPr>
            <p:ph type="sldNum" sz="quarter" idx="12"/>
          </p:nvPr>
        </p:nvSpPr>
        <p:spPr/>
        <p:txBody>
          <a:bodyPr/>
          <a:lstStyle/>
          <a:p>
            <a:fld id="{9C3D4D15-3887-47F3-AC8F-B99C7C44B5C5}" type="slidenum">
              <a:rPr lang="sv-SE" smtClean="0"/>
              <a:pPr/>
              <a:t>‹#›</a:t>
            </a:fld>
            <a:endParaRPr lang="sv-SE" dirty="0"/>
          </a:p>
        </p:txBody>
      </p:sp>
      <p:sp>
        <p:nvSpPr>
          <p:cNvPr id="5" name="Rektangel 4" descr="TagShape">
            <a:extLst>
              <a:ext uri="{FF2B5EF4-FFF2-40B4-BE49-F238E27FC236}">
                <a16:creationId xmlns:a16="http://schemas.microsoft.com/office/drawing/2014/main" id="{89123D51-C3A1-4E4F-8747-3D1EE7D49F70}"/>
              </a:ext>
            </a:extLst>
          </p:cNvPr>
          <p:cNvSpPr/>
          <p:nvPr userDrawn="1"/>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22467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10" name="Rubrik 9"/>
          <p:cNvSpPr>
            <a:spLocks noGrp="1"/>
          </p:cNvSpPr>
          <p:nvPr>
            <p:ph type="title"/>
          </p:nvPr>
        </p:nvSpPr>
        <p:spPr/>
        <p:txBody>
          <a:bodyPr/>
          <a:lstStyle/>
          <a:p>
            <a:r>
              <a:rPr lang="sv-SE"/>
              <a:t>Klicka här för att ändra mall för rubrikformat</a:t>
            </a:r>
            <a:endParaRPr lang="sv-SE" dirty="0"/>
          </a:p>
        </p:txBody>
      </p:sp>
      <p:sp>
        <p:nvSpPr>
          <p:cNvPr id="3" name="Platshållare för text 2"/>
          <p:cNvSpPr>
            <a:spLocks noGrp="1"/>
          </p:cNvSpPr>
          <p:nvPr>
            <p:ph type="body" idx="1"/>
          </p:nvPr>
        </p:nvSpPr>
        <p:spPr>
          <a:xfrm>
            <a:off x="622799" y="1499927"/>
            <a:ext cx="5306401" cy="823912"/>
          </a:xfrm>
        </p:spPr>
        <p:txBody>
          <a:bodyPr anchor="ct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22799" y="2426463"/>
            <a:ext cx="5306401" cy="3610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6226887" y="1496145"/>
            <a:ext cx="5351628" cy="823912"/>
          </a:xfrm>
        </p:spPr>
        <p:txBody>
          <a:bodyPr anchor="ct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226887" y="2426006"/>
            <a:ext cx="5351628" cy="361125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Platshållare för datum 1"/>
          <p:cNvSpPr>
            <a:spLocks noGrp="1"/>
          </p:cNvSpPr>
          <p:nvPr>
            <p:ph type="dt" sz="half" idx="10"/>
          </p:nvPr>
        </p:nvSpPr>
        <p:spPr/>
        <p:txBody>
          <a:bodyPr/>
          <a:lstStyle/>
          <a:p>
            <a:fld id="{205AD6F9-8485-4043-A67C-56589D32B672}" type="datetime1">
              <a:rPr lang="sv-SE" smtClean="0"/>
              <a:t>2023-12-06</a:t>
            </a:fld>
            <a:endParaRPr lang="sv-SE" dirty="0"/>
          </a:p>
        </p:txBody>
      </p:sp>
      <p:sp>
        <p:nvSpPr>
          <p:cNvPr id="11" name="Platshållare för sidfot 10"/>
          <p:cNvSpPr>
            <a:spLocks noGrp="1"/>
          </p:cNvSpPr>
          <p:nvPr>
            <p:ph type="ftr" sz="quarter" idx="11"/>
          </p:nvPr>
        </p:nvSpPr>
        <p:spPr/>
        <p:txBody>
          <a:bodyPr/>
          <a:lstStyle/>
          <a:p>
            <a:r>
              <a:rPr lang="en-US"/>
              <a:t>Ministry of Health and Social Affairs</a:t>
            </a:r>
            <a:endParaRPr lang="sv-SE" dirty="0"/>
          </a:p>
        </p:txBody>
      </p:sp>
      <p:sp>
        <p:nvSpPr>
          <p:cNvPr id="12" name="Platshållare för bildnummer 11"/>
          <p:cNvSpPr>
            <a:spLocks noGrp="1"/>
          </p:cNvSpPr>
          <p:nvPr>
            <p:ph type="sldNum" sz="quarter" idx="12"/>
          </p:nvPr>
        </p:nvSpPr>
        <p:spPr/>
        <p:txBody>
          <a:bodyPr/>
          <a:lstStyle/>
          <a:p>
            <a:fld id="{9C3D4D15-3887-47F3-AC8F-B99C7C44B5C5}" type="slidenum">
              <a:rPr lang="sv-SE" smtClean="0"/>
              <a:pPr/>
              <a:t>‹#›</a:t>
            </a:fld>
            <a:endParaRPr lang="sv-SE" dirty="0"/>
          </a:p>
        </p:txBody>
      </p:sp>
      <p:sp>
        <p:nvSpPr>
          <p:cNvPr id="7" name="Rektangel 6" descr="TagShape">
            <a:extLst>
              <a:ext uri="{FF2B5EF4-FFF2-40B4-BE49-F238E27FC236}">
                <a16:creationId xmlns:a16="http://schemas.microsoft.com/office/drawing/2014/main" id="{294333CA-BC03-4F95-A36E-7A8979D23E18}"/>
              </a:ext>
            </a:extLst>
          </p:cNvPr>
          <p:cNvSpPr/>
          <p:nvPr userDrawn="1"/>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1405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6" name="Platshållare för datum 5"/>
          <p:cNvSpPr>
            <a:spLocks noGrp="1"/>
          </p:cNvSpPr>
          <p:nvPr>
            <p:ph type="dt" sz="half" idx="10"/>
          </p:nvPr>
        </p:nvSpPr>
        <p:spPr/>
        <p:txBody>
          <a:bodyPr/>
          <a:lstStyle/>
          <a:p>
            <a:fld id="{AAE70CFB-13F3-48C0-BA62-2701E0DEAD43}" type="datetime1">
              <a:rPr lang="sv-SE" smtClean="0"/>
              <a:t>2023-12-06</a:t>
            </a:fld>
            <a:endParaRPr lang="sv-SE" dirty="0"/>
          </a:p>
        </p:txBody>
      </p:sp>
      <p:sp>
        <p:nvSpPr>
          <p:cNvPr id="7" name="Platshållare för sidfot 6"/>
          <p:cNvSpPr>
            <a:spLocks noGrp="1"/>
          </p:cNvSpPr>
          <p:nvPr>
            <p:ph type="ftr" sz="quarter" idx="11"/>
          </p:nvPr>
        </p:nvSpPr>
        <p:spPr/>
        <p:txBody>
          <a:bodyPr/>
          <a:lstStyle/>
          <a:p>
            <a:r>
              <a:rPr lang="en-US"/>
              <a:t>Ministry of Health and Social Affairs</a:t>
            </a:r>
            <a:endParaRPr lang="sv-SE" dirty="0"/>
          </a:p>
        </p:txBody>
      </p:sp>
      <p:sp>
        <p:nvSpPr>
          <p:cNvPr id="8" name="Platshållare för bildnummer 7"/>
          <p:cNvSpPr>
            <a:spLocks noGrp="1"/>
          </p:cNvSpPr>
          <p:nvPr>
            <p:ph type="sldNum" sz="quarter" idx="12"/>
          </p:nvPr>
        </p:nvSpPr>
        <p:spPr/>
        <p:txBody>
          <a:bodyPr/>
          <a:lstStyle/>
          <a:p>
            <a:fld id="{9C3D4D15-3887-47F3-AC8F-B99C7C44B5C5}" type="slidenum">
              <a:rPr lang="sv-SE" smtClean="0"/>
              <a:pPr/>
              <a:t>‹#›</a:t>
            </a:fld>
            <a:endParaRPr lang="sv-SE" dirty="0"/>
          </a:p>
        </p:txBody>
      </p:sp>
      <p:sp>
        <p:nvSpPr>
          <p:cNvPr id="3" name="Rektangel 2" descr="TagShape">
            <a:extLst>
              <a:ext uri="{FF2B5EF4-FFF2-40B4-BE49-F238E27FC236}">
                <a16:creationId xmlns:a16="http://schemas.microsoft.com/office/drawing/2014/main" id="{DB6DDEEF-2689-46FD-8440-8A9ABE1537A9}"/>
              </a:ext>
            </a:extLst>
          </p:cNvPr>
          <p:cNvSpPr/>
          <p:nvPr userDrawn="1"/>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03547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8F628A3D-0DB0-43F7-B56E-F59C207974A1}" type="datetime1">
              <a:rPr lang="sv-SE" smtClean="0"/>
              <a:t>2023-12-06</a:t>
            </a:fld>
            <a:endParaRPr lang="sv-SE" dirty="0"/>
          </a:p>
        </p:txBody>
      </p:sp>
      <p:sp>
        <p:nvSpPr>
          <p:cNvPr id="6" name="Platshållare för sidfot 5"/>
          <p:cNvSpPr>
            <a:spLocks noGrp="1"/>
          </p:cNvSpPr>
          <p:nvPr>
            <p:ph type="ftr" sz="quarter" idx="11"/>
          </p:nvPr>
        </p:nvSpPr>
        <p:spPr/>
        <p:txBody>
          <a:bodyPr/>
          <a:lstStyle/>
          <a:p>
            <a:r>
              <a:rPr lang="en-US"/>
              <a:t>Ministry of Health and Social Affairs</a:t>
            </a:r>
            <a:endParaRPr lang="sv-SE" dirty="0"/>
          </a:p>
        </p:txBody>
      </p:sp>
      <p:sp>
        <p:nvSpPr>
          <p:cNvPr id="7" name="Platshållare för bildnummer 6"/>
          <p:cNvSpPr>
            <a:spLocks noGrp="1"/>
          </p:cNvSpPr>
          <p:nvPr>
            <p:ph type="sldNum" sz="quarter" idx="12"/>
          </p:nvPr>
        </p:nvSpPr>
        <p:spPr/>
        <p:txBody>
          <a:bodyPr/>
          <a:lstStyle/>
          <a:p>
            <a:fld id="{9C3D4D15-3887-47F3-AC8F-B99C7C44B5C5}" type="slidenum">
              <a:rPr lang="sv-SE" smtClean="0"/>
              <a:pPr/>
              <a:t>‹#›</a:t>
            </a:fld>
            <a:endParaRPr lang="sv-SE" dirty="0"/>
          </a:p>
        </p:txBody>
      </p:sp>
      <p:sp>
        <p:nvSpPr>
          <p:cNvPr id="2" name="Rektangel 1" descr="TagShape">
            <a:extLst>
              <a:ext uri="{FF2B5EF4-FFF2-40B4-BE49-F238E27FC236}">
                <a16:creationId xmlns:a16="http://schemas.microsoft.com/office/drawing/2014/main" id="{EE3FADD5-EFB5-4139-B21B-2FA8F538A05E}"/>
              </a:ext>
            </a:extLst>
          </p:cNvPr>
          <p:cNvSpPr/>
          <p:nvPr userDrawn="1"/>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38280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22800" y="360000"/>
            <a:ext cx="10944804" cy="1029740"/>
          </a:xfrm>
          <a:prstGeom prst="rect">
            <a:avLst/>
          </a:prstGeom>
        </p:spPr>
        <p:txBody>
          <a:bodyPr vert="horz" lIns="0" tIns="45720" rIns="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22799" y="1890713"/>
            <a:ext cx="10955715" cy="4129082"/>
          </a:xfrm>
          <a:prstGeom prst="rect">
            <a:avLst/>
          </a:prstGeom>
        </p:spPr>
        <p:txBody>
          <a:bodyPr vert="horz" lIns="0" tIns="45720" rIns="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10576240" y="297899"/>
            <a:ext cx="977891" cy="216000"/>
          </a:xfrm>
          <a:prstGeom prst="rect">
            <a:avLst/>
          </a:prstGeom>
        </p:spPr>
        <p:txBody>
          <a:bodyPr vert="horz" lIns="0" tIns="0" rIns="0" bIns="0" rtlCol="0" anchor="ctr"/>
          <a:lstStyle>
            <a:lvl1pPr algn="r">
              <a:defRPr sz="900" baseline="0">
                <a:solidFill>
                  <a:schemeClr val="tx1"/>
                </a:solidFill>
              </a:defRPr>
            </a:lvl1pPr>
          </a:lstStyle>
          <a:p>
            <a:fld id="{6C37EBDB-E3D6-441D-8D74-0BD88E948927}" type="datetime1">
              <a:rPr lang="sv-SE" smtClean="0"/>
              <a:t>2023-12-06</a:t>
            </a:fld>
            <a:endParaRPr lang="sv-SE" dirty="0"/>
          </a:p>
        </p:txBody>
      </p:sp>
      <p:sp>
        <p:nvSpPr>
          <p:cNvPr id="5" name="Platshållare för sidfot 4"/>
          <p:cNvSpPr>
            <a:spLocks noGrp="1"/>
          </p:cNvSpPr>
          <p:nvPr>
            <p:ph type="ftr" sz="quarter" idx="3"/>
          </p:nvPr>
        </p:nvSpPr>
        <p:spPr>
          <a:xfrm>
            <a:off x="7640115" y="6304768"/>
            <a:ext cx="3456000" cy="216000"/>
          </a:xfrm>
          <a:prstGeom prst="rect">
            <a:avLst/>
          </a:prstGeom>
        </p:spPr>
        <p:txBody>
          <a:bodyPr vert="horz" lIns="0" tIns="0" rIns="0" bIns="0" rtlCol="0" anchor="b"/>
          <a:lstStyle>
            <a:lvl1pPr algn="r">
              <a:defRPr sz="1200" b="1" baseline="0">
                <a:solidFill>
                  <a:schemeClr val="tx1"/>
                </a:solidFill>
              </a:defRPr>
            </a:lvl1pPr>
          </a:lstStyle>
          <a:p>
            <a:r>
              <a:rPr lang="en-US"/>
              <a:t>Ministry of Health and Social Affairs</a:t>
            </a:r>
            <a:endParaRPr lang="sv-SE" dirty="0"/>
          </a:p>
        </p:txBody>
      </p:sp>
      <p:sp>
        <p:nvSpPr>
          <p:cNvPr id="6" name="Platshållare för bildnummer 5"/>
          <p:cNvSpPr>
            <a:spLocks noGrp="1"/>
          </p:cNvSpPr>
          <p:nvPr>
            <p:ph type="sldNum" sz="quarter" idx="4"/>
          </p:nvPr>
        </p:nvSpPr>
        <p:spPr>
          <a:xfrm>
            <a:off x="11082155" y="6304768"/>
            <a:ext cx="482400" cy="216000"/>
          </a:xfrm>
          <a:prstGeom prst="rect">
            <a:avLst/>
          </a:prstGeom>
        </p:spPr>
        <p:txBody>
          <a:bodyPr vert="horz" lIns="0" tIns="0" rIns="0" bIns="0" rtlCol="0" anchor="b"/>
          <a:lstStyle>
            <a:lvl1pPr algn="r">
              <a:defRPr sz="900" b="0" baseline="0">
                <a:solidFill>
                  <a:schemeClr val="tx1"/>
                </a:solidFill>
              </a:defRPr>
            </a:lvl1pPr>
          </a:lstStyle>
          <a:p>
            <a:fld id="{9C3D4D15-3887-47F3-AC8F-B99C7C44B5C5}" type="slidenum">
              <a:rPr lang="sv-SE" smtClean="0"/>
              <a:pPr/>
              <a:t>‹#›</a:t>
            </a:fld>
            <a:endParaRPr lang="sv-SE" dirty="0"/>
          </a:p>
        </p:txBody>
      </p:sp>
      <p:sp>
        <p:nvSpPr>
          <p:cNvPr id="7" name="Rektangel 6" descr="TagShape">
            <a:extLst>
              <a:ext uri="{FF2B5EF4-FFF2-40B4-BE49-F238E27FC236}">
                <a16:creationId xmlns:a16="http://schemas.microsoft.com/office/drawing/2014/main" id="{8AB053CC-65AA-4979-A66C-53EAFD407B7B}"/>
              </a:ext>
            </a:extLst>
          </p:cNvPr>
          <p:cNvSpPr/>
          <p:nvPr userDrawn="1">
            <p:custDataLst>
              <p:tags r:id="rId20"/>
            </p:custDataLst>
          </p:nvPr>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Bildobjekt 9" descr="RK Logga">
            <a:extLst>
              <a:ext uri="{FF2B5EF4-FFF2-40B4-BE49-F238E27FC236}">
                <a16:creationId xmlns:a16="http://schemas.microsoft.com/office/drawing/2014/main" id="{BC6752C7-F176-428F-96BD-535689681BB0}"/>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a:xfrm>
            <a:off x="623392" y="6159720"/>
            <a:ext cx="2778394" cy="505162"/>
          </a:xfrm>
          <a:prstGeom prst="rect">
            <a:avLst/>
          </a:prstGeom>
        </p:spPr>
      </p:pic>
    </p:spTree>
    <p:extLst>
      <p:ext uri="{BB962C8B-B14F-4D97-AF65-F5344CB8AC3E}">
        <p14:creationId xmlns:p14="http://schemas.microsoft.com/office/powerpoint/2010/main" val="25264442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dt="0"/>
  <p:txStyles>
    <p:titleStyle>
      <a:lvl1pPr algn="l" defTabSz="914400" rtl="0" eaLnBrk="1" latinLnBrk="0" hangingPunct="1">
        <a:lnSpc>
          <a:spcPct val="100000"/>
        </a:lnSpc>
        <a:spcBef>
          <a:spcPct val="0"/>
        </a:spcBef>
        <a:buNone/>
        <a:defRPr sz="4800" kern="1200" baseline="0">
          <a:solidFill>
            <a:schemeClr val="tx2"/>
          </a:solidFill>
          <a:latin typeface="+mj-lt"/>
          <a:ea typeface="+mj-ea"/>
          <a:cs typeface="+mj-cs"/>
        </a:defRPr>
      </a:lvl1pPr>
    </p:titleStyle>
    <p:bodyStyle>
      <a:lvl1pPr marL="284400" indent="-284400" algn="l" defTabSz="914400" rtl="0" eaLnBrk="1" latinLnBrk="0" hangingPunct="1">
        <a:lnSpc>
          <a:spcPct val="100000"/>
        </a:lnSpc>
        <a:spcBef>
          <a:spcPts val="0"/>
        </a:spcBef>
        <a:spcAft>
          <a:spcPts val="0"/>
        </a:spcAft>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400" b="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17">
          <p15:clr>
            <a:srgbClr val="F26B43"/>
          </p15:clr>
        </p15:guide>
        <p15:guide id="2" orient="horz" pos="2160">
          <p15:clr>
            <a:srgbClr val="F26B43"/>
          </p15:clr>
        </p15:guide>
        <p15:guide id="3" orient="horz" pos="3803">
          <p15:clr>
            <a:srgbClr val="F26B43"/>
          </p15:clr>
        </p15:guide>
        <p15:guide id="4" orient="horz" pos="1191">
          <p15:clr>
            <a:srgbClr val="F26B43"/>
          </p15:clr>
        </p15:guide>
        <p15:guide id="5" pos="330">
          <p15:clr>
            <a:srgbClr val="F26B43"/>
          </p15:clr>
        </p15:guide>
        <p15:guide id="6" pos="733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23C5D7-9BA9-4007-96C5-1F66AE65195C}"/>
              </a:ext>
            </a:extLst>
          </p:cNvPr>
          <p:cNvSpPr>
            <a:spLocks noGrp="1"/>
          </p:cNvSpPr>
          <p:nvPr>
            <p:ph type="ctrTitle"/>
          </p:nvPr>
        </p:nvSpPr>
        <p:spPr>
          <a:xfrm>
            <a:off x="697231" y="749047"/>
            <a:ext cx="11178540" cy="2151531"/>
          </a:xfrm>
        </p:spPr>
        <p:txBody>
          <a:bodyPr/>
          <a:lstStyle/>
          <a:p>
            <a:r>
              <a:rPr lang="en-US" sz="4200" dirty="0"/>
              <a:t>International cooperation in the Baltic Region</a:t>
            </a:r>
            <a:br>
              <a:rPr lang="en-US" sz="4200" dirty="0"/>
            </a:br>
            <a:r>
              <a:rPr lang="en-US" sz="4200" dirty="0"/>
              <a:t>- a Swedish perspective </a:t>
            </a:r>
            <a:endParaRPr lang="en-GB" sz="4200" noProof="0" dirty="0"/>
          </a:p>
        </p:txBody>
      </p:sp>
      <p:sp>
        <p:nvSpPr>
          <p:cNvPr id="8" name="Underrubrik 7">
            <a:extLst>
              <a:ext uri="{FF2B5EF4-FFF2-40B4-BE49-F238E27FC236}">
                <a16:creationId xmlns:a16="http://schemas.microsoft.com/office/drawing/2014/main" id="{B52F1DBA-EA19-4E29-8331-91108B0825F6}"/>
              </a:ext>
            </a:extLst>
          </p:cNvPr>
          <p:cNvSpPr>
            <a:spLocks noGrp="1"/>
          </p:cNvSpPr>
          <p:nvPr>
            <p:ph type="subTitle" idx="1"/>
          </p:nvPr>
        </p:nvSpPr>
        <p:spPr>
          <a:xfrm>
            <a:off x="999460" y="2900578"/>
            <a:ext cx="10163840" cy="1655762"/>
          </a:xfrm>
        </p:spPr>
        <p:txBody>
          <a:bodyPr/>
          <a:lstStyle/>
          <a:p>
            <a:r>
              <a:rPr lang="en-US" sz="2600" noProof="0" dirty="0"/>
              <a:t>Cross-sectoral One Health Conference on Antimicrobial Resistance</a:t>
            </a:r>
            <a:endParaRPr lang="en-GB" sz="2600" dirty="0"/>
          </a:p>
          <a:p>
            <a:r>
              <a:rPr lang="en-GB" sz="2600" noProof="0" dirty="0"/>
              <a:t>Riga, 6 Dec 2023</a:t>
            </a:r>
          </a:p>
          <a:p>
            <a:endParaRPr lang="en-GB" sz="2400" noProof="0" dirty="0"/>
          </a:p>
          <a:p>
            <a:r>
              <a:rPr lang="en-GB" sz="2000" noProof="0" dirty="0"/>
              <a:t>Dr Malin Grape</a:t>
            </a:r>
          </a:p>
          <a:p>
            <a:r>
              <a:rPr lang="en-GB" sz="2000" noProof="0" dirty="0"/>
              <a:t>Ambassador on Antimicrobial Resistance</a:t>
            </a:r>
          </a:p>
          <a:p>
            <a:r>
              <a:rPr lang="en-GB" sz="2000" noProof="0" dirty="0"/>
              <a:t>Ministry of Health and Social Affairs</a:t>
            </a:r>
          </a:p>
        </p:txBody>
      </p:sp>
      <p:sp>
        <p:nvSpPr>
          <p:cNvPr id="5" name="Platshållare för bildnummer 4">
            <a:extLst>
              <a:ext uri="{FF2B5EF4-FFF2-40B4-BE49-F238E27FC236}">
                <a16:creationId xmlns:a16="http://schemas.microsoft.com/office/drawing/2014/main" id="{E4148412-DB00-45EF-9F8E-63ECE64D48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D4D15-3887-47F3-AC8F-B99C7C44B5C5}" type="slidenum">
              <a:rPr kumimoji="0" lang="en-GB" sz="9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9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Rektangel 5" descr="TagShape">
            <a:extLst>
              <a:ext uri="{FF2B5EF4-FFF2-40B4-BE49-F238E27FC236}">
                <a16:creationId xmlns:a16="http://schemas.microsoft.com/office/drawing/2014/main" id="{4FC49608-7545-4772-8B63-6804BDA6D08F}"/>
              </a:ext>
            </a:extLst>
          </p:cNvPr>
          <p:cNvSpPr/>
          <p:nvPr/>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990151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3"/>
          <a:stretch>
            <a:fillRect/>
          </a:stretch>
        </p:blipFill>
        <p:spPr>
          <a:xfrm>
            <a:off x="8628784" y="923113"/>
            <a:ext cx="2997778" cy="2997778"/>
          </a:xfrm>
          <a:prstGeom prst="rect">
            <a:avLst/>
          </a:prstGeom>
        </p:spPr>
      </p:pic>
      <p:sp>
        <p:nvSpPr>
          <p:cNvPr id="2" name="Rubrik 1"/>
          <p:cNvSpPr>
            <a:spLocks noGrp="1"/>
          </p:cNvSpPr>
          <p:nvPr>
            <p:ph type="title"/>
          </p:nvPr>
        </p:nvSpPr>
        <p:spPr>
          <a:xfrm>
            <a:off x="565438" y="538451"/>
            <a:ext cx="9909651" cy="1325563"/>
          </a:xfrm>
        </p:spPr>
        <p:txBody>
          <a:bodyPr>
            <a:noAutofit/>
          </a:bodyPr>
          <a:lstStyle/>
          <a:p>
            <a:r>
              <a:rPr lang="sv-SE" sz="4000" dirty="0"/>
              <a:t>NDPHS- </a:t>
            </a:r>
            <a:r>
              <a:rPr lang="sv-SE" sz="4000" dirty="0" err="1"/>
              <a:t>Northern</a:t>
            </a:r>
            <a:r>
              <a:rPr lang="sv-SE" sz="4000" dirty="0"/>
              <a:t> Dimension Partnership in Public Health and Social </a:t>
            </a:r>
            <a:r>
              <a:rPr lang="sv-SE" sz="4000" dirty="0" err="1"/>
              <a:t>Well-being</a:t>
            </a:r>
            <a:r>
              <a:rPr lang="sv-SE" sz="4000" dirty="0"/>
              <a:t>  </a:t>
            </a:r>
          </a:p>
        </p:txBody>
      </p:sp>
      <p:sp>
        <p:nvSpPr>
          <p:cNvPr id="3" name="Platshållare för innehåll 2"/>
          <p:cNvSpPr>
            <a:spLocks noGrp="1"/>
          </p:cNvSpPr>
          <p:nvPr>
            <p:ph idx="1"/>
          </p:nvPr>
        </p:nvSpPr>
        <p:spPr>
          <a:xfrm>
            <a:off x="838199" y="2095514"/>
            <a:ext cx="13502834" cy="4351338"/>
          </a:xfrm>
        </p:spPr>
        <p:txBody>
          <a:bodyPr/>
          <a:lstStyle/>
          <a:p>
            <a:pPr>
              <a:spcAft>
                <a:spcPts val="1200"/>
              </a:spcAft>
              <a:buFont typeface="Arial" panose="020B0604020202020204" pitchFamily="34" charset="0"/>
              <a:buChar char="‒"/>
            </a:pPr>
            <a:r>
              <a:rPr lang="sv-SE" sz="3000" dirty="0"/>
              <a:t>EUSBSR PA: Health </a:t>
            </a:r>
          </a:p>
          <a:p>
            <a:pPr>
              <a:spcAft>
                <a:spcPts val="1200"/>
              </a:spcAft>
              <a:buFont typeface="Arial" panose="020B0604020202020204" pitchFamily="34" charset="0"/>
              <a:buChar char="‒"/>
            </a:pPr>
            <a:r>
              <a:rPr lang="sv-SE" sz="3000" dirty="0" err="1"/>
              <a:t>Chair</a:t>
            </a:r>
            <a:r>
              <a:rPr lang="sv-SE" sz="3000" dirty="0"/>
              <a:t> </a:t>
            </a:r>
            <a:r>
              <a:rPr lang="sv-SE" sz="3000" dirty="0" err="1"/>
              <a:t>of</a:t>
            </a:r>
            <a:r>
              <a:rPr lang="sv-SE" sz="3000" dirty="0"/>
              <a:t> AMR-EG and PHC-EG</a:t>
            </a:r>
          </a:p>
          <a:p>
            <a:pPr>
              <a:spcAft>
                <a:spcPts val="1200"/>
              </a:spcAft>
              <a:buFont typeface="Arial" panose="020B0604020202020204" pitchFamily="34" charset="0"/>
              <a:buChar char="‒"/>
            </a:pPr>
            <a:r>
              <a:rPr lang="sv-SE" sz="3000" dirty="0" err="1"/>
              <a:t>Resulted</a:t>
            </a:r>
            <a:r>
              <a:rPr lang="sv-SE" sz="3000" dirty="0"/>
              <a:t> in </a:t>
            </a:r>
            <a:r>
              <a:rPr lang="sv-SE" sz="3000" dirty="0" err="1"/>
              <a:t>separately</a:t>
            </a:r>
            <a:r>
              <a:rPr lang="sv-SE" sz="3000" dirty="0"/>
              <a:t> </a:t>
            </a:r>
            <a:r>
              <a:rPr lang="sv-SE" sz="3000" dirty="0" err="1"/>
              <a:t>funded</a:t>
            </a:r>
            <a:r>
              <a:rPr lang="sv-SE" sz="3000" dirty="0"/>
              <a:t> </a:t>
            </a:r>
            <a:r>
              <a:rPr lang="sv-SE" sz="3000" dirty="0" err="1"/>
              <a:t>projects</a:t>
            </a:r>
            <a:endParaRPr lang="sv-SE" sz="3000" dirty="0"/>
          </a:p>
          <a:p>
            <a:pPr>
              <a:spcAft>
                <a:spcPts val="1200"/>
              </a:spcAft>
              <a:buFont typeface="Arial" panose="020B0604020202020204" pitchFamily="34" charset="0"/>
              <a:buChar char="‒"/>
            </a:pPr>
            <a:r>
              <a:rPr lang="sv-SE" sz="3000" dirty="0" err="1"/>
              <a:t>NoDARS</a:t>
            </a:r>
            <a:r>
              <a:rPr lang="sv-SE" sz="3000" dirty="0"/>
              <a:t> and </a:t>
            </a:r>
            <a:r>
              <a:rPr lang="sv-SE" sz="3000" dirty="0" err="1"/>
              <a:t>NorthernGLASS</a:t>
            </a:r>
            <a:r>
              <a:rPr lang="sv-SE" sz="3000" dirty="0"/>
              <a:t> </a:t>
            </a:r>
          </a:p>
          <a:p>
            <a:pPr marL="0" indent="0">
              <a:spcAft>
                <a:spcPts val="1200"/>
              </a:spcAft>
              <a:buNone/>
            </a:pPr>
            <a:endParaRPr lang="sv-SE" sz="1100" dirty="0"/>
          </a:p>
          <a:p>
            <a:pPr marL="0" indent="0">
              <a:spcAft>
                <a:spcPts val="1200"/>
              </a:spcAft>
              <a:buNone/>
            </a:pPr>
            <a:r>
              <a:rPr lang="sv-SE" sz="3000" dirty="0" err="1"/>
              <a:t>Ministerial</a:t>
            </a:r>
            <a:r>
              <a:rPr lang="sv-SE" sz="3000" dirty="0"/>
              <a:t> Partnership </a:t>
            </a:r>
            <a:r>
              <a:rPr lang="sv-SE" sz="3000" dirty="0" err="1"/>
              <a:t>Annual</a:t>
            </a:r>
            <a:r>
              <a:rPr lang="sv-SE" sz="3000" dirty="0"/>
              <a:t> Conference AMR </a:t>
            </a:r>
            <a:r>
              <a:rPr lang="sv-SE" sz="3000" dirty="0" err="1"/>
              <a:t>side</a:t>
            </a:r>
            <a:r>
              <a:rPr lang="sv-SE" sz="3000" dirty="0"/>
              <a:t>-event 15-16 </a:t>
            </a:r>
            <a:r>
              <a:rPr lang="sv-SE" sz="3000" dirty="0" err="1"/>
              <a:t>January</a:t>
            </a:r>
            <a:r>
              <a:rPr lang="sv-SE" sz="3000" dirty="0"/>
              <a:t> 2024</a:t>
            </a:r>
          </a:p>
        </p:txBody>
      </p:sp>
    </p:spTree>
    <p:extLst>
      <p:ext uri="{BB962C8B-B14F-4D97-AF65-F5344CB8AC3E}">
        <p14:creationId xmlns:p14="http://schemas.microsoft.com/office/powerpoint/2010/main" val="291167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23311" y="548807"/>
            <a:ext cx="10943791" cy="5473875"/>
          </a:xfrm>
        </p:spPr>
        <p:txBody>
          <a:bodyPr anchor="t">
            <a:normAutofit/>
          </a:bodyPr>
          <a:lstStyle/>
          <a:p>
            <a:br>
              <a:rPr lang="sv-SE" dirty="0"/>
            </a:br>
            <a:r>
              <a:rPr lang="sv-SE" dirty="0"/>
              <a:t>	</a:t>
            </a:r>
            <a:r>
              <a:rPr lang="sv-SE" dirty="0" err="1"/>
              <a:t>Thank</a:t>
            </a:r>
            <a:r>
              <a:rPr lang="sv-SE" dirty="0"/>
              <a:t> </a:t>
            </a:r>
            <a:r>
              <a:rPr lang="sv-SE" dirty="0" err="1"/>
              <a:t>you</a:t>
            </a:r>
            <a:r>
              <a:rPr lang="sv-SE" dirty="0"/>
              <a:t>!</a:t>
            </a:r>
          </a:p>
        </p:txBody>
      </p:sp>
      <p:sp>
        <p:nvSpPr>
          <p:cNvPr id="13" name="Slide Number Placeholder 4">
            <a:extLst>
              <a:ext uri="{FF2B5EF4-FFF2-40B4-BE49-F238E27FC236}">
                <a16:creationId xmlns:a16="http://schemas.microsoft.com/office/drawing/2014/main" id="{A8B3A08C-85EB-96EE-7650-314A03145829}"/>
              </a:ext>
            </a:extLst>
          </p:cNvPr>
          <p:cNvSpPr>
            <a:spLocks noGrp="1"/>
          </p:cNvSpPr>
          <p:nvPr>
            <p:ph type="sldNum" sz="quarter" idx="17"/>
          </p:nvPr>
        </p:nvSpPr>
        <p:spPr>
          <a:xfrm>
            <a:off x="11082155" y="6304768"/>
            <a:ext cx="482400" cy="216000"/>
          </a:xfrm>
        </p:spPr>
        <p:txBody>
          <a:bodyPr/>
          <a:lstStyle/>
          <a:p>
            <a:pPr>
              <a:spcAft>
                <a:spcPts val="600"/>
              </a:spcAft>
            </a:pPr>
            <a:fld id="{9C3D4D15-3887-47F3-AC8F-B99C7C44B5C5}" type="slidenum">
              <a:rPr lang="sv-SE" smtClean="0"/>
              <a:pPr>
                <a:spcAft>
                  <a:spcPts val="600"/>
                </a:spcAft>
              </a:pPr>
              <a:t>11</a:t>
            </a:fld>
            <a:endParaRPr lang="sv-SE"/>
          </a:p>
        </p:txBody>
      </p:sp>
      <p:pic>
        <p:nvPicPr>
          <p:cNvPr id="4" name="Platshållare för innehåll 3" descr="En bild som visar text, karta, kartbok, Teckensnitt&#10;&#10;Automatiskt genererad beskrivning"/>
          <p:cNvPicPr>
            <a:picLocks noChangeAspect="1"/>
          </p:cNvPicPr>
          <p:nvPr/>
        </p:nvPicPr>
        <p:blipFill>
          <a:blip r:embed="rId3"/>
          <a:stretch>
            <a:fillRect/>
          </a:stretch>
        </p:blipFill>
        <p:spPr>
          <a:xfrm>
            <a:off x="2291788" y="3429000"/>
            <a:ext cx="3280027" cy="1746508"/>
          </a:xfrm>
          <a:prstGeom prst="rect">
            <a:avLst/>
          </a:prstGeom>
        </p:spPr>
      </p:pic>
      <p:pic>
        <p:nvPicPr>
          <p:cNvPr id="3" name="Bildobjekt 2" descr="En bild som visar himmel, byggnad, utomhus, staty&#10;&#10;Automatiskt genererad beskrivning">
            <a:extLst>
              <a:ext uri="{FF2B5EF4-FFF2-40B4-BE49-F238E27FC236}">
                <a16:creationId xmlns:a16="http://schemas.microsoft.com/office/drawing/2014/main" id="{58D4C909-2325-45BA-020D-16537A7D2C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9501" y="1392440"/>
            <a:ext cx="4937863" cy="3703397"/>
          </a:xfrm>
          <a:prstGeom prst="rect">
            <a:avLst/>
          </a:prstGeom>
          <a:effectLst>
            <a:outerShdw blurRad="50800" dist="38100" dir="18900000" algn="bl" rotWithShape="0">
              <a:prstClr val="black">
                <a:alpha val="40000"/>
              </a:prstClr>
            </a:outerShdw>
          </a:effectLst>
          <a:scene3d>
            <a:camera prst="orthographicFront">
              <a:rot lat="0" lon="0" rev="16200000"/>
            </a:camera>
            <a:lightRig rig="threePt" dir="t"/>
          </a:scene3d>
        </p:spPr>
      </p:pic>
      <p:sp>
        <p:nvSpPr>
          <p:cNvPr id="6" name="textruta 5">
            <a:extLst>
              <a:ext uri="{FF2B5EF4-FFF2-40B4-BE49-F238E27FC236}">
                <a16:creationId xmlns:a16="http://schemas.microsoft.com/office/drawing/2014/main" id="{E4BC1ABB-0743-4036-99A2-7507E6D70826}"/>
              </a:ext>
            </a:extLst>
          </p:cNvPr>
          <p:cNvSpPr txBox="1"/>
          <p:nvPr/>
        </p:nvSpPr>
        <p:spPr>
          <a:xfrm>
            <a:off x="7626485" y="5699546"/>
            <a:ext cx="2251749" cy="263149"/>
          </a:xfrm>
          <a:prstGeom prst="rect">
            <a:avLst/>
          </a:prstGeom>
          <a:noFill/>
        </p:spPr>
        <p:txBody>
          <a:bodyPr wrap="square" rtlCol="0">
            <a:spAutoFit/>
          </a:bodyPr>
          <a:lstStyle/>
          <a:p>
            <a:pPr defTabSz="1014984">
              <a:spcAft>
                <a:spcPts val="600"/>
              </a:spcAft>
            </a:pPr>
            <a:r>
              <a:rPr lang="sv-SE" sz="1110" kern="1200" dirty="0">
                <a:solidFill>
                  <a:schemeClr val="bg1"/>
                </a:solidFill>
                <a:latin typeface="+mn-lt"/>
                <a:ea typeface="+mn-ea"/>
                <a:cs typeface="+mn-cs"/>
              </a:rPr>
              <a:t>Photo: Gunilla Skoog Ståhlgren</a:t>
            </a:r>
            <a:endParaRPr lang="sv-SE" sz="1000" dirty="0">
              <a:solidFill>
                <a:schemeClr val="bg1"/>
              </a:solidFill>
            </a:endParaRPr>
          </a:p>
        </p:txBody>
      </p:sp>
    </p:spTree>
    <p:extLst>
      <p:ext uri="{BB962C8B-B14F-4D97-AF65-F5344CB8AC3E}">
        <p14:creationId xmlns:p14="http://schemas.microsoft.com/office/powerpoint/2010/main" val="3796393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Long-</a:t>
            </a:r>
            <a:r>
              <a:rPr lang="sv-SE" dirty="0" err="1"/>
              <a:t>standing</a:t>
            </a:r>
            <a:r>
              <a:rPr lang="sv-SE" dirty="0"/>
              <a:t> </a:t>
            </a:r>
            <a:r>
              <a:rPr lang="sv-SE" dirty="0" err="1"/>
              <a:t>cooperation</a:t>
            </a:r>
            <a:r>
              <a:rPr lang="sv-SE" dirty="0"/>
              <a:t> </a:t>
            </a:r>
          </a:p>
        </p:txBody>
      </p:sp>
      <p:sp>
        <p:nvSpPr>
          <p:cNvPr id="3" name="Platshållare för innehåll 2"/>
          <p:cNvSpPr>
            <a:spLocks noGrp="1"/>
          </p:cNvSpPr>
          <p:nvPr>
            <p:ph idx="1"/>
          </p:nvPr>
        </p:nvSpPr>
        <p:spPr>
          <a:xfrm>
            <a:off x="622799" y="1890713"/>
            <a:ext cx="12567421" cy="4129082"/>
          </a:xfrm>
        </p:spPr>
        <p:txBody>
          <a:bodyPr/>
          <a:lstStyle/>
          <a:p>
            <a:pPr>
              <a:spcAft>
                <a:spcPts val="1200"/>
              </a:spcAft>
            </a:pPr>
            <a:r>
              <a:rPr lang="en-US" sz="2400" dirty="0"/>
              <a:t>2004</a:t>
            </a:r>
            <a:r>
              <a:rPr lang="sv-SE" sz="2400" dirty="0"/>
              <a:t> </a:t>
            </a:r>
            <a:r>
              <a:rPr lang="en-US" sz="2400" dirty="0"/>
              <a:t>BALTICCARE – The Baltic Network for Infection Control, Containment of Antibiotic Resistance, and Healthcare Epidemiology</a:t>
            </a:r>
            <a:endParaRPr lang="sv-SE" sz="2400" dirty="0"/>
          </a:p>
          <a:p>
            <a:pPr>
              <a:spcAft>
                <a:spcPts val="1200"/>
              </a:spcAft>
            </a:pPr>
            <a:r>
              <a:rPr lang="sv-SE" sz="2400" dirty="0"/>
              <a:t>2009 BARN – Baltic Antibiotic Resistance </a:t>
            </a:r>
            <a:r>
              <a:rPr lang="sv-SE" sz="2400" dirty="0" err="1"/>
              <a:t>collaborative</a:t>
            </a:r>
            <a:r>
              <a:rPr lang="sv-SE" sz="2400" dirty="0"/>
              <a:t> Network 2012</a:t>
            </a:r>
          </a:p>
          <a:p>
            <a:pPr lvl="1">
              <a:spcAft>
                <a:spcPts val="1200"/>
              </a:spcAft>
            </a:pPr>
            <a:r>
              <a:rPr lang="sv-SE" sz="2000" dirty="0"/>
              <a:t>Grass-</a:t>
            </a:r>
            <a:r>
              <a:rPr lang="sv-SE" sz="2000" dirty="0" err="1"/>
              <a:t>root</a:t>
            </a:r>
            <a:r>
              <a:rPr lang="sv-SE" sz="2000" dirty="0"/>
              <a:t> </a:t>
            </a:r>
            <a:r>
              <a:rPr lang="sv-SE" sz="2000" dirty="0" err="1"/>
              <a:t>initiative</a:t>
            </a:r>
            <a:r>
              <a:rPr lang="sv-SE" sz="2000" dirty="0"/>
              <a:t> </a:t>
            </a:r>
          </a:p>
          <a:p>
            <a:pPr lvl="1">
              <a:spcAft>
                <a:spcPts val="1200"/>
              </a:spcAft>
            </a:pPr>
            <a:r>
              <a:rPr lang="sv-SE" sz="2000" dirty="0"/>
              <a:t>170 </a:t>
            </a:r>
            <a:r>
              <a:rPr lang="sv-SE" sz="2000" dirty="0" err="1"/>
              <a:t>members</a:t>
            </a:r>
            <a:r>
              <a:rPr lang="sv-SE" sz="2000" dirty="0"/>
              <a:t>, from Belarus, Estonia, Georgia, </a:t>
            </a:r>
            <a:r>
              <a:rPr lang="sv-SE" sz="2000" dirty="0" err="1"/>
              <a:t>Latvia</a:t>
            </a:r>
            <a:r>
              <a:rPr lang="sv-SE" sz="2000" dirty="0"/>
              <a:t>, </a:t>
            </a:r>
            <a:r>
              <a:rPr lang="sv-SE" sz="2000" dirty="0" err="1"/>
              <a:t>Lithuania</a:t>
            </a:r>
            <a:r>
              <a:rPr lang="sv-SE" sz="2000" dirty="0"/>
              <a:t>, Moldova, </a:t>
            </a:r>
            <a:r>
              <a:rPr lang="sv-SE" sz="2000" dirty="0" err="1"/>
              <a:t>Poland</a:t>
            </a:r>
            <a:r>
              <a:rPr lang="sv-SE" sz="2000" dirty="0"/>
              <a:t>, </a:t>
            </a:r>
            <a:r>
              <a:rPr lang="sv-SE" sz="2000" dirty="0" err="1"/>
              <a:t>Russia</a:t>
            </a:r>
            <a:r>
              <a:rPr lang="sv-SE" sz="2000" dirty="0"/>
              <a:t>, Sweden and </a:t>
            </a:r>
            <a:r>
              <a:rPr lang="sv-SE" sz="2000" dirty="0" err="1"/>
              <a:t>Ukraine</a:t>
            </a:r>
            <a:endParaRPr lang="sv-SE" sz="2000" dirty="0"/>
          </a:p>
          <a:p>
            <a:pPr lvl="1">
              <a:spcAft>
                <a:spcPts val="1200"/>
              </a:spcAft>
            </a:pPr>
            <a:r>
              <a:rPr lang="en-US" sz="2000" dirty="0"/>
              <a:t>multidisciplinary network: Health care professionals – all levels, Microbiologists, Infection control specialists, Pharmacists, Governmental officers</a:t>
            </a:r>
          </a:p>
          <a:p>
            <a:pPr marL="457200" lvl="1" indent="0">
              <a:spcAft>
                <a:spcPts val="1200"/>
              </a:spcAft>
              <a:buNone/>
            </a:pPr>
            <a:endParaRPr lang="sv-SE" sz="2000" dirty="0"/>
          </a:p>
        </p:txBody>
      </p:sp>
      <p:pic>
        <p:nvPicPr>
          <p:cNvPr id="4" name="Bildobjekt 3">
            <a:extLst>
              <a:ext uri="{FF2B5EF4-FFF2-40B4-BE49-F238E27FC236}">
                <a16:creationId xmlns:a16="http://schemas.microsoft.com/office/drawing/2014/main" id="{6FC0B5B5-F98F-DEB6-7998-6B22BC9F7E9D}"/>
              </a:ext>
            </a:extLst>
          </p:cNvPr>
          <p:cNvPicPr>
            <a:picLocks noChangeAspect="1"/>
          </p:cNvPicPr>
          <p:nvPr/>
        </p:nvPicPr>
        <p:blipFill>
          <a:blip r:embed="rId3"/>
          <a:stretch>
            <a:fillRect/>
          </a:stretch>
        </p:blipFill>
        <p:spPr>
          <a:xfrm>
            <a:off x="6202374" y="5564243"/>
            <a:ext cx="4795415" cy="612781"/>
          </a:xfrm>
          <a:prstGeom prst="rect">
            <a:avLst/>
          </a:prstGeom>
        </p:spPr>
      </p:pic>
    </p:spTree>
    <p:extLst>
      <p:ext uri="{BB962C8B-B14F-4D97-AF65-F5344CB8AC3E}">
        <p14:creationId xmlns:p14="http://schemas.microsoft.com/office/powerpoint/2010/main" val="983629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LATOHOP </a:t>
            </a:r>
          </a:p>
        </p:txBody>
      </p:sp>
      <p:sp>
        <p:nvSpPr>
          <p:cNvPr id="3" name="Platshållare för innehåll 2"/>
          <p:cNvSpPr>
            <a:spLocks noGrp="1"/>
          </p:cNvSpPr>
          <p:nvPr>
            <p:ph idx="1"/>
          </p:nvPr>
        </p:nvSpPr>
        <p:spPr>
          <a:xfrm>
            <a:off x="838200" y="1562388"/>
            <a:ext cx="13340787" cy="4824557"/>
          </a:xfrm>
        </p:spPr>
        <p:txBody>
          <a:bodyPr>
            <a:normAutofit/>
          </a:bodyPr>
          <a:lstStyle/>
          <a:p>
            <a:pPr marL="0" indent="0">
              <a:lnSpc>
                <a:spcPct val="120000"/>
              </a:lnSpc>
              <a:spcAft>
                <a:spcPts val="1200"/>
              </a:spcAft>
              <a:buNone/>
            </a:pPr>
            <a:r>
              <a:rPr lang="en-US" dirty="0"/>
              <a:t>Latvia One Health One Plan</a:t>
            </a:r>
            <a:r>
              <a:rPr lang="sv-SE" sz="3200" dirty="0"/>
              <a:t>– 2019-2022</a:t>
            </a:r>
            <a:endParaRPr lang="sv-SE" dirty="0"/>
          </a:p>
          <a:p>
            <a:pPr lvl="1">
              <a:lnSpc>
                <a:spcPct val="120000"/>
              </a:lnSpc>
              <a:spcAft>
                <a:spcPts val="1200"/>
              </a:spcAft>
              <a:buFont typeface="Arial" panose="020B0604020202020204" pitchFamily="34" charset="0"/>
              <a:buChar char="‒"/>
            </a:pPr>
            <a:r>
              <a:rPr lang="sv-SE" sz="2800" dirty="0" err="1"/>
              <a:t>Request</a:t>
            </a:r>
            <a:r>
              <a:rPr lang="sv-SE" sz="2800" dirty="0"/>
              <a:t> from </a:t>
            </a:r>
            <a:r>
              <a:rPr lang="sv-SE" sz="2800" dirty="0" err="1"/>
              <a:t>Latvia</a:t>
            </a:r>
            <a:r>
              <a:rPr lang="sv-SE" sz="2800" dirty="0"/>
              <a:t> to EU Commission – Sweden </a:t>
            </a:r>
            <a:r>
              <a:rPr lang="sv-SE" sz="2800" dirty="0" err="1"/>
              <a:t>assigned</a:t>
            </a:r>
            <a:r>
              <a:rPr lang="sv-SE" sz="2800" dirty="0"/>
              <a:t> </a:t>
            </a:r>
          </a:p>
          <a:p>
            <a:pPr lvl="1">
              <a:lnSpc>
                <a:spcPct val="120000"/>
              </a:lnSpc>
              <a:spcAft>
                <a:spcPts val="1200"/>
              </a:spcAft>
              <a:buFont typeface="Arial" panose="020B0604020202020204" pitchFamily="34" charset="0"/>
              <a:buChar char="‒"/>
            </a:pPr>
            <a:r>
              <a:rPr lang="sv-SE" sz="2800" dirty="0"/>
              <a:t>Support and </a:t>
            </a:r>
            <a:r>
              <a:rPr lang="sv-SE" sz="2800" dirty="0" err="1"/>
              <a:t>enable</a:t>
            </a:r>
            <a:r>
              <a:rPr lang="sv-SE" sz="2800" dirty="0"/>
              <a:t> implementation of National Action Plan on AMR</a:t>
            </a:r>
          </a:p>
          <a:p>
            <a:pPr>
              <a:lnSpc>
                <a:spcPct val="120000"/>
              </a:lnSpc>
              <a:spcAft>
                <a:spcPts val="1200"/>
              </a:spcAft>
            </a:pPr>
            <a:endParaRPr lang="sv-SE" dirty="0"/>
          </a:p>
          <a:p>
            <a:pPr>
              <a:lnSpc>
                <a:spcPct val="120000"/>
              </a:lnSpc>
              <a:spcAft>
                <a:spcPts val="1200"/>
              </a:spcAft>
            </a:pPr>
            <a:endParaRPr lang="sv-SE" dirty="0"/>
          </a:p>
        </p:txBody>
      </p:sp>
      <p:pic>
        <p:nvPicPr>
          <p:cNvPr id="4" name="Bildobjekt 3"/>
          <p:cNvPicPr>
            <a:picLocks noChangeAspect="1"/>
          </p:cNvPicPr>
          <p:nvPr/>
        </p:nvPicPr>
        <p:blipFill>
          <a:blip r:embed="rId3"/>
          <a:stretch>
            <a:fillRect/>
          </a:stretch>
        </p:blipFill>
        <p:spPr>
          <a:xfrm>
            <a:off x="7993523" y="399874"/>
            <a:ext cx="1456860" cy="731583"/>
          </a:xfrm>
          <a:prstGeom prst="rect">
            <a:avLst/>
          </a:prstGeom>
        </p:spPr>
      </p:pic>
      <p:pic>
        <p:nvPicPr>
          <p:cNvPr id="5" name="Bildobjekt 4"/>
          <p:cNvPicPr>
            <a:picLocks noChangeAspect="1"/>
          </p:cNvPicPr>
          <p:nvPr/>
        </p:nvPicPr>
        <p:blipFill>
          <a:blip r:embed="rId4"/>
          <a:stretch>
            <a:fillRect/>
          </a:stretch>
        </p:blipFill>
        <p:spPr>
          <a:xfrm>
            <a:off x="9818853" y="392948"/>
            <a:ext cx="1164437" cy="731583"/>
          </a:xfrm>
          <a:prstGeom prst="rect">
            <a:avLst/>
          </a:prstGeom>
        </p:spPr>
      </p:pic>
      <p:pic>
        <p:nvPicPr>
          <p:cNvPr id="8" name="Bildobjekt 7">
            <a:extLst>
              <a:ext uri="{FF2B5EF4-FFF2-40B4-BE49-F238E27FC236}">
                <a16:creationId xmlns:a16="http://schemas.microsoft.com/office/drawing/2014/main" id="{804644A6-8416-5017-352C-BB179AA3D1DF}"/>
              </a:ext>
            </a:extLst>
          </p:cNvPr>
          <p:cNvPicPr>
            <a:picLocks noChangeAspect="1"/>
          </p:cNvPicPr>
          <p:nvPr/>
        </p:nvPicPr>
        <p:blipFill rotWithShape="1">
          <a:blip r:embed="rId5"/>
          <a:srcRect b="48017"/>
          <a:stretch/>
        </p:blipFill>
        <p:spPr>
          <a:xfrm>
            <a:off x="6000418" y="3748426"/>
            <a:ext cx="4982872" cy="2638519"/>
          </a:xfrm>
          <a:prstGeom prst="rect">
            <a:avLst/>
          </a:prstGeom>
        </p:spPr>
      </p:pic>
      <p:sp>
        <p:nvSpPr>
          <p:cNvPr id="9" name="textruta 8">
            <a:extLst>
              <a:ext uri="{FF2B5EF4-FFF2-40B4-BE49-F238E27FC236}">
                <a16:creationId xmlns:a16="http://schemas.microsoft.com/office/drawing/2014/main" id="{E7FEF141-0BFD-6EC1-20DB-2F7B738AAF1A}"/>
              </a:ext>
            </a:extLst>
          </p:cNvPr>
          <p:cNvSpPr txBox="1"/>
          <p:nvPr/>
        </p:nvSpPr>
        <p:spPr>
          <a:xfrm>
            <a:off x="6000418" y="6335015"/>
            <a:ext cx="2258326" cy="246221"/>
          </a:xfrm>
          <a:prstGeom prst="rect">
            <a:avLst/>
          </a:prstGeom>
          <a:noFill/>
        </p:spPr>
        <p:txBody>
          <a:bodyPr wrap="square" rtlCol="0">
            <a:spAutoFit/>
          </a:bodyPr>
          <a:lstStyle/>
          <a:p>
            <a:r>
              <a:rPr lang="sv-SE" sz="1000" dirty="0"/>
              <a:t>Photo: PHA Sweden</a:t>
            </a:r>
          </a:p>
        </p:txBody>
      </p:sp>
      <p:pic>
        <p:nvPicPr>
          <p:cNvPr id="10" name="Picture 4" descr="Homepage | Traineeships">
            <a:extLst>
              <a:ext uri="{FF2B5EF4-FFF2-40B4-BE49-F238E27FC236}">
                <a16:creationId xmlns:a16="http://schemas.microsoft.com/office/drawing/2014/main" id="{BAF638ED-59D8-36E2-DD50-2EB8E602722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13164"/>
          <a:stretch/>
        </p:blipFill>
        <p:spPr bwMode="auto">
          <a:xfrm>
            <a:off x="3877520" y="6101261"/>
            <a:ext cx="1678329" cy="47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28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DA2D73-C17B-6131-B06B-1A5F21CA481B}"/>
              </a:ext>
            </a:extLst>
          </p:cNvPr>
          <p:cNvSpPr>
            <a:spLocks noGrp="1"/>
          </p:cNvSpPr>
          <p:nvPr>
            <p:ph type="title"/>
          </p:nvPr>
        </p:nvSpPr>
        <p:spPr/>
        <p:txBody>
          <a:bodyPr/>
          <a:lstStyle/>
          <a:p>
            <a:r>
              <a:rPr lang="sv-SE" dirty="0"/>
              <a:t>LATOHOP</a:t>
            </a:r>
          </a:p>
        </p:txBody>
      </p:sp>
      <p:sp>
        <p:nvSpPr>
          <p:cNvPr id="3" name="Platshållare för text 2">
            <a:extLst>
              <a:ext uri="{FF2B5EF4-FFF2-40B4-BE49-F238E27FC236}">
                <a16:creationId xmlns:a16="http://schemas.microsoft.com/office/drawing/2014/main" id="{FC31F6E2-5413-AEEF-4280-6F41D933D6CF}"/>
              </a:ext>
            </a:extLst>
          </p:cNvPr>
          <p:cNvSpPr>
            <a:spLocks noGrp="1"/>
          </p:cNvSpPr>
          <p:nvPr>
            <p:ph type="body" sz="quarter" idx="13"/>
          </p:nvPr>
        </p:nvSpPr>
        <p:spPr>
          <a:xfrm>
            <a:off x="622799" y="1832850"/>
            <a:ext cx="9711825" cy="4129200"/>
          </a:xfrm>
        </p:spPr>
        <p:txBody>
          <a:bodyPr/>
          <a:lstStyle/>
          <a:p>
            <a:pPr marL="0" marR="0" lvl="0" indent="0" algn="l" defTabSz="914400" rtl="0" eaLnBrk="1" fontAlgn="auto" latinLnBrk="0" hangingPunct="1">
              <a:lnSpc>
                <a:spcPct val="120000"/>
              </a:lnSpc>
              <a:spcBef>
                <a:spcPts val="0"/>
              </a:spcBef>
              <a:spcAft>
                <a:spcPts val="1800"/>
              </a:spcAft>
              <a:buClrTx/>
              <a:buSzTx/>
              <a:buFont typeface="Arial" panose="020B0604020202020204" pitchFamily="34" charset="0"/>
              <a:buNone/>
              <a:tabLst/>
              <a:defRPr/>
            </a:pPr>
            <a:r>
              <a:rPr kumimoji="0" lang="en-GB" sz="200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panose="020B0604020202020204" pitchFamily="34" charset="0"/>
              </a:rPr>
              <a:t>Outcome 1: </a:t>
            </a:r>
            <a:br>
              <a:rPr kumimoji="0" lang="en-GB" sz="20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panose="020B0604020202020204" pitchFamily="34" charset="0"/>
              </a:rPr>
            </a:br>
            <a:r>
              <a:rPr kumimoji="0" lang="en-GB" sz="20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panose="020B0604020202020204" pitchFamily="34" charset="0"/>
              </a:rPr>
              <a:t>The Centre for Disease Prevention and Control and Food and Veterinary Service are </a:t>
            </a:r>
            <a:r>
              <a:rPr kumimoji="0" lang="en-GB" sz="20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panose="020B0604020202020204" pitchFamily="34" charset="0"/>
              </a:rPr>
              <a:t>empowered</a:t>
            </a:r>
            <a:r>
              <a:rPr kumimoji="0" lang="en-GB" sz="20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panose="020B0604020202020204" pitchFamily="34" charset="0"/>
              </a:rPr>
              <a:t> to implement the One Health National Action Plan.</a:t>
            </a:r>
            <a:endParaRPr kumimoji="0" lang="sv-SE"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20000"/>
              </a:lnSpc>
              <a:spcBef>
                <a:spcPts val="0"/>
              </a:spcBef>
              <a:spcAft>
                <a:spcPts val="1800"/>
              </a:spcAft>
              <a:buClrTx/>
              <a:buSzTx/>
              <a:buFont typeface="Arial" panose="020B0604020202020204" pitchFamily="34" charset="0"/>
              <a:buNone/>
              <a:tabLst/>
              <a:defRPr/>
            </a:pPr>
            <a:r>
              <a:rPr kumimoji="0" lang="en-GB" sz="200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panose="020B0604020202020204" pitchFamily="34" charset="0"/>
              </a:rPr>
              <a:t>Outcome 2: </a:t>
            </a:r>
            <a:br>
              <a:rPr kumimoji="0" lang="en-GB" sz="20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panose="020B0604020202020204" pitchFamily="34" charset="0"/>
              </a:rPr>
            </a:br>
            <a:r>
              <a:rPr kumimoji="0" lang="en-GB" sz="20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panose="020B0604020202020204" pitchFamily="34" charset="0"/>
              </a:rPr>
              <a:t>Human and animal health professionals and animal farmers are </a:t>
            </a:r>
            <a:r>
              <a:rPr kumimoji="0" lang="en-GB" sz="20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panose="020B0604020202020204" pitchFamily="34" charset="0"/>
              </a:rPr>
              <a:t>provided with skills and tools </a:t>
            </a:r>
            <a:r>
              <a:rPr kumimoji="0" lang="en-GB" sz="20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panose="020B0604020202020204" pitchFamily="34" charset="0"/>
              </a:rPr>
              <a:t>for prudent use of antibiotics as a mean to prevent and contain AMR.</a:t>
            </a:r>
          </a:p>
          <a:p>
            <a:pPr marL="0" marR="0" lvl="0" indent="0" algn="l" defTabSz="914400" rtl="0" eaLnBrk="1" fontAlgn="auto" latinLnBrk="0" hangingPunct="1">
              <a:lnSpc>
                <a:spcPct val="120000"/>
              </a:lnSpc>
              <a:spcBef>
                <a:spcPts val="0"/>
              </a:spcBef>
              <a:spcAft>
                <a:spcPts val="1800"/>
              </a:spcAft>
              <a:buClrTx/>
              <a:buSzTx/>
              <a:buFont typeface="Arial" panose="020B0604020202020204" pitchFamily="34" charset="0"/>
              <a:buNone/>
              <a:tabLst/>
              <a:defRPr/>
            </a:pPr>
            <a:r>
              <a:rPr kumimoji="0" lang="en-GB" sz="200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panose="020B0604020202020204" pitchFamily="34" charset="0"/>
              </a:rPr>
              <a:t>Outcome 3: </a:t>
            </a:r>
            <a:br>
              <a:rPr kumimoji="0" lang="en-GB" sz="20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panose="020B0604020202020204" pitchFamily="34" charset="0"/>
              </a:rPr>
            </a:br>
            <a:r>
              <a:rPr kumimoji="0" lang="en-GB" sz="20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panose="020B0604020202020204" pitchFamily="34" charset="0"/>
              </a:rPr>
              <a:t>An </a:t>
            </a:r>
            <a:r>
              <a:rPr kumimoji="0" lang="en-GB" sz="20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panose="020B0604020202020204" pitchFamily="34" charset="0"/>
              </a:rPr>
              <a:t>intersectoral coordinating mechanism </a:t>
            </a:r>
            <a:r>
              <a:rPr kumimoji="0" lang="en-GB" sz="20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panose="020B0604020202020204" pitchFamily="34" charset="0"/>
              </a:rPr>
              <a:t>(ICM) is put in place to support information sharing and collaboration between sectors on various aspects of AMR among relevant professionals.</a:t>
            </a: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a:spcAft>
                <a:spcPts val="1800"/>
              </a:spcAft>
            </a:pPr>
            <a:endParaRPr lang="sv-SE" sz="3600" dirty="0"/>
          </a:p>
        </p:txBody>
      </p:sp>
      <p:sp>
        <p:nvSpPr>
          <p:cNvPr id="5" name="Platshållare för bildnummer 4">
            <a:extLst>
              <a:ext uri="{FF2B5EF4-FFF2-40B4-BE49-F238E27FC236}">
                <a16:creationId xmlns:a16="http://schemas.microsoft.com/office/drawing/2014/main" id="{F2F00F6F-DA01-BE50-619E-31376A533BBD}"/>
              </a:ext>
            </a:extLst>
          </p:cNvPr>
          <p:cNvSpPr>
            <a:spLocks noGrp="1"/>
          </p:cNvSpPr>
          <p:nvPr>
            <p:ph type="sldNum" sz="quarter" idx="16"/>
          </p:nvPr>
        </p:nvSpPr>
        <p:spPr/>
        <p:txBody>
          <a:bodyPr/>
          <a:lstStyle/>
          <a:p>
            <a:fld id="{9C3D4D15-3887-47F3-AC8F-B99C7C44B5C5}" type="slidenum">
              <a:rPr lang="sv-SE" smtClean="0"/>
              <a:pPr/>
              <a:t>4</a:t>
            </a:fld>
            <a:endParaRPr lang="sv-SE" dirty="0"/>
          </a:p>
        </p:txBody>
      </p:sp>
    </p:spTree>
    <p:extLst>
      <p:ext uri="{BB962C8B-B14F-4D97-AF65-F5344CB8AC3E}">
        <p14:creationId xmlns:p14="http://schemas.microsoft.com/office/powerpoint/2010/main" val="2937376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915623" y="1628799"/>
            <a:ext cx="8910302" cy="4229559"/>
          </a:xfrm>
        </p:spPr>
        <p:txBody>
          <a:bodyPr>
            <a:noAutofit/>
          </a:bodyPr>
          <a:lstStyle/>
          <a:p>
            <a:pPr marL="0" indent="0">
              <a:buNone/>
            </a:pPr>
            <a:r>
              <a:rPr lang="sv-SE" b="1" dirty="0" err="1"/>
              <a:t>Outcome</a:t>
            </a:r>
            <a:r>
              <a:rPr lang="sv-SE" b="1" dirty="0"/>
              <a:t> 1:</a:t>
            </a:r>
            <a:r>
              <a:rPr lang="sv-SE" dirty="0"/>
              <a:t> </a:t>
            </a:r>
          </a:p>
          <a:p>
            <a:r>
              <a:rPr lang="sv-SE" dirty="0" err="1"/>
              <a:t>Latvia</a:t>
            </a:r>
            <a:r>
              <a:rPr lang="sv-SE" dirty="0"/>
              <a:t> </a:t>
            </a:r>
            <a:r>
              <a:rPr lang="sv-SE" dirty="0" err="1"/>
              <a:t>initiated</a:t>
            </a:r>
            <a:r>
              <a:rPr lang="sv-SE" dirty="0"/>
              <a:t> process </a:t>
            </a:r>
            <a:r>
              <a:rPr lang="sv-SE" dirty="0" err="1"/>
              <a:t>of</a:t>
            </a:r>
            <a:r>
              <a:rPr lang="sv-SE" dirty="0"/>
              <a:t> </a:t>
            </a:r>
            <a:r>
              <a:rPr lang="sv-SE" dirty="0" err="1"/>
              <a:t>updating</a:t>
            </a:r>
            <a:r>
              <a:rPr lang="sv-SE" dirty="0"/>
              <a:t> the National Action Plan on AMR </a:t>
            </a:r>
          </a:p>
          <a:p>
            <a:r>
              <a:rPr lang="sv-SE" dirty="0" err="1"/>
              <a:t>Prioritized</a:t>
            </a:r>
            <a:r>
              <a:rPr lang="sv-SE" dirty="0"/>
              <a:t> </a:t>
            </a:r>
            <a:r>
              <a:rPr lang="sv-SE" dirty="0" err="1"/>
              <a:t>activities</a:t>
            </a:r>
            <a:r>
              <a:rPr lang="sv-SE" dirty="0"/>
              <a:t> </a:t>
            </a:r>
            <a:r>
              <a:rPr lang="sv-SE" dirty="0" err="1"/>
              <a:t>using</a:t>
            </a:r>
            <a:r>
              <a:rPr lang="sv-SE" dirty="0"/>
              <a:t> the </a:t>
            </a:r>
            <a:r>
              <a:rPr lang="sv-SE" dirty="0" err="1"/>
              <a:t>methods</a:t>
            </a:r>
            <a:r>
              <a:rPr lang="sv-SE" dirty="0"/>
              <a:t> </a:t>
            </a:r>
            <a:r>
              <a:rPr lang="sv-SE" dirty="0" err="1"/>
              <a:t>introduced</a:t>
            </a:r>
            <a:endParaRPr lang="sv-SE" dirty="0"/>
          </a:p>
          <a:p>
            <a:r>
              <a:rPr lang="sv-SE" dirty="0"/>
              <a:t>A </a:t>
            </a:r>
            <a:r>
              <a:rPr lang="sv-SE" dirty="0" err="1"/>
              <a:t>method</a:t>
            </a:r>
            <a:r>
              <a:rPr lang="sv-SE" dirty="0"/>
              <a:t> for implementation </a:t>
            </a:r>
            <a:r>
              <a:rPr lang="sv-SE" dirty="0" err="1"/>
              <a:t>was</a:t>
            </a:r>
            <a:r>
              <a:rPr lang="sv-SE" dirty="0"/>
              <a:t> </a:t>
            </a:r>
            <a:r>
              <a:rPr lang="sv-SE" dirty="0" err="1"/>
              <a:t>introduced</a:t>
            </a:r>
            <a:endParaRPr lang="sv-SE" dirty="0"/>
          </a:p>
          <a:p>
            <a:endParaRPr lang="sv-SE" dirty="0"/>
          </a:p>
        </p:txBody>
      </p:sp>
      <p:sp>
        <p:nvSpPr>
          <p:cNvPr id="3" name="Rubrik 2"/>
          <p:cNvSpPr>
            <a:spLocks noGrp="1"/>
          </p:cNvSpPr>
          <p:nvPr>
            <p:ph type="title"/>
          </p:nvPr>
        </p:nvSpPr>
        <p:spPr>
          <a:solidFill>
            <a:schemeClr val="bg1"/>
          </a:solidFill>
        </p:spPr>
        <p:txBody>
          <a:bodyPr/>
          <a:lstStyle/>
          <a:p>
            <a:r>
              <a:rPr lang="sv-SE" dirty="0" err="1"/>
              <a:t>Results</a:t>
            </a:r>
            <a:r>
              <a:rPr lang="sv-SE" dirty="0"/>
              <a:t> </a:t>
            </a:r>
            <a:r>
              <a:rPr lang="sv-SE" dirty="0" err="1"/>
              <a:t>of</a:t>
            </a:r>
            <a:r>
              <a:rPr lang="sv-SE" dirty="0"/>
              <a:t> the project</a:t>
            </a:r>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6439" y="1484784"/>
            <a:ext cx="1822008" cy="1822008"/>
          </a:xfrm>
          <a:prstGeom prst="rect">
            <a:avLst/>
          </a:prstGeom>
          <a:effectLst/>
        </p:spPr>
      </p:pic>
      <p:sp>
        <p:nvSpPr>
          <p:cNvPr id="5" name="Rektangel 4">
            <a:extLst>
              <a:ext uri="{FF2B5EF4-FFF2-40B4-BE49-F238E27FC236}">
                <a16:creationId xmlns:a16="http://schemas.microsoft.com/office/drawing/2014/main" id="{151761AF-A744-CE97-28AE-05DD13F571D6}"/>
              </a:ext>
            </a:extLst>
          </p:cNvPr>
          <p:cNvSpPr/>
          <p:nvPr/>
        </p:nvSpPr>
        <p:spPr>
          <a:xfrm>
            <a:off x="8241175" y="5764192"/>
            <a:ext cx="3831220" cy="109380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1599809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915623" y="1628799"/>
            <a:ext cx="8910302" cy="4229559"/>
          </a:xfrm>
        </p:spPr>
        <p:txBody>
          <a:bodyPr>
            <a:noAutofit/>
          </a:bodyPr>
          <a:lstStyle/>
          <a:p>
            <a:pPr marL="0" indent="0">
              <a:buNone/>
            </a:pPr>
            <a:r>
              <a:rPr lang="sv-SE" b="1" dirty="0" err="1"/>
              <a:t>Outcome</a:t>
            </a:r>
            <a:r>
              <a:rPr lang="sv-SE" b="1" dirty="0"/>
              <a:t> 2: </a:t>
            </a:r>
          </a:p>
          <a:p>
            <a:r>
              <a:rPr lang="sv-SE" dirty="0"/>
              <a:t>Tools and </a:t>
            </a:r>
            <a:r>
              <a:rPr lang="sv-SE" dirty="0" err="1"/>
              <a:t>knowledge</a:t>
            </a:r>
            <a:r>
              <a:rPr lang="sv-SE" dirty="0"/>
              <a:t> </a:t>
            </a:r>
            <a:r>
              <a:rPr lang="sv-SE" dirty="0" err="1"/>
              <a:t>how</a:t>
            </a:r>
            <a:r>
              <a:rPr lang="sv-SE" dirty="0"/>
              <a:t> to </a:t>
            </a:r>
            <a:r>
              <a:rPr lang="sv-SE" dirty="0" err="1"/>
              <a:t>prevent</a:t>
            </a:r>
            <a:r>
              <a:rPr lang="sv-SE" dirty="0"/>
              <a:t> </a:t>
            </a:r>
            <a:r>
              <a:rPr lang="sv-SE" dirty="0" err="1"/>
              <a:t>infections</a:t>
            </a:r>
            <a:r>
              <a:rPr lang="sv-SE" dirty="0"/>
              <a:t> as </a:t>
            </a:r>
            <a:r>
              <a:rPr lang="sv-SE" dirty="0" err="1"/>
              <a:t>well</a:t>
            </a:r>
            <a:r>
              <a:rPr lang="sv-SE" dirty="0"/>
              <a:t> as </a:t>
            </a:r>
            <a:r>
              <a:rPr lang="sv-SE" dirty="0" err="1"/>
              <a:t>responsible</a:t>
            </a:r>
            <a:r>
              <a:rPr lang="sv-SE" dirty="0"/>
              <a:t> </a:t>
            </a:r>
            <a:r>
              <a:rPr lang="sv-SE" dirty="0" err="1"/>
              <a:t>use</a:t>
            </a:r>
            <a:r>
              <a:rPr lang="sv-SE" dirty="0"/>
              <a:t> of </a:t>
            </a:r>
            <a:r>
              <a:rPr lang="sv-SE" dirty="0" err="1"/>
              <a:t>antibiotics</a:t>
            </a:r>
            <a:r>
              <a:rPr lang="sv-SE" dirty="0"/>
              <a:t> </a:t>
            </a:r>
            <a:r>
              <a:rPr lang="sv-SE" dirty="0" err="1"/>
              <a:t>were</a:t>
            </a:r>
            <a:r>
              <a:rPr lang="sv-SE" dirty="0"/>
              <a:t> </a:t>
            </a:r>
            <a:r>
              <a:rPr lang="sv-SE" dirty="0" err="1"/>
              <a:t>developed</a:t>
            </a:r>
            <a:r>
              <a:rPr lang="sv-SE" dirty="0"/>
              <a:t> and </a:t>
            </a:r>
            <a:r>
              <a:rPr lang="sv-SE" dirty="0" err="1"/>
              <a:t>piloted</a:t>
            </a:r>
            <a:endParaRPr lang="sv-SE" dirty="0"/>
          </a:p>
          <a:p>
            <a:r>
              <a:rPr lang="sv-SE" dirty="0" err="1"/>
              <a:t>Guidelines</a:t>
            </a:r>
            <a:r>
              <a:rPr lang="sv-SE" dirty="0"/>
              <a:t> </a:t>
            </a:r>
          </a:p>
          <a:p>
            <a:r>
              <a:rPr lang="sv-SE" dirty="0"/>
              <a:t>Digital </a:t>
            </a:r>
            <a:r>
              <a:rPr lang="sv-SE" dirty="0" err="1"/>
              <a:t>learning</a:t>
            </a:r>
            <a:r>
              <a:rPr lang="sv-SE" dirty="0"/>
              <a:t> </a:t>
            </a:r>
            <a:r>
              <a:rPr lang="sv-SE" dirty="0" err="1"/>
              <a:t>platform</a:t>
            </a:r>
            <a:r>
              <a:rPr lang="sv-SE" dirty="0"/>
              <a:t> on antibiotic </a:t>
            </a:r>
            <a:r>
              <a:rPr lang="sv-SE" dirty="0" err="1"/>
              <a:t>ward</a:t>
            </a:r>
            <a:r>
              <a:rPr lang="sv-SE" dirty="0"/>
              <a:t> </a:t>
            </a:r>
            <a:r>
              <a:rPr lang="sv-SE" dirty="0" err="1"/>
              <a:t>rounds</a:t>
            </a:r>
            <a:r>
              <a:rPr lang="sv-SE" dirty="0"/>
              <a:t> in hospitals</a:t>
            </a:r>
          </a:p>
        </p:txBody>
      </p:sp>
      <p:sp>
        <p:nvSpPr>
          <p:cNvPr id="3" name="Rubrik 2"/>
          <p:cNvSpPr>
            <a:spLocks noGrp="1"/>
          </p:cNvSpPr>
          <p:nvPr>
            <p:ph type="title"/>
          </p:nvPr>
        </p:nvSpPr>
        <p:spPr>
          <a:solidFill>
            <a:schemeClr val="bg1"/>
          </a:solidFill>
        </p:spPr>
        <p:txBody>
          <a:bodyPr/>
          <a:lstStyle/>
          <a:p>
            <a:r>
              <a:rPr lang="sv-SE" dirty="0" err="1"/>
              <a:t>Results</a:t>
            </a:r>
            <a:r>
              <a:rPr lang="sv-SE" dirty="0"/>
              <a:t> </a:t>
            </a:r>
            <a:r>
              <a:rPr lang="sv-SE" dirty="0" err="1"/>
              <a:t>of</a:t>
            </a:r>
            <a:r>
              <a:rPr lang="sv-SE" dirty="0"/>
              <a:t> the project</a:t>
            </a:r>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6439" y="1484784"/>
            <a:ext cx="1822008" cy="1822008"/>
          </a:xfrm>
          <a:prstGeom prst="rect">
            <a:avLst/>
          </a:prstGeom>
          <a:effectLst/>
        </p:spPr>
      </p:pic>
      <p:sp>
        <p:nvSpPr>
          <p:cNvPr id="5" name="Rektangel 4">
            <a:extLst>
              <a:ext uri="{FF2B5EF4-FFF2-40B4-BE49-F238E27FC236}">
                <a16:creationId xmlns:a16="http://schemas.microsoft.com/office/drawing/2014/main" id="{BEEECEA9-F6F1-7A51-05DA-E76B10EA064D}"/>
              </a:ext>
            </a:extLst>
          </p:cNvPr>
          <p:cNvSpPr/>
          <p:nvPr/>
        </p:nvSpPr>
        <p:spPr>
          <a:xfrm>
            <a:off x="8241175" y="5764192"/>
            <a:ext cx="3831220" cy="109380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1104275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915623" y="1628799"/>
            <a:ext cx="8910302" cy="4229559"/>
          </a:xfrm>
        </p:spPr>
        <p:txBody>
          <a:bodyPr>
            <a:noAutofit/>
          </a:bodyPr>
          <a:lstStyle/>
          <a:p>
            <a:pPr marL="0" indent="0">
              <a:buNone/>
            </a:pPr>
            <a:r>
              <a:rPr lang="sv-SE" b="1" dirty="0" err="1"/>
              <a:t>Outcome</a:t>
            </a:r>
            <a:r>
              <a:rPr lang="sv-SE" b="1" dirty="0"/>
              <a:t> 3: </a:t>
            </a:r>
          </a:p>
          <a:p>
            <a:r>
              <a:rPr lang="sv-SE" dirty="0" err="1"/>
              <a:t>Shared</a:t>
            </a:r>
            <a:r>
              <a:rPr lang="sv-SE" dirty="0"/>
              <a:t> </a:t>
            </a:r>
            <a:r>
              <a:rPr lang="sv-SE" dirty="0" err="1"/>
              <a:t>experience</a:t>
            </a:r>
            <a:r>
              <a:rPr lang="sv-SE" dirty="0"/>
              <a:t> and </a:t>
            </a:r>
            <a:r>
              <a:rPr lang="sv-SE" dirty="0" err="1"/>
              <a:t>working</a:t>
            </a:r>
            <a:r>
              <a:rPr lang="sv-SE" dirty="0"/>
              <a:t> </a:t>
            </a:r>
            <a:r>
              <a:rPr lang="sv-SE" dirty="0" err="1"/>
              <a:t>methods</a:t>
            </a:r>
            <a:r>
              <a:rPr lang="sv-SE" dirty="0"/>
              <a:t> from the Swedish ICM </a:t>
            </a:r>
          </a:p>
          <a:p>
            <a:r>
              <a:rPr lang="sv-SE" dirty="0"/>
              <a:t>Road </a:t>
            </a:r>
            <a:r>
              <a:rPr lang="sv-SE" dirty="0" err="1"/>
              <a:t>map</a:t>
            </a:r>
            <a:r>
              <a:rPr lang="sv-SE" dirty="0"/>
              <a:t> and Terms </a:t>
            </a:r>
            <a:r>
              <a:rPr lang="sv-SE" dirty="0" err="1"/>
              <a:t>of</a:t>
            </a:r>
            <a:r>
              <a:rPr lang="sv-SE" dirty="0"/>
              <a:t> </a:t>
            </a:r>
            <a:r>
              <a:rPr lang="sv-SE" dirty="0" err="1"/>
              <a:t>Reference</a:t>
            </a:r>
            <a:r>
              <a:rPr lang="sv-SE" dirty="0"/>
              <a:t> for the </a:t>
            </a:r>
            <a:r>
              <a:rPr lang="sv-SE" dirty="0" err="1"/>
              <a:t>Latvian</a:t>
            </a:r>
            <a:r>
              <a:rPr lang="sv-SE" dirty="0"/>
              <a:t> ICM </a:t>
            </a:r>
            <a:r>
              <a:rPr lang="sv-SE" dirty="0" err="1"/>
              <a:t>developed</a:t>
            </a:r>
            <a:r>
              <a:rPr lang="sv-SE" dirty="0"/>
              <a:t>. </a:t>
            </a:r>
          </a:p>
          <a:p>
            <a:r>
              <a:rPr lang="sv-SE" dirty="0"/>
              <a:t>Kick-off meeting for the ICM in Riga in April</a:t>
            </a:r>
          </a:p>
        </p:txBody>
      </p:sp>
      <p:sp>
        <p:nvSpPr>
          <p:cNvPr id="3" name="Rubrik 2"/>
          <p:cNvSpPr>
            <a:spLocks noGrp="1"/>
          </p:cNvSpPr>
          <p:nvPr>
            <p:ph type="title"/>
          </p:nvPr>
        </p:nvSpPr>
        <p:spPr>
          <a:solidFill>
            <a:schemeClr val="bg1"/>
          </a:solidFill>
        </p:spPr>
        <p:txBody>
          <a:bodyPr/>
          <a:lstStyle/>
          <a:p>
            <a:r>
              <a:rPr lang="sv-SE" dirty="0" err="1"/>
              <a:t>Results</a:t>
            </a:r>
            <a:r>
              <a:rPr lang="sv-SE" dirty="0"/>
              <a:t> </a:t>
            </a:r>
            <a:r>
              <a:rPr lang="sv-SE" dirty="0" err="1"/>
              <a:t>of</a:t>
            </a:r>
            <a:r>
              <a:rPr lang="sv-SE" dirty="0"/>
              <a:t> the project</a:t>
            </a:r>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6439" y="1484784"/>
            <a:ext cx="1822008" cy="1822008"/>
          </a:xfrm>
          <a:prstGeom prst="rect">
            <a:avLst/>
          </a:prstGeom>
          <a:effectLst/>
        </p:spPr>
      </p:pic>
      <p:sp>
        <p:nvSpPr>
          <p:cNvPr id="5" name="Rektangel 4">
            <a:extLst>
              <a:ext uri="{FF2B5EF4-FFF2-40B4-BE49-F238E27FC236}">
                <a16:creationId xmlns:a16="http://schemas.microsoft.com/office/drawing/2014/main" id="{BD8076FF-93AD-7FE8-BA14-63B928C662B3}"/>
              </a:ext>
            </a:extLst>
          </p:cNvPr>
          <p:cNvSpPr/>
          <p:nvPr/>
        </p:nvSpPr>
        <p:spPr>
          <a:xfrm>
            <a:off x="8241175" y="5764192"/>
            <a:ext cx="3831220" cy="109380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4094628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EFD7C48-CEEA-514B-97EB-1D93B5B11776}"/>
              </a:ext>
            </a:extLst>
          </p:cNvPr>
          <p:cNvSpPr/>
          <p:nvPr/>
        </p:nvSpPr>
        <p:spPr>
          <a:xfrm>
            <a:off x="8241175" y="5764192"/>
            <a:ext cx="3831220" cy="109380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
        <p:nvSpPr>
          <p:cNvPr id="4" name="Rubrik 1"/>
          <p:cNvSpPr txBox="1">
            <a:spLocks/>
          </p:cNvSpPr>
          <p:nvPr/>
        </p:nvSpPr>
        <p:spPr>
          <a:xfrm>
            <a:off x="408134" y="404664"/>
            <a:ext cx="9001001" cy="574105"/>
          </a:xfrm>
          <a:prstGeom prst="rect">
            <a:avLst/>
          </a:prstGeom>
        </p:spPr>
        <p:txBody>
          <a:bodyPr/>
          <a:lst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a:lstStyle>
          <a:p>
            <a:pPr marL="0" marR="0" lvl="0" indent="0" algn="l" defTabSz="914400" rtl="0" eaLnBrk="1" fontAlgn="auto" latinLnBrk="0" hangingPunct="1">
              <a:lnSpc>
                <a:spcPts val="3400"/>
              </a:lnSpc>
              <a:spcBef>
                <a:spcPct val="0"/>
              </a:spcBef>
              <a:spcAft>
                <a:spcPts val="0"/>
              </a:spcAft>
              <a:buClrTx/>
              <a:buSzTx/>
              <a:buFontTx/>
              <a:buNone/>
              <a:tabLst/>
              <a:defRPr/>
            </a:pPr>
            <a:r>
              <a:rPr kumimoji="0" lang="sv-SE" sz="3200" b="0" i="0" u="none" strike="noStrike" kern="1200" cap="none" spc="0" normalizeH="0" baseline="0" noProof="0" dirty="0" err="1">
                <a:ln>
                  <a:noFill/>
                </a:ln>
                <a:solidFill>
                  <a:srgbClr val="009FE3">
                    <a:lumMod val="50000"/>
                  </a:srgbClr>
                </a:solidFill>
                <a:effectLst/>
                <a:uLnTx/>
                <a:uFillTx/>
                <a:latin typeface="Tahoma"/>
                <a:ea typeface="+mj-ea"/>
                <a:cs typeface="+mj-cs"/>
              </a:rPr>
              <a:t>Outcomes</a:t>
            </a:r>
            <a:r>
              <a:rPr kumimoji="0" lang="sv-SE" sz="3200" b="0" i="0" u="none" strike="noStrike" kern="1200" cap="none" spc="0" normalizeH="0" baseline="0" noProof="0" dirty="0">
                <a:ln>
                  <a:noFill/>
                </a:ln>
                <a:solidFill>
                  <a:srgbClr val="009FE3">
                    <a:lumMod val="50000"/>
                  </a:srgbClr>
                </a:solidFill>
                <a:effectLst/>
                <a:uLnTx/>
                <a:uFillTx/>
                <a:latin typeface="Tahoma"/>
                <a:ea typeface="+mj-ea"/>
                <a:cs typeface="+mj-cs"/>
              </a:rPr>
              <a:t> and outputs</a:t>
            </a:r>
          </a:p>
        </p:txBody>
      </p:sp>
      <p:sp>
        <p:nvSpPr>
          <p:cNvPr id="6" name="Platshållare för innehåll 2"/>
          <p:cNvSpPr txBox="1">
            <a:spLocks/>
          </p:cNvSpPr>
          <p:nvPr/>
        </p:nvSpPr>
        <p:spPr>
          <a:xfrm>
            <a:off x="407368" y="1227843"/>
            <a:ext cx="11305256" cy="5081477"/>
          </a:xfrm>
          <a:prstGeom prst="rect">
            <a:avLst/>
          </a:prstGeom>
        </p:spPr>
        <p:txBody>
          <a:bodyPr/>
          <a:lstStyle>
            <a:lvl1pPr marL="269875" indent="-269875" algn="l" defTabSz="914400" rtl="0" eaLnBrk="1" latinLnBrk="0" hangingPunct="1">
              <a:lnSpc>
                <a:spcPts val="2500"/>
              </a:lnSpc>
              <a:spcBef>
                <a:spcPts val="1000"/>
              </a:spcBef>
              <a:spcAft>
                <a:spcPts val="300"/>
              </a:spcAft>
              <a:buFont typeface="Tahoma" panose="020B0604030504040204" pitchFamily="34" charset="0"/>
              <a:buChar char="•"/>
              <a:tabLst/>
              <a:defRPr sz="2000" kern="1200" baseline="0">
                <a:solidFill>
                  <a:schemeClr val="tx1"/>
                </a:solidFill>
                <a:latin typeface="+mn-lt"/>
                <a:ea typeface="+mn-ea"/>
                <a:cs typeface="+mn-cs"/>
              </a:defRPr>
            </a:lvl1pPr>
            <a:lvl2pPr marL="360000" indent="-180000" algn="l" defTabSz="914400" rtl="0" eaLnBrk="1" latinLnBrk="0" hangingPunct="1">
              <a:lnSpc>
                <a:spcPts val="2100"/>
              </a:lnSpc>
              <a:spcBef>
                <a:spcPts val="500"/>
              </a:spcBef>
              <a:spcAft>
                <a:spcPts val="200"/>
              </a:spcAft>
              <a:buFont typeface="Arial" panose="020B0604020202020204" pitchFamily="34" charset="0"/>
              <a:buChar char="–"/>
              <a:tabLst/>
              <a:defRPr sz="1700" kern="1200">
                <a:solidFill>
                  <a:schemeClr val="tx1"/>
                </a:solidFill>
                <a:latin typeface="+mn-lt"/>
                <a:ea typeface="+mn-ea"/>
                <a:cs typeface="+mn-cs"/>
              </a:defRPr>
            </a:lvl2pPr>
            <a:lvl3pPr marL="540000" indent="-180000" algn="l" defTabSz="914400" rtl="0" eaLnBrk="1" latinLnBrk="0" hangingPunct="1">
              <a:lnSpc>
                <a:spcPts val="1900"/>
              </a:lnSpc>
              <a:spcBef>
                <a:spcPts val="400"/>
              </a:spcBef>
              <a:spcAft>
                <a:spcPts val="200"/>
              </a:spcAft>
              <a:buFont typeface="Arial" panose="020B0604020202020204" pitchFamily="34" charset="0"/>
              <a:buChar char="•"/>
              <a:tabLst/>
              <a:defRPr sz="1500" kern="1200">
                <a:solidFill>
                  <a:schemeClr val="tx1"/>
                </a:solidFill>
                <a:latin typeface="+mn-lt"/>
                <a:ea typeface="+mn-ea"/>
                <a:cs typeface="+mn-cs"/>
              </a:defRPr>
            </a:lvl3pPr>
            <a:lvl4pPr marL="7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4pPr>
            <a:lvl5pPr marL="90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5pPr>
            <a:lvl6pPr marL="108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6pPr>
            <a:lvl7pPr marL="126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7pPr>
            <a:lvl8pPr marL="14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8pPr>
            <a:lvl9pPr marL="16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9pPr>
          </a:lstStyle>
          <a:p>
            <a:pPr marL="0" marR="251460" indent="0">
              <a:spcAft>
                <a:spcPts val="600"/>
              </a:spcAft>
              <a:buNone/>
            </a:pPr>
            <a:r>
              <a:rPr lang="en-GB" sz="2400" b="1" dirty="0">
                <a:solidFill>
                  <a:prstClr val="black"/>
                </a:solidFill>
                <a:latin typeface="Arial" panose="020B0604020202020204" pitchFamily="34" charset="0"/>
                <a:ea typeface="Times New Roman" panose="02020603050405020304" pitchFamily="18" charset="0"/>
                <a:cs typeface="Arial" panose="020B0604020202020204" pitchFamily="34" charset="0"/>
              </a:rPr>
              <a:t>Outcome 1: </a:t>
            </a:r>
            <a:r>
              <a:rPr lang="en-GB" sz="2400" dirty="0">
                <a:solidFill>
                  <a:prstClr val="black"/>
                </a:solidFill>
                <a:latin typeface="Arial" panose="020B0604020202020204" pitchFamily="34" charset="0"/>
                <a:ea typeface="Times New Roman" panose="02020603050405020304" pitchFamily="18" charset="0"/>
                <a:cs typeface="Arial" panose="020B0604020202020204" pitchFamily="34" charset="0"/>
              </a:rPr>
              <a:t>The Centre for Disease Prevention and Control and Food and Veterinary Service are </a:t>
            </a:r>
            <a:r>
              <a:rPr lang="en-GB" sz="2400" b="1" dirty="0">
                <a:solidFill>
                  <a:prstClr val="black"/>
                </a:solidFill>
                <a:latin typeface="Arial" panose="020B0604020202020204" pitchFamily="34" charset="0"/>
                <a:ea typeface="Times New Roman" panose="02020603050405020304" pitchFamily="18" charset="0"/>
                <a:cs typeface="Arial" panose="020B0604020202020204" pitchFamily="34" charset="0"/>
              </a:rPr>
              <a:t>empowered</a:t>
            </a:r>
            <a:r>
              <a:rPr lang="en-GB" sz="2400" dirty="0">
                <a:solidFill>
                  <a:prstClr val="black"/>
                </a:solidFill>
                <a:latin typeface="Arial" panose="020B0604020202020204" pitchFamily="34" charset="0"/>
                <a:ea typeface="Times New Roman" panose="02020603050405020304" pitchFamily="18" charset="0"/>
                <a:cs typeface="Arial" panose="020B0604020202020204" pitchFamily="34" charset="0"/>
              </a:rPr>
              <a:t> to implement the One Health National Action Plan.</a:t>
            </a:r>
          </a:p>
          <a:p>
            <a:pPr marL="0" marR="251460" indent="0">
              <a:spcAft>
                <a:spcPts val="600"/>
              </a:spcAft>
              <a:buNone/>
            </a:pPr>
            <a:r>
              <a:rPr lang="en-GB" sz="1800" dirty="0">
                <a:solidFill>
                  <a:prstClr val="black"/>
                </a:solidFill>
                <a:latin typeface="Arial" panose="020B0604020202020204" pitchFamily="34" charset="0"/>
                <a:ea typeface="Times New Roman" panose="02020603050405020304" pitchFamily="18" charset="0"/>
                <a:cs typeface="Arial" panose="020B0604020202020204" pitchFamily="34" charset="0"/>
              </a:rPr>
              <a:t>Output 1: Sustainability plan for continued work on implementing the One Health NAP</a:t>
            </a:r>
          </a:p>
          <a:p>
            <a:pPr marL="0" marR="251460" indent="0">
              <a:lnSpc>
                <a:spcPct val="100000"/>
              </a:lnSpc>
              <a:spcAft>
                <a:spcPts val="600"/>
              </a:spcAft>
              <a:buNone/>
            </a:pPr>
            <a:r>
              <a:rPr lang="en-GB" sz="2400" b="1" dirty="0">
                <a:solidFill>
                  <a:prstClr val="black"/>
                </a:solidFill>
                <a:latin typeface="Arial" panose="020B0604020202020204" pitchFamily="34" charset="0"/>
                <a:ea typeface="Times New Roman" panose="02020603050405020304" pitchFamily="18" charset="0"/>
                <a:cs typeface="Arial" panose="020B0604020202020204" pitchFamily="34" charset="0"/>
              </a:rPr>
              <a:t>Outcome 2: </a:t>
            </a:r>
            <a:r>
              <a:rPr lang="en-GB" sz="2400" dirty="0">
                <a:solidFill>
                  <a:prstClr val="black"/>
                </a:solidFill>
                <a:latin typeface="Arial" panose="020B0604020202020204" pitchFamily="34" charset="0"/>
                <a:ea typeface="Times New Roman" panose="02020603050405020304" pitchFamily="18" charset="0"/>
                <a:cs typeface="Arial" panose="020B0604020202020204" pitchFamily="34" charset="0"/>
              </a:rPr>
              <a:t>Human and animal health professionals and animal farmers are </a:t>
            </a:r>
            <a:r>
              <a:rPr lang="en-GB" sz="2400" b="1" dirty="0">
                <a:solidFill>
                  <a:prstClr val="black"/>
                </a:solidFill>
                <a:latin typeface="Arial" panose="020B0604020202020204" pitchFamily="34" charset="0"/>
                <a:ea typeface="Times New Roman" panose="02020603050405020304" pitchFamily="18" charset="0"/>
                <a:cs typeface="Arial" panose="020B0604020202020204" pitchFamily="34" charset="0"/>
              </a:rPr>
              <a:t>provided with skills and tools </a:t>
            </a:r>
            <a:r>
              <a:rPr lang="en-GB" sz="2400" dirty="0">
                <a:solidFill>
                  <a:prstClr val="black"/>
                </a:solidFill>
                <a:latin typeface="Arial" panose="020B0604020202020204" pitchFamily="34" charset="0"/>
                <a:ea typeface="Times New Roman" panose="02020603050405020304" pitchFamily="18" charset="0"/>
                <a:cs typeface="Arial" panose="020B0604020202020204" pitchFamily="34" charset="0"/>
              </a:rPr>
              <a:t>for prudent use of antibiotics as a mean to prevent and contain AMR.</a:t>
            </a:r>
          </a:p>
          <a:p>
            <a:pPr marL="0" marR="251460" indent="0">
              <a:lnSpc>
                <a:spcPct val="100000"/>
              </a:lnSpc>
              <a:spcAft>
                <a:spcPts val="600"/>
              </a:spcAft>
              <a:buNone/>
            </a:pPr>
            <a:r>
              <a:rPr lang="en-GB" sz="1800" dirty="0">
                <a:solidFill>
                  <a:prstClr val="black"/>
                </a:solidFill>
                <a:latin typeface="Arial" panose="020B0604020202020204" pitchFamily="34" charset="0"/>
                <a:ea typeface="Times New Roman" panose="02020603050405020304" pitchFamily="18" charset="0"/>
                <a:cs typeface="Arial" panose="020B0604020202020204" pitchFamily="34" charset="0"/>
              </a:rPr>
              <a:t>Output 2: Farm Toolbox and Hospital Toolbox</a:t>
            </a:r>
          </a:p>
          <a:p>
            <a:pPr marL="0" marR="251460" indent="0">
              <a:spcAft>
                <a:spcPts val="600"/>
              </a:spcAft>
              <a:buFont typeface="Tahoma" panose="020B0604030504040204" pitchFamily="34" charset="0"/>
              <a:buNone/>
            </a:pPr>
            <a:r>
              <a:rPr lang="en-GB" sz="2400" b="1" dirty="0">
                <a:solidFill>
                  <a:prstClr val="black"/>
                </a:solidFill>
                <a:latin typeface="Arial" panose="020B0604020202020204" pitchFamily="34" charset="0"/>
                <a:ea typeface="Times New Roman" panose="02020603050405020304" pitchFamily="18" charset="0"/>
                <a:cs typeface="Arial" panose="020B0604020202020204" pitchFamily="34" charset="0"/>
              </a:rPr>
              <a:t>Outcome 3: </a:t>
            </a:r>
            <a:r>
              <a:rPr lang="en-GB" sz="2400" dirty="0">
                <a:solidFill>
                  <a:prstClr val="black"/>
                </a:solidFill>
                <a:latin typeface="Arial" panose="020B0604020202020204" pitchFamily="34" charset="0"/>
                <a:ea typeface="Times New Roman" panose="02020603050405020304" pitchFamily="18" charset="0"/>
                <a:cs typeface="Arial" panose="020B0604020202020204" pitchFamily="34" charset="0"/>
              </a:rPr>
              <a:t>An </a:t>
            </a:r>
            <a:r>
              <a:rPr lang="en-GB" sz="2400" b="1" dirty="0" err="1">
                <a:solidFill>
                  <a:prstClr val="black"/>
                </a:solidFill>
                <a:latin typeface="Arial" panose="020B0604020202020204" pitchFamily="34" charset="0"/>
                <a:ea typeface="Times New Roman" panose="02020603050405020304" pitchFamily="18" charset="0"/>
                <a:cs typeface="Arial" panose="020B0604020202020204" pitchFamily="34" charset="0"/>
              </a:rPr>
              <a:t>intersectoral</a:t>
            </a:r>
            <a:r>
              <a:rPr lang="en-GB" sz="2400" b="1" dirty="0">
                <a:solidFill>
                  <a:prstClr val="black"/>
                </a:solidFill>
                <a:latin typeface="Arial" panose="020B0604020202020204" pitchFamily="34" charset="0"/>
                <a:ea typeface="Times New Roman" panose="02020603050405020304" pitchFamily="18" charset="0"/>
                <a:cs typeface="Arial" panose="020B0604020202020204" pitchFamily="34" charset="0"/>
              </a:rPr>
              <a:t> coordinating mechanism </a:t>
            </a:r>
            <a:r>
              <a:rPr lang="en-GB" sz="2400" dirty="0">
                <a:solidFill>
                  <a:prstClr val="black"/>
                </a:solidFill>
                <a:latin typeface="Arial" panose="020B0604020202020204" pitchFamily="34" charset="0"/>
                <a:ea typeface="Times New Roman" panose="02020603050405020304" pitchFamily="18" charset="0"/>
                <a:cs typeface="Arial" panose="020B0604020202020204" pitchFamily="34" charset="0"/>
              </a:rPr>
              <a:t>(ICM) is put in place to support information sharing and collaboration between sectors on various aspects of AMR among relevant professionals.</a:t>
            </a:r>
          </a:p>
          <a:p>
            <a:pPr marL="0" marR="251460" indent="0">
              <a:spcAft>
                <a:spcPts val="600"/>
              </a:spcAft>
              <a:buFont typeface="Tahoma" panose="020B0604030504040204" pitchFamily="34" charset="0"/>
              <a:buNone/>
            </a:pPr>
            <a:r>
              <a:rPr lang="en-GB" sz="1800" dirty="0">
                <a:solidFill>
                  <a:prstClr val="black"/>
                </a:solidFill>
                <a:latin typeface="Arial" panose="020B0604020202020204" pitchFamily="34" charset="0"/>
                <a:ea typeface="Times New Roman" panose="02020603050405020304" pitchFamily="18" charset="0"/>
                <a:cs typeface="Arial" panose="020B0604020202020204" pitchFamily="34" charset="0"/>
              </a:rPr>
              <a:t>Output 3: A roadmap on increased national, </a:t>
            </a:r>
            <a:r>
              <a:rPr lang="en-GB" sz="1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intersectoral</a:t>
            </a:r>
            <a:r>
              <a:rPr lang="en-GB" sz="1800" dirty="0">
                <a:solidFill>
                  <a:prstClr val="black"/>
                </a:solidFill>
                <a:latin typeface="Arial" panose="020B0604020202020204" pitchFamily="34" charset="0"/>
                <a:ea typeface="Times New Roman" panose="02020603050405020304" pitchFamily="18" charset="0"/>
                <a:cs typeface="Arial" panose="020B0604020202020204" pitchFamily="34" charset="0"/>
              </a:rPr>
              <a:t> communication in Latvia.</a:t>
            </a:r>
          </a:p>
          <a:p>
            <a:pPr marL="0" marR="251460" indent="0">
              <a:spcAft>
                <a:spcPts val="600"/>
              </a:spcAft>
              <a:buFont typeface="Tahoma" panose="020B0604030504040204" pitchFamily="34" charset="0"/>
              <a:buNone/>
            </a:pPr>
            <a:endParaRPr lang="sv-SE" sz="24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endParaRPr lang="sv-SE"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9514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1E42916C-2BD1-B112-07FA-EA064E0F62CB}"/>
              </a:ext>
            </a:extLst>
          </p:cNvPr>
          <p:cNvPicPr>
            <a:picLocks noChangeAspect="1"/>
          </p:cNvPicPr>
          <p:nvPr/>
        </p:nvPicPr>
        <p:blipFill>
          <a:blip r:embed="rId3"/>
          <a:stretch>
            <a:fillRect/>
          </a:stretch>
        </p:blipFill>
        <p:spPr>
          <a:xfrm>
            <a:off x="9655239" y="3554002"/>
            <a:ext cx="2536761" cy="3303998"/>
          </a:xfrm>
          <a:prstGeom prst="rect">
            <a:avLst/>
          </a:prstGeom>
        </p:spPr>
      </p:pic>
      <p:sp>
        <p:nvSpPr>
          <p:cNvPr id="2" name="Rubrik 1"/>
          <p:cNvSpPr>
            <a:spLocks noGrp="1"/>
          </p:cNvSpPr>
          <p:nvPr>
            <p:ph type="title"/>
          </p:nvPr>
        </p:nvSpPr>
        <p:spPr/>
        <p:txBody>
          <a:bodyPr/>
          <a:lstStyle/>
          <a:p>
            <a:r>
              <a:rPr lang="sv-SE" dirty="0"/>
              <a:t>BALTOHOP </a:t>
            </a:r>
          </a:p>
        </p:txBody>
      </p:sp>
      <p:sp>
        <p:nvSpPr>
          <p:cNvPr id="3" name="Platshållare för innehåll 2"/>
          <p:cNvSpPr>
            <a:spLocks noGrp="1"/>
          </p:cNvSpPr>
          <p:nvPr>
            <p:ph idx="1"/>
          </p:nvPr>
        </p:nvSpPr>
        <p:spPr>
          <a:xfrm>
            <a:off x="622798" y="1890713"/>
            <a:ext cx="13833982" cy="4129082"/>
          </a:xfrm>
        </p:spPr>
        <p:txBody>
          <a:bodyPr>
            <a:normAutofit/>
          </a:bodyPr>
          <a:lstStyle/>
          <a:p>
            <a:pPr>
              <a:lnSpc>
                <a:spcPct val="120000"/>
              </a:lnSpc>
              <a:spcAft>
                <a:spcPts val="1200"/>
              </a:spcAft>
              <a:buFont typeface="Arial" panose="020B0604020202020204" pitchFamily="34" charset="0"/>
              <a:buChar char="‒"/>
            </a:pPr>
            <a:r>
              <a:rPr lang="sv-SE" sz="2800" dirty="0" err="1"/>
              <a:t>Building</a:t>
            </a:r>
            <a:r>
              <a:rPr lang="sv-SE" sz="2800" dirty="0"/>
              <a:t> on LATOHOP – same </a:t>
            </a:r>
            <a:r>
              <a:rPr lang="sv-SE" sz="2800" dirty="0" err="1"/>
              <a:t>overaching</a:t>
            </a:r>
            <a:r>
              <a:rPr lang="sv-SE" sz="2800" dirty="0"/>
              <a:t> </a:t>
            </a:r>
            <a:r>
              <a:rPr lang="sv-SE" sz="2800" dirty="0" err="1"/>
              <a:t>outcomes</a:t>
            </a:r>
            <a:endParaRPr lang="sv-SE" sz="2800" dirty="0"/>
          </a:p>
          <a:p>
            <a:pPr>
              <a:lnSpc>
                <a:spcPct val="120000"/>
              </a:lnSpc>
              <a:spcAft>
                <a:spcPts val="1200"/>
              </a:spcAft>
              <a:buFont typeface="Arial" panose="020B0604020202020204" pitchFamily="34" charset="0"/>
              <a:buChar char="‒"/>
            </a:pPr>
            <a:r>
              <a:rPr lang="sv-SE" sz="2800" dirty="0" err="1"/>
              <a:t>Funded</a:t>
            </a:r>
            <a:r>
              <a:rPr lang="sv-SE" sz="2800" dirty="0"/>
              <a:t> by the Nordic Council of Ministers </a:t>
            </a:r>
            <a:r>
              <a:rPr lang="sv-SE" sz="2800" dirty="0" err="1"/>
              <a:t>through</a:t>
            </a:r>
            <a:r>
              <a:rPr lang="sv-SE" sz="2800" dirty="0"/>
              <a:t> </a:t>
            </a:r>
            <a:r>
              <a:rPr lang="sv-SE" sz="2800" dirty="0" err="1"/>
              <a:t>NordForsk</a:t>
            </a:r>
            <a:r>
              <a:rPr lang="sv-SE" sz="2800" dirty="0"/>
              <a:t> – 2023-2025</a:t>
            </a:r>
          </a:p>
          <a:p>
            <a:pPr>
              <a:lnSpc>
                <a:spcPct val="120000"/>
              </a:lnSpc>
              <a:spcAft>
                <a:spcPts val="1200"/>
              </a:spcAft>
              <a:buFont typeface="Arial" panose="020B0604020202020204" pitchFamily="34" charset="0"/>
              <a:buChar char="‒"/>
            </a:pPr>
            <a:r>
              <a:rPr lang="sv-SE" sz="2800" dirty="0"/>
              <a:t>Estonia, </a:t>
            </a:r>
            <a:r>
              <a:rPr lang="sv-SE" sz="2800" dirty="0" err="1"/>
              <a:t>Latvia</a:t>
            </a:r>
            <a:r>
              <a:rPr lang="sv-SE" sz="2800" dirty="0"/>
              <a:t>, </a:t>
            </a:r>
            <a:r>
              <a:rPr lang="sv-SE" sz="2800" dirty="0" err="1"/>
              <a:t>Lithuania</a:t>
            </a:r>
            <a:r>
              <a:rPr lang="sv-SE" sz="2800" dirty="0"/>
              <a:t>, </a:t>
            </a:r>
            <a:r>
              <a:rPr lang="sv-SE" sz="2800" dirty="0" err="1"/>
              <a:t>Denmark</a:t>
            </a:r>
            <a:r>
              <a:rPr lang="sv-SE" sz="2800" dirty="0"/>
              <a:t>, </a:t>
            </a:r>
            <a:r>
              <a:rPr lang="sv-SE" sz="2800" dirty="0" err="1"/>
              <a:t>Norway</a:t>
            </a:r>
            <a:r>
              <a:rPr lang="sv-SE" sz="2800" dirty="0"/>
              <a:t> and Sweden</a:t>
            </a:r>
          </a:p>
          <a:p>
            <a:pPr>
              <a:lnSpc>
                <a:spcPct val="120000"/>
              </a:lnSpc>
              <a:spcAft>
                <a:spcPts val="1200"/>
              </a:spcAft>
              <a:buFont typeface="Arial" panose="020B0604020202020204" pitchFamily="34" charset="0"/>
              <a:buChar char="‒"/>
            </a:pPr>
            <a:r>
              <a:rPr lang="sv-SE" sz="2800" dirty="0" err="1"/>
              <a:t>Outcome</a:t>
            </a:r>
            <a:r>
              <a:rPr lang="sv-SE" sz="2800" dirty="0"/>
              <a:t> 2: piloting the Strama e-</a:t>
            </a:r>
            <a:r>
              <a:rPr lang="sv-SE" sz="2800" dirty="0" err="1"/>
              <a:t>learning</a:t>
            </a:r>
            <a:r>
              <a:rPr lang="sv-SE" sz="2800" dirty="0"/>
              <a:t> </a:t>
            </a:r>
            <a:r>
              <a:rPr lang="sv-SE" sz="2800" dirty="0" err="1"/>
              <a:t>module</a:t>
            </a:r>
            <a:r>
              <a:rPr lang="sv-SE" sz="2800" dirty="0"/>
              <a:t> </a:t>
            </a:r>
          </a:p>
          <a:p>
            <a:pPr>
              <a:lnSpc>
                <a:spcPct val="120000"/>
              </a:lnSpc>
              <a:spcAft>
                <a:spcPts val="1200"/>
              </a:spcAft>
              <a:buFont typeface="Arial" panose="020B0604020202020204" pitchFamily="34" charset="0"/>
              <a:buChar char="‒"/>
            </a:pPr>
            <a:r>
              <a:rPr lang="sv-SE" sz="2800" dirty="0" err="1"/>
              <a:t>Latvian</a:t>
            </a:r>
            <a:r>
              <a:rPr lang="sv-SE" sz="2800" dirty="0"/>
              <a:t> </a:t>
            </a:r>
            <a:r>
              <a:rPr lang="sv-SE" sz="2800" dirty="0" err="1"/>
              <a:t>experience</a:t>
            </a:r>
            <a:r>
              <a:rPr lang="sv-SE" sz="2800" dirty="0"/>
              <a:t> </a:t>
            </a:r>
            <a:r>
              <a:rPr lang="sv-SE" sz="2800" dirty="0" err="1"/>
              <a:t>important</a:t>
            </a:r>
            <a:endParaRPr lang="sv-SE" sz="2800" dirty="0"/>
          </a:p>
        </p:txBody>
      </p:sp>
      <p:pic>
        <p:nvPicPr>
          <p:cNvPr id="4" name="Bildobjekt 3"/>
          <p:cNvPicPr>
            <a:picLocks noChangeAspect="1"/>
          </p:cNvPicPr>
          <p:nvPr/>
        </p:nvPicPr>
        <p:blipFill>
          <a:blip r:embed="rId4"/>
          <a:stretch>
            <a:fillRect/>
          </a:stretch>
        </p:blipFill>
        <p:spPr>
          <a:xfrm>
            <a:off x="4449143" y="458653"/>
            <a:ext cx="6181292" cy="647233"/>
          </a:xfrm>
          <a:prstGeom prst="rect">
            <a:avLst/>
          </a:prstGeom>
        </p:spPr>
      </p:pic>
    </p:spTree>
    <p:extLst>
      <p:ext uri="{BB962C8B-B14F-4D97-AF65-F5344CB8AC3E}">
        <p14:creationId xmlns:p14="http://schemas.microsoft.com/office/powerpoint/2010/main" val="12891221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K LOGGA" val="RK Logga"/>
  <p:tag name="RK LOGGAHEIGHT" val="39,7765350341797"/>
  <p:tag name="RK LOGGAWIDTH" val="137,30094909668"/>
  <p:tag name="RK LOGGALEFT" val="49,0859832763672"/>
  <p:tag name="RK LOGGATOP" val="485,017333984375"/>
  <p:tag name="RK LOGGACROPLEFT" val="0"/>
  <p:tag name="RK LOGGACROPRIGHT" val="0"/>
  <p:tag name="RK LOGGACROPTOP" val="0"/>
  <p:tag name="RK LOGGACROPBOTTOM" val="0"/>
</p:tagLst>
</file>

<file path=ppt/tags/tag2.xml><?xml version="1.0" encoding="utf-8"?>
<p:tagLst xmlns:a="http://schemas.openxmlformats.org/drawingml/2006/main" xmlns:r="http://schemas.openxmlformats.org/officeDocument/2006/relationships" xmlns:p="http://schemas.openxmlformats.org/presentationml/2006/main">
  <p:tag name="RK LOGGA VIT" val="RK Logga VIT"/>
  <p:tag name="RK LOGGA VITHEIGHT" val="39,6567726135254"/>
  <p:tag name="RK LOGGA VITWIDTH" val="137,540710449219"/>
  <p:tag name="RK LOGGA VITLEFT" val="49,3307876586914"/>
  <p:tag name="RK LOGGA VITTOP" val="485,017242431641"/>
  <p:tag name="RK LOGGA VITCROPLEFT" val="0"/>
  <p:tag name="RK LOGGA VITCROPRIGHT" val="0"/>
  <p:tag name="RK LOGGA VITCROPTOP" val="0"/>
  <p:tag name="RK LOGGA VITCROPBOTTOM" val="0"/>
</p:tagLst>
</file>

<file path=ppt/tags/tag3.xml><?xml version="1.0" encoding="utf-8"?>
<p:tagLst xmlns:a="http://schemas.openxmlformats.org/drawingml/2006/main" xmlns:r="http://schemas.openxmlformats.org/officeDocument/2006/relationships" xmlns:p="http://schemas.openxmlformats.org/presentationml/2006/main">
  <p:tag name="RK LOGGA VIT" val="RK Logga VIT"/>
  <p:tag name="RK LOGGA VITHEIGHT" val="39,6567726135254"/>
  <p:tag name="RK LOGGA VITWIDTH" val="137,540710449219"/>
  <p:tag name="RK LOGGA VITLEFT" val="49,3307876586914"/>
  <p:tag name="RK LOGGA VITTOP" val="485,017242431641"/>
  <p:tag name="RK LOGGA VITCROPLEFT" val="0"/>
  <p:tag name="RK LOGGA VITCROPRIGHT" val="0"/>
  <p:tag name="RK LOGGA VITCROPTOP" val="0"/>
  <p:tag name="RK LOGGA VITCROPBOTTOM" val="0"/>
</p:tagLst>
</file>

<file path=ppt/tags/tag4.xml><?xml version="1.0" encoding="utf-8"?>
<p:tagLst xmlns:a="http://schemas.openxmlformats.org/drawingml/2006/main" xmlns:r="http://schemas.openxmlformats.org/officeDocument/2006/relationships" xmlns:p="http://schemas.openxmlformats.org/presentationml/2006/main">
  <p:tag name="RK LOGGA VIT" val="RK Logga VIT"/>
  <p:tag name="RK LOGGA VITHEIGHT" val="39,6567726135254"/>
  <p:tag name="RK LOGGA VITWIDTH" val="137,540710449219"/>
  <p:tag name="RK LOGGA VITLEFT" val="49,3307876586914"/>
  <p:tag name="RK LOGGA VITTOP" val="485,017242431641"/>
  <p:tag name="RK LOGGA VITCROPLEFT" val="0"/>
  <p:tag name="RK LOGGA VITCROPRIGHT" val="0"/>
  <p:tag name="RK LOGGA VITCROPTOP" val="0"/>
  <p:tag name="RK LOGGA VITCROPBOTTOM" val="0"/>
</p:tagLst>
</file>

<file path=ppt/tags/tag5.xml><?xml version="1.0" encoding="utf-8"?>
<p:tagLst xmlns:a="http://schemas.openxmlformats.org/drawingml/2006/main" xmlns:r="http://schemas.openxmlformats.org/officeDocument/2006/relationships" xmlns:p="http://schemas.openxmlformats.org/presentationml/2006/main">
  <p:tag name="RK LOGGA VIT" val="RK Logga VIT"/>
  <p:tag name="RK LOGGA VITHEIGHT" val="39,6567726135254"/>
  <p:tag name="RK LOGGA VITWIDTH" val="137,540710449219"/>
  <p:tag name="RK LOGGA VITLEFT" val="49,0393714904785"/>
  <p:tag name="RK LOGGA VITTOP" val="485,113861083984"/>
  <p:tag name="RK LOGGA VITCROPLEFT" val="0"/>
  <p:tag name="RK LOGGA VITCROPRIGHT" val="0"/>
  <p:tag name="RK LOGGA VITCROPTOP" val="0"/>
  <p:tag name="RK LOGGA VITCROPBOTTOM" val="0"/>
</p:tagLst>
</file>

<file path=ppt/tags/tag6.xml><?xml version="1.0" encoding="utf-8"?>
<p:tagLst xmlns:a="http://schemas.openxmlformats.org/drawingml/2006/main" xmlns:r="http://schemas.openxmlformats.org/officeDocument/2006/relationships" xmlns:p="http://schemas.openxmlformats.org/presentationml/2006/main">
  <p:tag name="RK LOGGA VIT" val="RK Logga VIT"/>
  <p:tag name="RK LOGGA VITHEIGHT" val="39,6567726135254"/>
  <p:tag name="RK LOGGA VITWIDTH" val="137,540710449219"/>
  <p:tag name="RK LOGGA VITLEFT" val="49,3307876586914"/>
  <p:tag name="RK LOGGA VITTOP" val="485,017242431641"/>
  <p:tag name="RK LOGGA VITCROPLEFT" val="0"/>
  <p:tag name="RK LOGGA VITCROPRIGHT" val="0"/>
  <p:tag name="RK LOGGA VITCROPTOP" val="0"/>
  <p:tag name="RK LOGGA VITCROPBOTTOM" val="0"/>
</p:tagLst>
</file>

<file path=ppt/tags/tag7.xml><?xml version="1.0" encoding="utf-8"?>
<p:tagLst xmlns:a="http://schemas.openxmlformats.org/drawingml/2006/main" xmlns:r="http://schemas.openxmlformats.org/officeDocument/2006/relationships" xmlns:p="http://schemas.openxmlformats.org/presentationml/2006/main">
  <p:tag name="RK LOGGA VIT" val="RK Logga VIT"/>
  <p:tag name="RK LOGGA VITHEIGHT" val="39,6567726135254"/>
  <p:tag name="RK LOGGA VITWIDTH" val="137,540710449219"/>
  <p:tag name="RK LOGGA VITLEFT" val="49,3307876586914"/>
  <p:tag name="RK LOGGA VITTOP" val="485,017242431641"/>
  <p:tag name="RK LOGGA VITCROPLEFT" val="0"/>
  <p:tag name="RK LOGGA VITCROPRIGHT" val="0"/>
  <p:tag name="RK LOGGA VITCROPTOP" val="0"/>
  <p:tag name="RK LOGGA VITCROPBOTTOM" val="0"/>
</p:tagLst>
</file>

<file path=ppt/tags/tag8.xml><?xml version="1.0" encoding="utf-8"?>
<p:tagLst xmlns:a="http://schemas.openxmlformats.org/drawingml/2006/main" xmlns:r="http://schemas.openxmlformats.org/officeDocument/2006/relationships" xmlns:p="http://schemas.openxmlformats.org/presentationml/2006/main">
  <p:tag name="RK LOGGA VIT" val="RK Logga VIT"/>
  <p:tag name="RK LOGGA VITHEIGHT" val="39,6567726135254"/>
  <p:tag name="RK LOGGA VITWIDTH" val="137,540710449219"/>
  <p:tag name="RK LOGGA VITLEFT" val="49,3307876586914"/>
  <p:tag name="RK LOGGA VITTOP" val="485,017242431641"/>
  <p:tag name="RK LOGGA VITCROPLEFT" val="0"/>
  <p:tag name="RK LOGGA VITCROPRIGHT" val="0"/>
  <p:tag name="RK LOGGA VITCROPTOP" val="0"/>
  <p:tag name="RK LOGGA VITCROPBOTTOM" val="0"/>
</p:tagLst>
</file>

<file path=ppt/theme/theme1.xml><?xml version="1.0" encoding="utf-8"?>
<a:theme xmlns:a="http://schemas.openxmlformats.org/drawingml/2006/main" name="RK PPT">
  <a:themeElements>
    <a:clrScheme name="Regeringskansliet">
      <a:dk1>
        <a:sysClr val="windowText" lastClr="000000"/>
      </a:dk1>
      <a:lt1>
        <a:sysClr val="window" lastClr="FFFFFF"/>
      </a:lt1>
      <a:dk2>
        <a:srgbClr val="716B5F"/>
      </a:dk2>
      <a:lt2>
        <a:srgbClr val="DFDDD9"/>
      </a:lt2>
      <a:accent1>
        <a:srgbClr val="1A3050"/>
      </a:accent1>
      <a:accent2>
        <a:srgbClr val="DFDDD9"/>
      </a:accent2>
      <a:accent3>
        <a:srgbClr val="467199"/>
      </a:accent3>
      <a:accent4>
        <a:srgbClr val="A0B6C9"/>
      </a:accent4>
      <a:accent5>
        <a:srgbClr val="716B5F"/>
      </a:accent5>
      <a:accent6>
        <a:srgbClr val="E0E7EE"/>
      </a:accent6>
      <a:hlink>
        <a:srgbClr val="0563C1"/>
      </a:hlink>
      <a:folHlink>
        <a:srgbClr val="954F72"/>
      </a:folHlink>
    </a:clrScheme>
    <a:fontScheme name="Regeringskansli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erinskansliet svenska.potx" id="{E11CE815-02A3-40C1-BBD5-D5CC5E024F10}" vid="{246F85A8-B73A-489E-B342-21F6316B6AD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RK PowerPoint" ma:contentTypeID="0x010100BBA312BF02777149882D207184EC35C00200797A8F36E79EA14897A401DFF2360BF4" ma:contentTypeVersion="42" ma:contentTypeDescription="Skapa ny presentation" ma:contentTypeScope="" ma:versionID="86f2164a35d245f41786d2a0cde17f99">
  <xsd:schema xmlns:xsd="http://www.w3.org/2001/XMLSchema" xmlns:xs="http://www.w3.org/2001/XMLSchema" xmlns:p="http://schemas.microsoft.com/office/2006/metadata/properties" xmlns:ns2="4e9c2f0c-7bf8-49af-8356-cbf363fc78a7" xmlns:ns3="cc625d36-bb37-4650-91b9-0c96159295ba" xmlns:ns4="18f3d968-6251-40b0-9f11-012b293496c2" xmlns:ns5="1acba61b-61c4-4dd1-bb56-eec5b5ed8853" targetNamespace="http://schemas.microsoft.com/office/2006/metadata/properties" ma:root="true" ma:fieldsID="001625c095afbb80e7d8c8d7b572bf38" ns2:_="" ns3:_="" ns4:_="" ns5:_="">
    <xsd:import namespace="4e9c2f0c-7bf8-49af-8356-cbf363fc78a7"/>
    <xsd:import namespace="cc625d36-bb37-4650-91b9-0c96159295ba"/>
    <xsd:import namespace="18f3d968-6251-40b0-9f11-012b293496c2"/>
    <xsd:import namespace="1acba61b-61c4-4dd1-bb56-eec5b5ed8853"/>
    <xsd:element name="properties">
      <xsd:complexType>
        <xsd:sequence>
          <xsd:element name="documentManagement">
            <xsd:complexType>
              <xsd:all>
                <xsd:element ref="ns2:RecordNumber" minOccurs="0"/>
                <xsd:element ref="ns2:DirtyMigration" minOccurs="0"/>
                <xsd:element ref="ns3:TaxCatchAllLabel" minOccurs="0"/>
                <xsd:element ref="ns3:k46d94c0acf84ab9a79866a9d8b1905f" minOccurs="0"/>
                <xsd:element ref="ns3:TaxCatchAll" minOccurs="0"/>
                <xsd:element ref="ns3:edbe0b5c82304c8e847ab7b8c02a77c3" minOccurs="0"/>
                <xsd:element ref="ns4:RKNyckelord" minOccurs="0"/>
                <xsd:element ref="ns5:_dlc_DocId" minOccurs="0"/>
                <xsd:element ref="ns5:_dlc_DocIdUrl" minOccurs="0"/>
                <xsd:element ref="ns5: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9c2f0c-7bf8-49af-8356-cbf363fc78a7" elementFormDefault="qualified">
    <xsd:import namespace="http://schemas.microsoft.com/office/2006/documentManagement/types"/>
    <xsd:import namespace="http://schemas.microsoft.com/office/infopath/2007/PartnerControls"/>
    <xsd:element name="RecordNumber" ma:index="3" nillable="true" ma:displayName="Diarienummer" ma:internalName="RecordNumber">
      <xsd:simpleType>
        <xsd:restriction base="dms:Text">
          <xsd:maxLength value="255"/>
        </xsd:restriction>
      </xsd:simpleType>
    </xsd:element>
    <xsd:element name="DirtyMigration" ma:index="5" nillable="true" ma:displayName="Migrerad inte uppdaterad" ma:default="0" ma:internalName="DirtyMigration">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c625d36-bb37-4650-91b9-0c96159295ba" elementFormDefault="qualified">
    <xsd:import namespace="http://schemas.microsoft.com/office/2006/documentManagement/types"/>
    <xsd:import namespace="http://schemas.microsoft.com/office/infopath/2007/PartnerControls"/>
    <xsd:element name="TaxCatchAllLabel" ma:index="6" nillable="true" ma:displayName="Taxonomy Catch All Column1" ma:description="" ma:hidden="true" ma:list="{9fab260d-e7de-457f-ae13-fb4fa6a99d18}" ma:internalName="TaxCatchAllLabel" ma:readOnly="true" ma:showField="CatchAllDataLabel" ma:web="3edd2ddd-8340-4475-9555-27bfcadab758">
      <xsd:complexType>
        <xsd:complexContent>
          <xsd:extension base="dms:MultiChoiceLookup">
            <xsd:sequence>
              <xsd:element name="Value" type="dms:Lookup" maxOccurs="unbounded" minOccurs="0" nillable="true"/>
            </xsd:sequence>
          </xsd:extension>
        </xsd:complexContent>
      </xsd:complexType>
    </xsd:element>
    <xsd:element name="k46d94c0acf84ab9a79866a9d8b1905f" ma:index="11" nillable="true" ma:taxonomy="true" ma:internalName="k46d94c0acf84ab9a79866a9d8b1905f" ma:taxonomyFieldName="Organisation" ma:displayName="Organisatorisk enhet" ma:readOnly="false" ma:fieldId="{446d94c0-acf8-4ab9-a798-66a9d8b1905f}" ma:sspId="d07acfae-4dfa-4949-99a8-259efd31a6ae" ma:termSetId="8c1436be-a8c9-4c8f-93bb-07dc2d5595bf" ma:anchorId="00000000-0000-0000-0000-000000000000" ma:open="true" ma:isKeyword="false">
      <xsd:complexType>
        <xsd:sequence>
          <xsd:element ref="pc:Terms" minOccurs="0" maxOccurs="1"/>
        </xsd:sequence>
      </xsd:complexType>
    </xsd:element>
    <xsd:element name="TaxCatchAll" ma:index="13" nillable="true" ma:displayName="Taxonomy Catch All Column" ma:description="" ma:hidden="true" ma:list="{9fab260d-e7de-457f-ae13-fb4fa6a99d18}" ma:internalName="TaxCatchAll" ma:showField="CatchAllData" ma:web="3edd2ddd-8340-4475-9555-27bfcadab758">
      <xsd:complexType>
        <xsd:complexContent>
          <xsd:extension base="dms:MultiChoiceLookup">
            <xsd:sequence>
              <xsd:element name="Value" type="dms:Lookup" maxOccurs="unbounded" minOccurs="0" nillable="true"/>
            </xsd:sequence>
          </xsd:extension>
        </xsd:complexContent>
      </xsd:complexType>
    </xsd:element>
    <xsd:element name="edbe0b5c82304c8e847ab7b8c02a77c3" ma:index="14" nillable="true" ma:taxonomy="true" ma:internalName="edbe0b5c82304c8e847ab7b8c02a77c3" ma:taxonomyFieldName="ActivityCategory" ma:displayName="Aktivitetskategori" ma:default="" ma:fieldId="{edbe0b5c-8230-4c8e-847a-b7b8c02a77c3}" ma:sspId="d07acfae-4dfa-4949-99a8-259efd31a6ae" ma:termSetId="8bf97125-e7b6-456b-9da4-c0e62cf3e5a7"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8f3d968-6251-40b0-9f11-012b293496c2" elementFormDefault="qualified">
    <xsd:import namespace="http://schemas.microsoft.com/office/2006/documentManagement/types"/>
    <xsd:import namespace="http://schemas.microsoft.com/office/infopath/2007/PartnerControls"/>
    <xsd:element name="RKNyckelord" ma:index="16" nillable="true" ma:displayName="Nyckelord" ma:internalName="RKNyckelor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acba61b-61c4-4dd1-bb56-eec5b5ed8853" elementFormDefault="qualified">
    <xsd:import namespace="http://schemas.microsoft.com/office/2006/documentManagement/types"/>
    <xsd:import namespace="http://schemas.microsoft.com/office/infopath/2007/PartnerControls"/>
    <xsd:element name="_dlc_DocId" ma:index="17" nillable="true" ma:displayName="Dokument-ID-värde" ma:description="Värdet för dokument-ID som tilldelats till det här objektet." ma:internalName="_dlc_DocId" ma:readOnly="true">
      <xsd:simpleType>
        <xsd:restriction base="dms:Text"/>
      </xsd:simpleType>
    </xsd:element>
    <xsd:element name="_dlc_DocIdUrl" ma:index="18"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Innehållstyp"/>
        <xsd:element ref="dc:title" minOccurs="0" maxOccurs="1" ma:index="1"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d07acfae-4dfa-4949-99a8-259efd31a6ae" ContentTypeId="0x010100BBA312BF02777149882D207184EC35C002" PreviousValue="false"/>
</file>

<file path=customXml/item3.xml><?xml version="1.0" encoding="utf-8"?>
<ct:contentTypeSchema xmlns:ct="http://schemas.microsoft.com/office/2006/metadata/contentType" xmlns:ma="http://schemas.microsoft.com/office/2006/metadata/properties/metaAttributes" ct:_="" ma:_="" ma:contentTypeName="Dokuments" ma:contentTypeID="0x010100A4E2796E1B16EC4AADD0C4CEC2EDF671" ma:contentTypeVersion="17" ma:contentTypeDescription="Izveidot jaunu dokumentu." ma:contentTypeScope="" ma:versionID="c6601676f051e7d511a14b929b58a533">
  <xsd:schema xmlns:xsd="http://www.w3.org/2001/XMLSchema" xmlns:xs="http://www.w3.org/2001/XMLSchema" xmlns:p="http://schemas.microsoft.com/office/2006/metadata/properties" xmlns:ns2="7a462794-fa09-4584-b54a-289494a8954d" xmlns:ns3="a06f1847-caee-4f79-ae5e-9d9209b571a4" targetNamespace="http://schemas.microsoft.com/office/2006/metadata/properties" ma:root="true" ma:fieldsID="56d3aba4dde590f108239d6f752a8e9f" ns2:_="" ns3:_="">
    <xsd:import namespace="7a462794-fa09-4584-b54a-289494a8954d"/>
    <xsd:import namespace="a06f1847-caee-4f79-ae5e-9d9209b571a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AutoKeyPoints" minOccurs="0"/>
                <xsd:element ref="ns2:MediaServiceKeyPoint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462794-fa09-4584-b54a-289494a895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Attēlu atzīmes" ma:readOnly="false" ma:fieldId="{5cf76f15-5ced-4ddc-b409-7134ff3c332f}" ma:taxonomyMulti="true" ma:sspId="70cde18c-294e-4b99-9172-39c91b031860" ma:termSetId="09814cd3-568e-fe90-9814-8d621ff8fb84" ma:anchorId="fba54fb3-c3e1-fe81-a776-ca4b69148c4d" ma:open="true" ma:isKeyword="false">
      <xsd:complexType>
        <xsd:sequence>
          <xsd:element ref="pc:Terms" minOccurs="0" maxOccurs="1"/>
        </xsd:sequence>
      </xsd:complex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6f1847-caee-4f79-ae5e-9d9209b571a4" elementFormDefault="qualified">
    <xsd:import namespace="http://schemas.microsoft.com/office/2006/documentManagement/types"/>
    <xsd:import namespace="http://schemas.microsoft.com/office/infopath/2007/PartnerControls"/>
    <xsd:element name="SharedWithUsers" ma:index="17"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Koplietots ar: detalizēti" ma:internalName="SharedWithDetails" ma:readOnly="true">
      <xsd:simpleType>
        <xsd:restriction base="dms:Note">
          <xsd:maxLength value="255"/>
        </xsd:restriction>
      </xsd:simpleType>
    </xsd:element>
    <xsd:element name="TaxCatchAll" ma:index="21" nillable="true" ma:displayName="Taxonomy Catch All Column" ma:hidden="true" ma:list="{70b32aaf-2ec4-476d-b2ed-796087a564f2}" ma:internalName="TaxCatchAll" ma:showField="CatchAllData" ma:web="a06f1847-caee-4f79-ae5e-9d9209b571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p:properties xmlns:p="http://schemas.microsoft.com/office/2006/metadata/properties" xmlns:xsi="http://www.w3.org/2001/XMLSchema-instance" xmlns:pc="http://schemas.microsoft.com/office/infopath/2007/PartnerControls">
  <documentManagement>
    <TaxCatchAll xmlns="a06f1847-caee-4f79-ae5e-9d9209b571a4" xsi:nil="true"/>
    <lcf76f155ced4ddcb4097134ff3c332f xmlns="7a462794-fa09-4584-b54a-289494a8954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DE4911F-75D0-4F80-A4EC-507045B665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9c2f0c-7bf8-49af-8356-cbf363fc78a7"/>
    <ds:schemaRef ds:uri="cc625d36-bb37-4650-91b9-0c96159295ba"/>
    <ds:schemaRef ds:uri="18f3d968-6251-40b0-9f11-012b293496c2"/>
    <ds:schemaRef ds:uri="1acba61b-61c4-4dd1-bb56-eec5b5ed88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A717F7-1087-49F6-9AC3-5C984BDF42EB}">
  <ds:schemaRefs>
    <ds:schemaRef ds:uri="Microsoft.SharePoint.Taxonomy.ContentTypeSync"/>
  </ds:schemaRefs>
</ds:datastoreItem>
</file>

<file path=customXml/itemProps3.xml><?xml version="1.0" encoding="utf-8"?>
<ds:datastoreItem xmlns:ds="http://schemas.openxmlformats.org/officeDocument/2006/customXml" ds:itemID="{EEB50884-A3C8-4B3A-B559-4EE2D0DBC4C0}"/>
</file>

<file path=customXml/itemProps4.xml><?xml version="1.0" encoding="utf-8"?>
<ds:datastoreItem xmlns:ds="http://schemas.openxmlformats.org/officeDocument/2006/customXml" ds:itemID="{6C98B8FE-9C68-4B47-A4F6-B557DF6081E2}">
  <ds:schemaRefs>
    <ds:schemaRef ds:uri="http://schemas.microsoft.com/sharepoint/events"/>
  </ds:schemaRefs>
</ds:datastoreItem>
</file>

<file path=customXml/itemProps5.xml><?xml version="1.0" encoding="utf-8"?>
<ds:datastoreItem xmlns:ds="http://schemas.openxmlformats.org/officeDocument/2006/customXml" ds:itemID="{7433EF1D-8323-42CB-B977-C8F23D671BE6}">
  <ds:schemaRefs>
    <ds:schemaRef ds:uri="http://schemas.microsoft.com/sharepoint/v3/contenttype/forms"/>
  </ds:schemaRefs>
</ds:datastoreItem>
</file>

<file path=customXml/itemProps6.xml><?xml version="1.0" encoding="utf-8"?>
<ds:datastoreItem xmlns:ds="http://schemas.openxmlformats.org/officeDocument/2006/customXml" ds:itemID="{267DCD91-0C4B-446D-A2E8-3E0E51724A00}">
  <ds:schemaRefs>
    <ds:schemaRef ds:uri="1acba61b-61c4-4dd1-bb56-eec5b5ed8853"/>
    <ds:schemaRef ds:uri="http://schemas.microsoft.com/office/infopath/2007/PartnerControls"/>
    <ds:schemaRef ds:uri="http://purl.org/dc/terms/"/>
    <ds:schemaRef ds:uri="18f3d968-6251-40b0-9f11-012b293496c2"/>
    <ds:schemaRef ds:uri="cc625d36-bb37-4650-91b9-0c96159295ba"/>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4e9c2f0c-7bf8-49af-8356-cbf363fc78a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1299</Words>
  <Application>Microsoft Office PowerPoint</Application>
  <PresentationFormat>Bredbild</PresentationFormat>
  <Paragraphs>101</Paragraphs>
  <Slides>11</Slides>
  <Notes>6</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11</vt:i4>
      </vt:variant>
    </vt:vector>
  </HeadingPairs>
  <TitlesOfParts>
    <vt:vector size="15" baseType="lpstr">
      <vt:lpstr>Arial</vt:lpstr>
      <vt:lpstr>Calibri</vt:lpstr>
      <vt:lpstr>Tahoma</vt:lpstr>
      <vt:lpstr>RK PPT</vt:lpstr>
      <vt:lpstr>International cooperation in the Baltic Region - a Swedish perspective </vt:lpstr>
      <vt:lpstr>Long-standing cooperation </vt:lpstr>
      <vt:lpstr>LATOHOP </vt:lpstr>
      <vt:lpstr>LATOHOP</vt:lpstr>
      <vt:lpstr>Results of the project</vt:lpstr>
      <vt:lpstr>Results of the project</vt:lpstr>
      <vt:lpstr>Results of the project</vt:lpstr>
      <vt:lpstr>PowerPoint-presentation</vt:lpstr>
      <vt:lpstr>BALTOHOP </vt:lpstr>
      <vt:lpstr>NDPHS- Northern Dimension Partnership in Public Health and Social Well-being  </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cooperation in the Baltic Region - a Swedish perspective </dc:title>
  <dc:creator>Malin Grape</dc:creator>
  <cp:lastModifiedBy>Malin Grape</cp:lastModifiedBy>
  <cp:revision>1</cp:revision>
  <dcterms:created xsi:type="dcterms:W3CDTF">2023-12-06T16:31:15Z</dcterms:created>
  <dcterms:modified xsi:type="dcterms:W3CDTF">2023-12-06T22:11:36Z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0x010100BBA312BF02777149882D207184EC35C00200797A8F36E79EA14897A401DFF2360BF4</vt:lpwstr>
  </property>
</Properties>
</file>