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38"/>
  </p:notesMasterIdLst>
  <p:sldIdLst>
    <p:sldId id="273" r:id="rId5"/>
    <p:sldId id="402" r:id="rId6"/>
    <p:sldId id="606" r:id="rId7"/>
    <p:sldId id="787" r:id="rId8"/>
    <p:sldId id="345" r:id="rId9"/>
    <p:sldId id="393" r:id="rId10"/>
    <p:sldId id="788" r:id="rId11"/>
    <p:sldId id="789" r:id="rId12"/>
    <p:sldId id="399" r:id="rId13"/>
    <p:sldId id="792" r:id="rId14"/>
    <p:sldId id="760" r:id="rId15"/>
    <p:sldId id="804" r:id="rId16"/>
    <p:sldId id="753" r:id="rId17"/>
    <p:sldId id="757" r:id="rId18"/>
    <p:sldId id="801" r:id="rId19"/>
    <p:sldId id="611" r:id="rId20"/>
    <p:sldId id="769" r:id="rId21"/>
    <p:sldId id="689" r:id="rId22"/>
    <p:sldId id="595" r:id="rId23"/>
    <p:sldId id="803" r:id="rId24"/>
    <p:sldId id="495" r:id="rId25"/>
    <p:sldId id="607" r:id="rId26"/>
    <p:sldId id="538" r:id="rId27"/>
    <p:sldId id="630" r:id="rId28"/>
    <p:sldId id="802" r:id="rId29"/>
    <p:sldId id="502" r:id="rId30"/>
    <p:sldId id="503" r:id="rId31"/>
    <p:sldId id="603" r:id="rId32"/>
    <p:sldId id="271" r:id="rId33"/>
    <p:sldId id="535" r:id="rId34"/>
    <p:sldId id="501" r:id="rId35"/>
    <p:sldId id="794" r:id="rId36"/>
    <p:sldId id="795" r:id="rId37"/>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Artursson" initials="KA" lastIdx="1" clrIdx="0">
    <p:extLst>
      <p:ext uri="{19B8F6BF-5375-455C-9EA6-DF929625EA0E}">
        <p15:presenceInfo xmlns:p15="http://schemas.microsoft.com/office/powerpoint/2012/main" userId="S::karin.artursson@sva.se::131712c4-dbf2-40d7-a13a-b37c52da6446" providerId="AD"/>
      </p:ext>
    </p:extLst>
  </p:cmAuthor>
  <p:cmAuthor id="2" name="Hein Imberechts" initials="HI" lastIdx="1" clrIdx="1">
    <p:extLst>
      <p:ext uri="{19B8F6BF-5375-455C-9EA6-DF929625EA0E}">
        <p15:presenceInfo xmlns:p15="http://schemas.microsoft.com/office/powerpoint/2012/main" userId="S-1-5-21-2269676779-2823198576-2826024247-5874" providerId="AD"/>
      </p:ext>
    </p:extLst>
  </p:cmAuthor>
  <p:cmAuthor id="3" name="hein.imberechts@sciensano.be" initials="h" lastIdx="8" clrIdx="2">
    <p:extLst>
      <p:ext uri="{19B8F6BF-5375-455C-9EA6-DF929625EA0E}">
        <p15:presenceInfo xmlns:p15="http://schemas.microsoft.com/office/powerpoint/2012/main" userId="S::hein.imberechts@sciensano.be::f6cb281a-7bee-41a7-97ca-90824e21cd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931"/>
    <a:srgbClr val="00679C"/>
    <a:srgbClr val="D0D8E8"/>
    <a:srgbClr val="E9ED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B25093-8C77-4D75-84B1-636A219B1661}" v="4" dt="2023-12-18T14:01:19.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84127" autoAdjust="0"/>
  </p:normalViewPr>
  <p:slideViewPr>
    <p:cSldViewPr snapToGrid="0">
      <p:cViewPr varScale="1">
        <p:scale>
          <a:sx n="54" d="100"/>
          <a:sy n="54" d="100"/>
        </p:scale>
        <p:origin x="896" y="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73" d="100"/>
          <a:sy n="73" d="100"/>
        </p:scale>
        <p:origin x="176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57B946E-9F94-4C94-A4AC-E65FEA674617}" type="datetimeFigureOut">
              <a:rPr lang="en-GB" smtClean="0"/>
              <a:t>18/12/2023</a:t>
            </a:fld>
            <a:endParaRPr lang="en-GB"/>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F1091C6-F280-4542-94EC-0BAB4A16190B}" type="slidenum">
              <a:rPr lang="en-GB" smtClean="0"/>
              <a:t>‹#›</a:t>
            </a:fld>
            <a:endParaRPr lang="en-GB"/>
          </a:p>
        </p:txBody>
      </p:sp>
    </p:spTree>
    <p:extLst>
      <p:ext uri="{BB962C8B-B14F-4D97-AF65-F5344CB8AC3E}">
        <p14:creationId xmlns:p14="http://schemas.microsoft.com/office/powerpoint/2010/main" val="1059931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r02.safelinks.protection.outlook.com/?url=https%3A%2F%2Fzenodo.org%2Frecord%2F6785781&amp;data=05%7C01%7Ce.campling%40surrey.ac.uk%7Cbdad91aff5d2405fb88a08dad1275504%7C6b902693107440aa9e21d89446a2ebb5%7C0%7C0%7C638052264100406859%7CUnknown%7CTWFpbGZsb3d8eyJWIjoiMC4wLjAwMDAiLCJQIjoiV2luMzIiLCJBTiI6Ik1haWwiLCJXVCI6Mn0%3D%7C3000%7C%7C%7C&amp;sdata=oau0SlsgE8kk%2FFZ2ENs7J5U30ljW1J3WHSUpJ72K4Mo%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091C6-F280-4542-94EC-0BAB4A16190B}" type="slidenum">
              <a:rPr lang="en-GB" smtClean="0"/>
              <a:t>4</a:t>
            </a:fld>
            <a:endParaRPr lang="en-GB"/>
          </a:p>
        </p:txBody>
      </p:sp>
    </p:spTree>
    <p:extLst>
      <p:ext uri="{BB962C8B-B14F-4D97-AF65-F5344CB8AC3E}">
        <p14:creationId xmlns:p14="http://schemas.microsoft.com/office/powerpoint/2010/main" val="416818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091C6-F280-4542-94EC-0BAB4A16190B}" type="slidenum">
              <a:rPr lang="en-GB" smtClean="0"/>
              <a:t>20</a:t>
            </a:fld>
            <a:endParaRPr lang="en-GB"/>
          </a:p>
        </p:txBody>
      </p:sp>
    </p:spTree>
    <p:extLst>
      <p:ext uri="{BB962C8B-B14F-4D97-AF65-F5344CB8AC3E}">
        <p14:creationId xmlns:p14="http://schemas.microsoft.com/office/powerpoint/2010/main" val="398255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just">
              <a:lnSpc>
                <a:spcPct val="115000"/>
              </a:lnSpc>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discussion addressed all the points indicated in the diagram following the scheme below:</a:t>
            </a:r>
            <a:endParaRPr lang="en-GB" sz="1600" dirty="0">
              <a:solidFill>
                <a:srgbClr val="58595B"/>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buFont typeface="+mj-lt"/>
              <a:buAutoNum type="arabicParen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Identification and prioritization of representatives of the different sectors.</a:t>
            </a:r>
            <a:endParaRPr lang="en-GB" sz="1600" dirty="0">
              <a:solidFill>
                <a:srgbClr val="58595B"/>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buFont typeface="+mj-lt"/>
              <a:buAutoNum type="arabicParen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Development of a One Health plan to define the rules and the flow of information among sectors.</a:t>
            </a:r>
            <a:endParaRPr lang="en-GB" sz="1600" dirty="0">
              <a:solidFill>
                <a:srgbClr val="58595B"/>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buFont typeface="+mj-lt"/>
              <a:buAutoNum type="arabicParen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Facilitating and implementing cross-sectoral collaboration.</a:t>
            </a:r>
            <a:endParaRPr lang="en-GB" sz="1600" dirty="0">
              <a:solidFill>
                <a:srgbClr val="58595B"/>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buFont typeface="+mj-lt"/>
              <a:buAutoNum type="arabicParen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Define policies for data management and communication.</a:t>
            </a:r>
            <a:endParaRPr lang="en-GB" sz="1600" dirty="0">
              <a:solidFill>
                <a:srgbClr val="58595B"/>
              </a:solidFill>
              <a:effectLst/>
              <a:latin typeface="Arial" panose="020B0604020202020204" pitchFamily="34" charset="0"/>
              <a:ea typeface="Arial" panose="020B0604020202020204" pitchFamily="34" charset="0"/>
              <a:cs typeface="Times New Roman" panose="02020603050405020304" pitchFamily="18" charset="0"/>
            </a:endParaRPr>
          </a:p>
          <a:p>
            <a:r>
              <a:rPr lang="en-GB" sz="1600" dirty="0">
                <a:solidFill>
                  <a:srgbClr val="000000"/>
                </a:solidFill>
                <a:effectLst/>
                <a:latin typeface="Arial" panose="020B0604020202020204" pitchFamily="34" charset="0"/>
                <a:ea typeface="Times New Roman" panose="02020603050405020304" pitchFamily="18" charset="0"/>
              </a:rPr>
              <a:t>Design the most appropriate governance mechanisms</a:t>
            </a:r>
          </a:p>
          <a:p>
            <a:endParaRPr lang="en-GB" sz="1600" dirty="0">
              <a:solidFill>
                <a:srgbClr val="000000"/>
              </a:solidFill>
              <a:effectLst/>
              <a:latin typeface="Arial" panose="020B0604020202020204" pitchFamily="34" charset="0"/>
            </a:endParaRPr>
          </a:p>
          <a:p>
            <a:pPr marL="342900" lvl="0" indent="-342900">
              <a:buFont typeface="+mj-lt"/>
              <a:buAutoNum type="arabicParenR"/>
            </a:pPr>
            <a:r>
              <a:rPr lang="en-GB" sz="1600" dirty="0">
                <a:effectLst/>
                <a:latin typeface="Times New Roman" panose="02020603050405020304" pitchFamily="18" charset="0"/>
                <a:ea typeface="Times New Roman" panose="02020603050405020304" pitchFamily="18" charset="0"/>
              </a:rPr>
              <a:t>Prioritize the sectors to be involved, (environment and social sciences).</a:t>
            </a:r>
            <a:endParaRPr lang="it-IT" sz="16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en-GB" sz="1600" dirty="0">
                <a:effectLst/>
                <a:latin typeface="Times New Roman" panose="02020603050405020304" pitchFamily="18" charset="0"/>
                <a:ea typeface="Times New Roman" panose="02020603050405020304" pitchFamily="18" charset="0"/>
              </a:rPr>
              <a:t>Design a plan with clear rules and responsibilities as well as the flow of information.</a:t>
            </a:r>
            <a:endParaRPr lang="it-IT" sz="16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en-GB" sz="1600" dirty="0">
                <a:effectLst/>
                <a:latin typeface="Times New Roman" panose="02020603050405020304" pitchFamily="18" charset="0"/>
                <a:ea typeface="Times New Roman" panose="02020603050405020304" pitchFamily="18" charset="0"/>
              </a:rPr>
              <a:t>Define a policy for the data. FAIR (Findable, Accessible, Interoperable, Reusable) data is better than open data (must be part of the data plan and developed at a very early stage).</a:t>
            </a:r>
            <a:endParaRPr lang="it-IT" sz="16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en-GB" sz="1600" dirty="0">
                <a:effectLst/>
                <a:latin typeface="Times New Roman" panose="02020603050405020304" pitchFamily="18" charset="0"/>
                <a:ea typeface="Times New Roman" panose="02020603050405020304" pitchFamily="18" charset="0"/>
              </a:rPr>
              <a:t>Implement the tools part of the OHEJP portfolio to establish surveillance systems, cross sectoral data integration and analysis platforms, harmonization of diagnostic and characterisation methods including the use of reference materials and the scheme for interlaboratory studies.</a:t>
            </a:r>
            <a:endParaRPr lang="it-IT" sz="16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en-GB" sz="1600" dirty="0">
                <a:effectLst/>
                <a:latin typeface="Times New Roman" panose="02020603050405020304" pitchFamily="18" charset="0"/>
                <a:ea typeface="Times New Roman" panose="02020603050405020304" pitchFamily="18" charset="0"/>
              </a:rPr>
              <a:t>Encourage the development of education plans specifically dedicated to the One Health. Such plans should also include programs for teaching the ability to explain the One Health approach to stakeholders with a non-scientific background (e.g. civil society, policy makers).</a:t>
            </a:r>
            <a:endParaRPr lang="it-IT" sz="16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en-GB" sz="1600" dirty="0">
                <a:effectLst/>
                <a:latin typeface="Times New Roman" panose="02020603050405020304" pitchFamily="18" charset="0"/>
                <a:ea typeface="Times New Roman" panose="02020603050405020304" pitchFamily="18" charset="0"/>
              </a:rPr>
              <a:t>Define the communication strategies. Inclusion of professionals not only from the science domain would facilitate the disclosure of the One Health approach to the civil society and, more importantly, to the policy makers, for them to understand the benefits related with its adoption.</a:t>
            </a:r>
            <a:endParaRPr lang="it-IT" sz="16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en-GB" sz="1600" dirty="0">
                <a:effectLst/>
                <a:latin typeface="Times New Roman" panose="02020603050405020304" pitchFamily="18" charset="0"/>
                <a:ea typeface="Times New Roman" panose="02020603050405020304" pitchFamily="18" charset="0"/>
              </a:rPr>
              <a:t>Advocate for the One health approach to be explicitly mentioned in the relevant legislation.</a:t>
            </a:r>
            <a:endParaRPr lang="it-IT" sz="1600" dirty="0">
              <a:effectLst/>
              <a:latin typeface="Times New Roman" panose="02020603050405020304" pitchFamily="18" charset="0"/>
              <a:ea typeface="Times New Roman" panose="02020603050405020304" pitchFamily="18" charset="0"/>
            </a:endParaRPr>
          </a:p>
          <a:p>
            <a:endParaRPr lang="en-GB" sz="1600" dirty="0">
              <a:solidFill>
                <a:srgbClr val="000000"/>
              </a:solidFill>
              <a:effectLst/>
              <a:latin typeface="Arial" panose="020B0604020202020204" pitchFamily="34" charset="0"/>
            </a:endParaRPr>
          </a:p>
          <a:p>
            <a:endParaRPr lang="en-GB" sz="1600" dirty="0">
              <a:solidFill>
                <a:srgbClr val="000000"/>
              </a:solidFill>
              <a:effectLst/>
              <a:latin typeface="Arial" panose="020B0604020202020204" pitchFamily="34" charset="0"/>
            </a:endParaRPr>
          </a:p>
          <a:p>
            <a:r>
              <a:rPr lang="en-GB" sz="1600" dirty="0">
                <a:latin typeface="Arial" panose="020B0604020202020204" pitchFamily="34" charset="0"/>
                <a:ea typeface="Arial" panose="020B0604020202020204" pitchFamily="34" charset="0"/>
                <a:cs typeface="Times New Roman" panose="02020603050405020304" pitchFamily="18" charset="0"/>
              </a:rPr>
              <a:t>Conclusions of a discussion forum </a:t>
            </a:r>
          </a:p>
          <a:p>
            <a:pPr marL="285750" indent="-285750">
              <a:buFont typeface="Wingdings" panose="05000000000000000000" pitchFamily="2" charset="2"/>
              <a:buChar char="Ø"/>
            </a:pPr>
            <a:r>
              <a:rPr lang="en-GB" sz="1600" dirty="0">
                <a:latin typeface="Arial" panose="020B0604020202020204" pitchFamily="34" charset="0"/>
                <a:ea typeface="Arial" panose="020B0604020202020204" pitchFamily="34" charset="0"/>
                <a:cs typeface="Times New Roman" panose="02020603050405020304" pitchFamily="18" charset="0"/>
              </a:rPr>
              <a:t>L</a:t>
            </a:r>
            <a:r>
              <a:rPr lang="en-GB" sz="1100" dirty="0">
                <a:effectLst/>
                <a:latin typeface="Arial" panose="020B0604020202020204" pitchFamily="34" charset="0"/>
                <a:ea typeface="Arial" panose="020B0604020202020204" pitchFamily="34" charset="0"/>
                <a:cs typeface="Times New Roman" panose="02020603050405020304" pitchFamily="18" charset="0"/>
              </a:rPr>
              <a:t>ack of inclusion of the environmental sector</a:t>
            </a:r>
          </a:p>
          <a:p>
            <a:pPr marL="285750" indent="-285750">
              <a:buFont typeface="Wingdings" panose="05000000000000000000" pitchFamily="2" charset="2"/>
              <a:buChar char="Ø"/>
            </a:pPr>
            <a:r>
              <a:rPr lang="en-GB" sz="1600" dirty="0">
                <a:latin typeface="Arial" panose="020B0604020202020204" pitchFamily="34" charset="0"/>
                <a:ea typeface="Arial" panose="020B0604020202020204" pitchFamily="34" charset="0"/>
                <a:cs typeface="Times New Roman" panose="02020603050405020304" pitchFamily="18" charset="0"/>
              </a:rPr>
              <a:t>A</a:t>
            </a:r>
            <a:r>
              <a:rPr lang="en-GB" sz="1100" dirty="0">
                <a:effectLst/>
                <a:latin typeface="Arial" panose="020B0604020202020204" pitchFamily="34" charset="0"/>
                <a:ea typeface="Arial" panose="020B0604020202020204" pitchFamily="34" charset="0"/>
                <a:cs typeface="Times New Roman" panose="02020603050405020304" pitchFamily="18" charset="0"/>
              </a:rPr>
              <a:t>bsence of a legislative framework and of ad hoc investments</a:t>
            </a:r>
          </a:p>
          <a:p>
            <a:pPr marL="285750" indent="-285750">
              <a:buFont typeface="Wingdings" panose="05000000000000000000" pitchFamily="2" charset="2"/>
              <a:buChar char="Ø"/>
            </a:pPr>
            <a:r>
              <a:rPr lang="en-GB" sz="1600" dirty="0">
                <a:latin typeface="Arial" panose="020B0604020202020204" pitchFamily="34" charset="0"/>
                <a:ea typeface="Arial" panose="020B0604020202020204" pitchFamily="34" charset="0"/>
                <a:cs typeface="Times New Roman" panose="02020603050405020304" pitchFamily="18" charset="0"/>
              </a:rPr>
              <a:t>Obstacles establishing effective cross-sectoral collaboration: l</a:t>
            </a:r>
            <a:r>
              <a:rPr lang="en-GB" sz="1100" dirty="0">
                <a:effectLst/>
                <a:latin typeface="Arial" panose="020B0604020202020204" pitchFamily="34" charset="0"/>
                <a:ea typeface="Arial" panose="020B0604020202020204" pitchFamily="34" charset="0"/>
                <a:cs typeface="Times New Roman" panose="02020603050405020304" pitchFamily="18" charset="0"/>
              </a:rPr>
              <a:t>ack of awareness of the benefits, of concrete One Health strategies, cross-sectoral integration perceived as  invasion of sector-specific domains.</a:t>
            </a:r>
            <a:endParaRPr lang="en-GB" sz="1600" dirty="0"/>
          </a:p>
          <a:p>
            <a:endParaRPr lang="en-GB" sz="1100" dirty="0"/>
          </a:p>
        </p:txBody>
      </p:sp>
      <p:sp>
        <p:nvSpPr>
          <p:cNvPr id="4" name="Platshållare för bildnummer 3"/>
          <p:cNvSpPr>
            <a:spLocks noGrp="1"/>
          </p:cNvSpPr>
          <p:nvPr>
            <p:ph type="sldNum" sz="quarter" idx="5"/>
          </p:nvPr>
        </p:nvSpPr>
        <p:spPr/>
        <p:txBody>
          <a:bodyPr/>
          <a:lstStyle/>
          <a:p>
            <a:fld id="{51924F7D-94B0-46B0-982B-B8AD8798C13C}" type="slidenum">
              <a:rPr lang="fr-BE" smtClean="0"/>
              <a:t>24</a:t>
            </a:fld>
            <a:endParaRPr lang="fr-BE"/>
          </a:p>
        </p:txBody>
      </p:sp>
    </p:spTree>
    <p:extLst>
      <p:ext uri="{BB962C8B-B14F-4D97-AF65-F5344CB8AC3E}">
        <p14:creationId xmlns:p14="http://schemas.microsoft.com/office/powerpoint/2010/main" val="292064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091C6-F280-4542-94EC-0BAB4A16190B}" type="slidenum">
              <a:rPr lang="en-GB" smtClean="0"/>
              <a:t>25</a:t>
            </a:fld>
            <a:endParaRPr lang="en-GB"/>
          </a:p>
        </p:txBody>
      </p:sp>
    </p:spTree>
    <p:extLst>
      <p:ext uri="{BB962C8B-B14F-4D97-AF65-F5344CB8AC3E}">
        <p14:creationId xmlns:p14="http://schemas.microsoft.com/office/powerpoint/2010/main" val="348644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DE5616D-1653-4A72-A4BA-E11F684B3036}" type="slidenum">
              <a:rPr lang="nl-NL" smtClean="0">
                <a:solidFill>
                  <a:prstClr val="black"/>
                </a:solidFill>
              </a:rPr>
              <a:pPr/>
              <a:t>26</a:t>
            </a:fld>
            <a:endParaRPr lang="nl-NL">
              <a:solidFill>
                <a:prstClr val="black"/>
              </a:solidFill>
            </a:endParaRPr>
          </a:p>
        </p:txBody>
      </p:sp>
    </p:spTree>
    <p:extLst>
      <p:ext uri="{BB962C8B-B14F-4D97-AF65-F5344CB8AC3E}">
        <p14:creationId xmlns:p14="http://schemas.microsoft.com/office/powerpoint/2010/main" val="3859692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51924F7D-94B0-46B0-982B-B8AD8798C13C}" type="slidenum">
              <a:rPr lang="fr-BE" smtClean="0"/>
              <a:t>28</a:t>
            </a:fld>
            <a:endParaRPr lang="fr-BE"/>
          </a:p>
        </p:txBody>
      </p:sp>
    </p:spTree>
    <p:extLst>
      <p:ext uri="{BB962C8B-B14F-4D97-AF65-F5344CB8AC3E}">
        <p14:creationId xmlns:p14="http://schemas.microsoft.com/office/powerpoint/2010/main" val="334108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924F7D-94B0-46B0-982B-B8AD8798C13C}" type="slidenum">
              <a:rPr lang="fr-BE" smtClean="0"/>
              <a:t>33</a:t>
            </a:fld>
            <a:endParaRPr lang="fr-BE"/>
          </a:p>
        </p:txBody>
      </p:sp>
    </p:spTree>
    <p:extLst>
      <p:ext uri="{BB962C8B-B14F-4D97-AF65-F5344CB8AC3E}">
        <p14:creationId xmlns:p14="http://schemas.microsoft.com/office/powerpoint/2010/main" val="382026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US" sz="1200" b="1" dirty="0">
                <a:solidFill>
                  <a:schemeClr val="accent3"/>
                </a:solidFill>
                <a:effectLst/>
                <a:ea typeface="Calibri" panose="020F0502020204030204" pitchFamily="34" charset="0"/>
                <a:cs typeface="Times New Roman" panose="02020603050405020304" pitchFamily="18" charset="0"/>
              </a:rPr>
              <a:t>prevention, preparedness, detection and response </a:t>
            </a:r>
          </a:p>
          <a:p>
            <a:pPr marL="0" indent="0">
              <a:buFont typeface="Arial" panose="020B0604020202020204" pitchFamily="34" charset="0"/>
              <a:buNone/>
            </a:pPr>
            <a:r>
              <a:rPr lang="sv-SE" dirty="0" err="1"/>
              <a:t>Regarding</a:t>
            </a:r>
            <a:r>
              <a:rPr lang="sv-SE" dirty="0"/>
              <a:t> the integrative projects, the topics follow the steps for setting up surveillance programmes,</a:t>
            </a:r>
            <a:r>
              <a:rPr lang="sv-SE" baseline="0" dirty="0"/>
              <a:t> which was mentioned before. In the two calls that the OHEJP organised, projects in 5 of the 6 steps heve been </a:t>
            </a:r>
            <a:r>
              <a:rPr lang="sv-SE" baseline="0" dirty="0" err="1"/>
              <a:t>launched</a:t>
            </a:r>
            <a:r>
              <a:rPr lang="sv-SE" baseline="0" dirty="0"/>
              <a:t>.</a:t>
            </a:r>
          </a:p>
          <a:p>
            <a:pPr marL="342900" indent="-342900">
              <a:buFont typeface="Arial" panose="020B0604020202020204" pitchFamily="34" charset="0"/>
              <a:buChar char="•"/>
            </a:pPr>
            <a:r>
              <a:rPr lang="sv-SE" dirty="0"/>
              <a:t>ORION – 12 partners, 7 </a:t>
            </a:r>
            <a:r>
              <a:rPr lang="sv-SE" dirty="0" err="1"/>
              <a:t>countries</a:t>
            </a:r>
            <a:endParaRPr lang="sv-SE" dirty="0"/>
          </a:p>
          <a:p>
            <a:pPr marL="342900" indent="-342900">
              <a:buFont typeface="Arial" panose="020B0604020202020204" pitchFamily="34" charset="0"/>
              <a:buChar char="•"/>
            </a:pPr>
            <a:r>
              <a:rPr lang="sv-SE" dirty="0"/>
              <a:t>COHESIVE – 15 partners, 9 </a:t>
            </a:r>
            <a:r>
              <a:rPr lang="sv-SE" dirty="0" err="1"/>
              <a:t>countries</a:t>
            </a:r>
            <a:endParaRPr lang="sv-SE" dirty="0"/>
          </a:p>
          <a:p>
            <a:pPr marL="342900" indent="-342900">
              <a:buFont typeface="Arial" panose="020B0604020202020204" pitchFamily="34" charset="0"/>
              <a:buChar char="•"/>
            </a:pPr>
            <a:r>
              <a:rPr lang="sv-SE" dirty="0"/>
              <a:t>CARE – 19 partners, 11 </a:t>
            </a:r>
            <a:r>
              <a:rPr lang="sv-SE" dirty="0" err="1"/>
              <a:t>countries</a:t>
            </a:r>
            <a:r>
              <a:rPr lang="sv-SE" dirty="0"/>
              <a:t> </a:t>
            </a:r>
          </a:p>
          <a:p>
            <a:pPr marL="342900" indent="-342900">
              <a:buFont typeface="Arial" panose="020B0604020202020204" pitchFamily="34" charset="0"/>
              <a:buChar char="•"/>
            </a:pPr>
            <a:r>
              <a:rPr lang="sv-SE" dirty="0"/>
              <a:t>OH-HARMONY CAP – 17 partners, 14 </a:t>
            </a:r>
            <a:r>
              <a:rPr lang="sv-SE" dirty="0" err="1"/>
              <a:t>countries</a:t>
            </a:r>
            <a:endParaRPr lang="sv-SE" dirty="0"/>
          </a:p>
          <a:p>
            <a:pPr marL="342900" indent="-342900">
              <a:buFont typeface="Arial" panose="020B0604020202020204" pitchFamily="34" charset="0"/>
              <a:buChar char="•"/>
            </a:pPr>
            <a:r>
              <a:rPr lang="sv-SE" dirty="0"/>
              <a:t>MATRIX – 18 partners, 13 </a:t>
            </a:r>
            <a:r>
              <a:rPr lang="sv-SE" dirty="0" err="1"/>
              <a:t>countries</a:t>
            </a:r>
            <a:endParaRPr lang="sv-SE" dirty="0"/>
          </a:p>
          <a:p>
            <a:pPr marL="342900" indent="-342900">
              <a:buFont typeface="Arial" panose="020B0604020202020204" pitchFamily="34" charset="0"/>
              <a:buChar char="•"/>
            </a:pPr>
            <a:r>
              <a:rPr lang="sv-SE" dirty="0"/>
              <a:t>COVRIN – 20 partners, 14 </a:t>
            </a:r>
            <a:r>
              <a:rPr lang="sv-SE" dirty="0" err="1"/>
              <a:t>countries</a:t>
            </a:r>
            <a:endParaRPr lang="sv-SE" dirty="0"/>
          </a:p>
          <a:p>
            <a:endParaRPr lang="sv-SE" dirty="0"/>
          </a:p>
          <a:p>
            <a:pPr marL="342900" indent="-342900">
              <a:buFont typeface="Arial" panose="020B0604020202020204" pitchFamily="34" charset="0"/>
              <a:buChar char="•"/>
            </a:pPr>
            <a:r>
              <a:rPr lang="sv-SE" dirty="0"/>
              <a:t>OHEJP </a:t>
            </a:r>
            <a:r>
              <a:rPr lang="sv-SE" dirty="0" err="1"/>
              <a:t>Exercise</a:t>
            </a:r>
            <a:r>
              <a:rPr lang="sv-SE" dirty="0"/>
              <a:t>, </a:t>
            </a:r>
            <a:r>
              <a:rPr lang="sv-SE" dirty="0" err="1"/>
              <a:t>SimEx</a:t>
            </a:r>
            <a:r>
              <a:rPr lang="sv-SE" dirty="0"/>
              <a:t> – 20 partners, 11 </a:t>
            </a:r>
            <a:r>
              <a:rPr lang="sv-SE" dirty="0" err="1"/>
              <a:t>countries</a:t>
            </a:r>
            <a:endParaRPr lang="sv-SE" dirty="0"/>
          </a:p>
          <a:p>
            <a:pPr marL="342900" indent="-342900">
              <a:buFont typeface="Arial" panose="020B0604020202020204" pitchFamily="34" charset="0"/>
              <a:buChar char="•"/>
            </a:pPr>
            <a:r>
              <a:rPr lang="en-US" sz="1200" dirty="0">
                <a:solidFill>
                  <a:schemeClr val="tx2"/>
                </a:solidFill>
              </a:rPr>
              <a:t>Potential new integrative activities to fill the gap for the missing JIP topic were presented and discussed at PMT meetings during 2019. </a:t>
            </a:r>
          </a:p>
          <a:p>
            <a:pPr marL="342900" indent="-342900">
              <a:buFont typeface="Arial" panose="020B0604020202020204" pitchFamily="34" charset="0"/>
              <a:buChar char="•"/>
            </a:pPr>
            <a:r>
              <a:rPr lang="en-US" sz="1200" dirty="0">
                <a:solidFill>
                  <a:schemeClr val="tx2"/>
                </a:solidFill>
                <a:sym typeface="Wingdings" panose="05000000000000000000" pitchFamily="2" charset="2"/>
              </a:rPr>
              <a:t>Decision at PMT meeting January 2020 </a:t>
            </a:r>
            <a:r>
              <a:rPr lang="en-US" sz="1200" b="1" dirty="0">
                <a:solidFill>
                  <a:srgbClr val="F47931"/>
                </a:solidFill>
                <a:sym typeface="Wingdings" panose="05000000000000000000" pitchFamily="2" charset="2"/>
              </a:rPr>
              <a:t></a:t>
            </a:r>
            <a:r>
              <a:rPr lang="en-US" sz="1200" dirty="0">
                <a:solidFill>
                  <a:schemeClr val="tx2"/>
                </a:solidFill>
                <a:sym typeface="Wingdings" panose="05000000000000000000" pitchFamily="2" charset="2"/>
              </a:rPr>
              <a:t> WP4 to draft a detailed proposition concerning the </a:t>
            </a:r>
            <a:r>
              <a:rPr lang="en-US" sz="1200" dirty="0" err="1">
                <a:solidFill>
                  <a:schemeClr val="tx2"/>
                </a:solidFill>
                <a:sym typeface="Wingdings" panose="05000000000000000000" pitchFamily="2" charset="2"/>
              </a:rPr>
              <a:t>organisation</a:t>
            </a:r>
            <a:r>
              <a:rPr lang="en-US" sz="1200" dirty="0">
                <a:solidFill>
                  <a:schemeClr val="tx2"/>
                </a:solidFill>
                <a:sym typeface="Wingdings" panose="05000000000000000000" pitchFamily="2" charset="2"/>
              </a:rPr>
              <a:t> of a simulation exercise.</a:t>
            </a:r>
          </a:p>
          <a:p>
            <a:pPr marL="342900" indent="-342900">
              <a:buFont typeface="Arial" panose="020B0604020202020204" pitchFamily="34" charset="0"/>
              <a:buChar char="•"/>
            </a:pPr>
            <a:r>
              <a:rPr lang="en-US" sz="1200" dirty="0">
                <a:solidFill>
                  <a:schemeClr val="tx2"/>
                </a:solidFill>
                <a:sym typeface="Wingdings" panose="05000000000000000000" pitchFamily="2" charset="2"/>
              </a:rPr>
              <a:t>In March 2020 SSB agreed to reallocate budget for two additional activities, the COVID-19 project COVRIN and the Simulation Exercise.</a:t>
            </a:r>
          </a:p>
          <a:p>
            <a:pPr marL="342900" indent="-342900">
              <a:buFont typeface="Arial" panose="020B0604020202020204" pitchFamily="34" charset="0"/>
              <a:buChar char="•"/>
            </a:pPr>
            <a:r>
              <a:rPr lang="en-US" sz="1200" dirty="0">
                <a:solidFill>
                  <a:schemeClr val="tx2"/>
                </a:solidFill>
                <a:sym typeface="Wingdings" panose="05000000000000000000" pitchFamily="2" charset="2"/>
              </a:rPr>
              <a:t>Budget available in January 2021. Project leader recruited, started in April.</a:t>
            </a:r>
          </a:p>
          <a:p>
            <a:pPr marL="342900" indent="-342900">
              <a:buFont typeface="Arial" panose="020B0604020202020204" pitchFamily="34" charset="0"/>
              <a:buChar char="•"/>
            </a:pPr>
            <a:r>
              <a:rPr lang="en-US" sz="1200" dirty="0">
                <a:solidFill>
                  <a:schemeClr val="tx2"/>
                </a:solidFill>
                <a:sym typeface="Wingdings" panose="05000000000000000000" pitchFamily="2" charset="2"/>
              </a:rPr>
              <a:t>Project team recruited and the project started in September 2021. </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10"/>
          </p:nvPr>
        </p:nvSpPr>
        <p:spPr/>
        <p:txBody>
          <a:bodyPr/>
          <a:lstStyle/>
          <a:p>
            <a:fld id="{B3948EBD-32B3-4BFC-BA9F-F0151DCCBF7F}" type="slidenum">
              <a:rPr lang="sv-SE" smtClean="0">
                <a:solidFill>
                  <a:prstClr val="black"/>
                </a:solidFill>
              </a:rPr>
              <a:pPr/>
              <a:t>5</a:t>
            </a:fld>
            <a:endParaRPr lang="sv-SE">
              <a:solidFill>
                <a:prstClr val="black"/>
              </a:solidFill>
            </a:endParaRPr>
          </a:p>
        </p:txBody>
      </p:sp>
    </p:spTree>
    <p:extLst>
      <p:ext uri="{BB962C8B-B14F-4D97-AF65-F5344CB8AC3E}">
        <p14:creationId xmlns:p14="http://schemas.microsoft.com/office/powerpoint/2010/main" val="158412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091C6-F280-4542-94EC-0BAB4A16190B}" type="slidenum">
              <a:rPr lang="en-GB" smtClean="0"/>
              <a:t>7</a:t>
            </a:fld>
            <a:endParaRPr lang="en-GB"/>
          </a:p>
        </p:txBody>
      </p:sp>
    </p:spTree>
    <p:extLst>
      <p:ext uri="{BB962C8B-B14F-4D97-AF65-F5344CB8AC3E}">
        <p14:creationId xmlns:p14="http://schemas.microsoft.com/office/powerpoint/2010/main" val="4071760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 rather artificial allocation over the domains / ‘preparedness’ steps of the ISM: various JRP can be placed in more than one cell.</a:t>
            </a:r>
          </a:p>
        </p:txBody>
      </p:sp>
      <p:sp>
        <p:nvSpPr>
          <p:cNvPr id="4" name="Slide Number Placeholder 3"/>
          <p:cNvSpPr>
            <a:spLocks noGrp="1"/>
          </p:cNvSpPr>
          <p:nvPr>
            <p:ph type="sldNum" sz="quarter" idx="5"/>
          </p:nvPr>
        </p:nvSpPr>
        <p:spPr/>
        <p:txBody>
          <a:bodyPr/>
          <a:lstStyle/>
          <a:p>
            <a:fld id="{9F1091C6-F280-4542-94EC-0BAB4A16190B}" type="slidenum">
              <a:rPr lang="en-GB" smtClean="0"/>
              <a:t>8</a:t>
            </a:fld>
            <a:endParaRPr lang="en-GB"/>
          </a:p>
        </p:txBody>
      </p:sp>
    </p:spTree>
    <p:extLst>
      <p:ext uri="{BB962C8B-B14F-4D97-AF65-F5344CB8AC3E}">
        <p14:creationId xmlns:p14="http://schemas.microsoft.com/office/powerpoint/2010/main" val="3221109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OHOI is advertised on newsletters, at meetings, at international conferences, on the One Health EJP website, and through other means (for example it was published in the introduction of MATRIX/ORION OHS Codex/KIP). </a:t>
            </a:r>
          </a:p>
          <a:p>
            <a:endParaRPr lang="en-US" dirty="0"/>
          </a:p>
        </p:txBody>
      </p:sp>
      <p:sp>
        <p:nvSpPr>
          <p:cNvPr id="4" name="Slide Number Placeholder 3"/>
          <p:cNvSpPr>
            <a:spLocks noGrp="1"/>
          </p:cNvSpPr>
          <p:nvPr>
            <p:ph type="sldNum" sz="quarter" idx="10"/>
          </p:nvPr>
        </p:nvSpPr>
        <p:spPr/>
        <p:txBody>
          <a:bodyPr/>
          <a:lstStyle/>
          <a:p>
            <a:fld id="{51924F7D-94B0-46B0-982B-B8AD8798C13C}" type="slidenum">
              <a:rPr lang="fr-BE" smtClean="0"/>
              <a:t>10</a:t>
            </a:fld>
            <a:endParaRPr lang="fr-BE"/>
          </a:p>
        </p:txBody>
      </p:sp>
    </p:spTree>
    <p:extLst>
      <p:ext uri="{BB962C8B-B14F-4D97-AF65-F5344CB8AC3E}">
        <p14:creationId xmlns:p14="http://schemas.microsoft.com/office/powerpoint/2010/main" val="19089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objective of the One Health EJP is to ensure that the EJP main scientific outputs, protocols, databases, and other strategic integration activities will be sustainable beyond the lifetime of the project. To address this objective, WP7 worked together with WP1, WP3, WP4 and WP5 in collaboration with the project leaders, to produce a list of outcomes resulting from One Health EJP JIPs and JRPs that will address some of the needs of principal stakeholders, namely, ECDC, EFSA, DG-HEALTH and DG-AGRI. This list of outcomes describes protocols, databases and other tools and solutions expected to contribute to the work of not only the four named stakeholders, but also others. A shortened version of this list is available below, while the full list is available in part 3 of </a:t>
            </a:r>
            <a:r>
              <a:rPr lang="en-US" dirty="0">
                <a:hlinkClick r:id="rId3"/>
              </a:rPr>
              <a:t>D7.1 Analysis of outcomes and uptake of EJP’s outputs by stakeholders.</a:t>
            </a:r>
            <a:endParaRPr lang="en-US" dirty="0"/>
          </a:p>
          <a:p>
            <a:endParaRPr lang="de-DE" dirty="0"/>
          </a:p>
        </p:txBody>
      </p:sp>
      <p:sp>
        <p:nvSpPr>
          <p:cNvPr id="4" name="Foliennummernplatzhalter 3"/>
          <p:cNvSpPr>
            <a:spLocks noGrp="1"/>
          </p:cNvSpPr>
          <p:nvPr>
            <p:ph type="sldNum" sz="quarter" idx="5"/>
          </p:nvPr>
        </p:nvSpPr>
        <p:spPr/>
        <p:txBody>
          <a:bodyPr/>
          <a:lstStyle/>
          <a:p>
            <a:fld id="{51924F7D-94B0-46B0-982B-B8AD8798C13C}" type="slidenum">
              <a:rPr lang="fr-BE" smtClean="0"/>
              <a:t>11</a:t>
            </a:fld>
            <a:endParaRPr lang="fr-BE"/>
          </a:p>
        </p:txBody>
      </p:sp>
    </p:spTree>
    <p:extLst>
      <p:ext uri="{BB962C8B-B14F-4D97-AF65-F5344CB8AC3E}">
        <p14:creationId xmlns:p14="http://schemas.microsoft.com/office/powerpoint/2010/main" val="8507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091C6-F280-4542-94EC-0BAB4A16190B}" type="slidenum">
              <a:rPr lang="en-GB" smtClean="0"/>
              <a:t>12</a:t>
            </a:fld>
            <a:endParaRPr lang="en-GB"/>
          </a:p>
        </p:txBody>
      </p:sp>
    </p:spTree>
    <p:extLst>
      <p:ext uri="{BB962C8B-B14F-4D97-AF65-F5344CB8AC3E}">
        <p14:creationId xmlns:p14="http://schemas.microsoft.com/office/powerpoint/2010/main" val="380741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091C6-F280-4542-94EC-0BAB4A16190B}" type="slidenum">
              <a:rPr lang="en-GB" smtClean="0"/>
              <a:t>15</a:t>
            </a:fld>
            <a:endParaRPr lang="en-GB"/>
          </a:p>
        </p:txBody>
      </p:sp>
    </p:spTree>
    <p:extLst>
      <p:ext uri="{BB962C8B-B14F-4D97-AF65-F5344CB8AC3E}">
        <p14:creationId xmlns:p14="http://schemas.microsoft.com/office/powerpoint/2010/main" val="729380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24F7D-94B0-46B0-982B-B8AD8798C13C}"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960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OHEJP Title slide">
    <p:bg>
      <p:bgPr>
        <a:solidFill>
          <a:srgbClr val="00679C"/>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0" y="-24709"/>
            <a:ext cx="12192000" cy="1140709"/>
            <a:chOff x="0" y="-24709"/>
            <a:chExt cx="12192000" cy="1140709"/>
          </a:xfrm>
        </p:grpSpPr>
        <p:sp>
          <p:nvSpPr>
            <p:cNvPr id="14" name="TextBox 13">
              <a:extLst>
                <a:ext uri="{FF2B5EF4-FFF2-40B4-BE49-F238E27FC236}">
                  <a16:creationId xmlns:a16="http://schemas.microsoft.com/office/drawing/2014/main" id="{8B82CD3C-DFCD-B04E-BBF0-A91F4427E2EC}"/>
                </a:ext>
              </a:extLst>
            </p:cNvPr>
            <p:cNvSpPr txBox="1"/>
            <p:nvPr/>
          </p:nvSpPr>
          <p:spPr>
            <a:xfrm>
              <a:off x="0" y="0"/>
              <a:ext cx="12192000" cy="1116000"/>
            </a:xfrm>
            <a:prstGeom prst="rect">
              <a:avLst/>
            </a:prstGeom>
            <a:solidFill>
              <a:schemeClr val="bg1"/>
            </a:solidFill>
          </p:spPr>
          <p:txBody>
            <a:bodyPr wrap="square" rtlCol="0">
              <a:spAutoFit/>
            </a:bodyPr>
            <a:lstStyle/>
            <a:p>
              <a:endParaRPr lang="en-US" dirty="0"/>
            </a:p>
          </p:txBody>
        </p:sp>
        <p:pic>
          <p:nvPicPr>
            <p:cNvPr id="15" name="Picture 14">
              <a:extLst>
                <a:ext uri="{FF2B5EF4-FFF2-40B4-BE49-F238E27FC236}">
                  <a16:creationId xmlns:a16="http://schemas.microsoft.com/office/drawing/2014/main" id="{20E7FA41-A42F-6741-B9DD-FE11AEFAB796}"/>
                </a:ext>
              </a:extLst>
            </p:cNvPr>
            <p:cNvPicPr>
              <a:picLocks noChangeAspect="1"/>
            </p:cNvPicPr>
            <p:nvPr/>
          </p:nvPicPr>
          <p:blipFill rotWithShape="1">
            <a:blip r:embed="rId2"/>
            <a:srcRect b="18235"/>
            <a:stretch/>
          </p:blipFill>
          <p:spPr>
            <a:xfrm>
              <a:off x="10668001" y="187068"/>
              <a:ext cx="1153761" cy="741863"/>
            </a:xfrm>
            <a:prstGeom prst="rect">
              <a:avLst/>
            </a:prstGeom>
          </p:spPr>
        </p:pic>
        <p:pic>
          <p:nvPicPr>
            <p:cNvPr id="16" name="Picture 15">
              <a:extLst>
                <a:ext uri="{FF2B5EF4-FFF2-40B4-BE49-F238E27FC236}">
                  <a16:creationId xmlns:a16="http://schemas.microsoft.com/office/drawing/2014/main" id="{4D1BCBA8-3A8D-4740-84CA-0C88B1233341}"/>
                </a:ext>
              </a:extLst>
            </p:cNvPr>
            <p:cNvPicPr>
              <a:picLocks noChangeAspect="1"/>
            </p:cNvPicPr>
            <p:nvPr/>
          </p:nvPicPr>
          <p:blipFill>
            <a:blip r:embed="rId3"/>
            <a:stretch>
              <a:fillRect/>
            </a:stretch>
          </p:blipFill>
          <p:spPr>
            <a:xfrm>
              <a:off x="5173888" y="-24709"/>
              <a:ext cx="1874027" cy="1124416"/>
            </a:xfrm>
            <a:prstGeom prst="rect">
              <a:avLst/>
            </a:prstGeom>
          </p:spPr>
        </p:pic>
      </p:grpSp>
      <p:sp>
        <p:nvSpPr>
          <p:cNvPr id="17" name="Espace réservé du pied de page 5">
            <a:extLst>
              <a:ext uri="{FF2B5EF4-FFF2-40B4-BE49-F238E27FC236}">
                <a16:creationId xmlns:a16="http://schemas.microsoft.com/office/drawing/2014/main" id="{AC852B1D-34B8-564C-8E96-D4D191564A07}"/>
              </a:ext>
            </a:extLst>
          </p:cNvPr>
          <p:cNvSpPr txBox="1">
            <a:spLocks/>
          </p:cNvSpPr>
          <p:nvPr userDrawn="1"/>
        </p:nvSpPr>
        <p:spPr>
          <a:xfrm>
            <a:off x="0" y="6647743"/>
            <a:ext cx="12192000" cy="252000"/>
          </a:xfrm>
          <a:prstGeom prst="rect">
            <a:avLst/>
          </a:prstGeom>
          <a:solidFill>
            <a:schemeClr val="bg1"/>
          </a:solidFill>
          <a:ln>
            <a:solidFill>
              <a:schemeClr val="bg1"/>
            </a:solidFill>
          </a:ln>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679C"/>
                </a:solidFill>
                <a:latin typeface="Arial" panose="020B0604020202020204" pitchFamily="34" charset="0"/>
                <a:cs typeface="Arial" panose="020B0604020202020204" pitchFamily="34" charset="0"/>
              </a:rPr>
              <a:t>  This presentation is part of the European Joint </a:t>
            </a:r>
            <a:r>
              <a:rPr lang="en-US" sz="900" dirty="0" err="1">
                <a:solidFill>
                  <a:srgbClr val="00679C"/>
                </a:solidFill>
                <a:latin typeface="Arial" panose="020B0604020202020204" pitchFamily="34" charset="0"/>
                <a:cs typeface="Arial" panose="020B0604020202020204" pitchFamily="34" charset="0"/>
              </a:rPr>
              <a:t>Programme</a:t>
            </a:r>
            <a:r>
              <a:rPr lang="en-US" sz="900" dirty="0">
                <a:solidFill>
                  <a:srgbClr val="00679C"/>
                </a:solidFill>
                <a:latin typeface="Arial" panose="020B0604020202020204" pitchFamily="34" charset="0"/>
                <a:cs typeface="Arial" panose="020B0604020202020204" pitchFamily="34" charset="0"/>
              </a:rPr>
              <a:t> One Health EJP. This </a:t>
            </a:r>
            <a:r>
              <a:rPr lang="en-US" sz="900" dirty="0" err="1">
                <a:solidFill>
                  <a:srgbClr val="00679C"/>
                </a:solidFill>
                <a:latin typeface="Arial" panose="020B0604020202020204" pitchFamily="34" charset="0"/>
                <a:cs typeface="Arial" panose="020B0604020202020204" pitchFamily="34" charset="0"/>
              </a:rPr>
              <a:t>programme</a:t>
            </a:r>
            <a:r>
              <a:rPr lang="en-US" sz="900" dirty="0">
                <a:solidFill>
                  <a:srgbClr val="00679C"/>
                </a:solidFill>
                <a:latin typeface="Arial" panose="020B0604020202020204" pitchFamily="34" charset="0"/>
                <a:cs typeface="Arial" panose="020B0604020202020204" pitchFamily="34" charset="0"/>
              </a:rPr>
              <a:t> has received funding from the European Union’s Horizon 2020 research and  innovation </a:t>
            </a:r>
            <a:r>
              <a:rPr lang="en-US" sz="900" dirty="0" err="1">
                <a:solidFill>
                  <a:srgbClr val="00679C"/>
                </a:solidFill>
                <a:latin typeface="Arial" panose="020B0604020202020204" pitchFamily="34" charset="0"/>
                <a:cs typeface="Arial" panose="020B0604020202020204" pitchFamily="34" charset="0"/>
              </a:rPr>
              <a:t>programme</a:t>
            </a:r>
            <a:r>
              <a:rPr lang="en-US" sz="900" dirty="0">
                <a:solidFill>
                  <a:srgbClr val="00679C"/>
                </a:solidFill>
                <a:latin typeface="Arial" panose="020B0604020202020204" pitchFamily="34" charset="0"/>
                <a:cs typeface="Arial" panose="020B0604020202020204" pitchFamily="34" charset="0"/>
              </a:rPr>
              <a:t> under Grant Agreement No 773830.  </a:t>
            </a:r>
            <a:endParaRPr lang="fr-FR" sz="900" dirty="0">
              <a:solidFill>
                <a:srgbClr val="00679C"/>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347" y="2135370"/>
            <a:ext cx="4357541" cy="3514146"/>
          </a:xfrm>
          <a:prstGeom prst="rect">
            <a:avLst/>
          </a:prstGeom>
        </p:spPr>
      </p:pic>
      <p:sp>
        <p:nvSpPr>
          <p:cNvPr id="21" name="Title 20"/>
          <p:cNvSpPr>
            <a:spLocks noGrp="1"/>
          </p:cNvSpPr>
          <p:nvPr>
            <p:ph type="title" hasCustomPrompt="1"/>
          </p:nvPr>
        </p:nvSpPr>
        <p:spPr>
          <a:xfrm>
            <a:off x="6494928" y="1925025"/>
            <a:ext cx="4988859" cy="2324245"/>
          </a:xfrm>
          <a:prstGeom prst="rect">
            <a:avLst/>
          </a:prstGeom>
        </p:spPr>
        <p:txBody>
          <a:bodyPr/>
          <a:lstStyle>
            <a:lvl1pPr algn="ctr">
              <a:defRPr>
                <a:solidFill>
                  <a:schemeClr val="bg1"/>
                </a:solidFill>
              </a:defRPr>
            </a:lvl1pPr>
          </a:lstStyle>
          <a:p>
            <a:r>
              <a:rPr lang="en-US" sz="3600" dirty="0">
                <a:solidFill>
                  <a:schemeClr val="bg1"/>
                </a:solidFill>
                <a:latin typeface="Arial" panose="020B0604020202020204" pitchFamily="34" charset="0"/>
                <a:cs typeface="Arial" panose="020B0604020202020204" pitchFamily="34" charset="0"/>
              </a:rPr>
              <a:t>PRESENTATION</a:t>
            </a:r>
            <a:r>
              <a:rPr lang="en-US" sz="3600" baseline="0" dirty="0">
                <a:solidFill>
                  <a:schemeClr val="bg1"/>
                </a:solidFill>
                <a:latin typeface="Arial" panose="020B0604020202020204" pitchFamily="34" charset="0"/>
                <a:cs typeface="Arial" panose="020B0604020202020204" pitchFamily="34" charset="0"/>
              </a:rPr>
              <a:t> </a:t>
            </a:r>
            <a:br>
              <a:rPr lang="en-US" sz="3600" baseline="0" dirty="0">
                <a:solidFill>
                  <a:schemeClr val="bg1"/>
                </a:solidFill>
                <a:latin typeface="Arial" panose="020B0604020202020204" pitchFamily="34" charset="0"/>
                <a:cs typeface="Arial" panose="020B0604020202020204" pitchFamily="34" charset="0"/>
              </a:rPr>
            </a:br>
            <a:r>
              <a:rPr lang="en-US" sz="3600" baseline="0" dirty="0">
                <a:solidFill>
                  <a:schemeClr val="bg1"/>
                </a:solidFill>
                <a:latin typeface="Arial" panose="020B0604020202020204" pitchFamily="34" charset="0"/>
                <a:cs typeface="Arial" panose="020B0604020202020204" pitchFamily="34" charset="0"/>
              </a:rPr>
              <a:t>TITLE</a:t>
            </a:r>
            <a:br>
              <a:rPr lang="en-US" sz="360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 </a:t>
            </a:r>
            <a:br>
              <a:rPr lang="en-US" sz="36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Subtitle</a:t>
            </a:r>
            <a:endParaRPr lang="fr-BE" dirty="0"/>
          </a:p>
        </p:txBody>
      </p:sp>
      <p:sp>
        <p:nvSpPr>
          <p:cNvPr id="23" name="Text Placeholder 22"/>
          <p:cNvSpPr>
            <a:spLocks noGrp="1"/>
          </p:cNvSpPr>
          <p:nvPr>
            <p:ph type="body" sz="quarter" idx="10" hasCustomPrompt="1"/>
          </p:nvPr>
        </p:nvSpPr>
        <p:spPr>
          <a:xfrm>
            <a:off x="9076765" y="4827494"/>
            <a:ext cx="3115234" cy="822022"/>
          </a:xfrm>
          <a:prstGeom prst="rect">
            <a:avLst/>
          </a:prstGeom>
          <a:solidFill>
            <a:srgbClr val="F47931"/>
          </a:solidFill>
          <a:ln>
            <a:solidFill>
              <a:srgbClr val="F47931"/>
            </a:solidFill>
          </a:ln>
        </p:spPr>
        <p:txBody>
          <a:bodyPr anchor="ctr"/>
          <a:lstStyle>
            <a:lvl1pPr marL="0" marR="0" indent="0" algn="ctr" defTabSz="914400" rtl="0" eaLnBrk="1" fontAlgn="auto" latinLnBrk="0" hangingPunct="1">
              <a:lnSpc>
                <a:spcPct val="150000"/>
              </a:lnSpc>
              <a:spcBef>
                <a:spcPts val="0"/>
              </a:spcBef>
              <a:spcAft>
                <a:spcPts val="0"/>
              </a:spcAft>
              <a:buClrTx/>
              <a:buSzTx/>
              <a:buFontTx/>
              <a:buNone/>
              <a:tabLst/>
              <a:defRPr sz="1800" baseline="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mn-lt"/>
                <a:ea typeface="+mn-ea"/>
                <a:cs typeface="+mn-cs"/>
              </a:rPr>
              <a:t>By (</a:t>
            </a:r>
            <a:r>
              <a:rPr kumimoji="0" lang="fr-BE" sz="1800" b="0" i="0" u="none" strike="noStrike" kern="1200" cap="none" spc="0" normalizeH="0" baseline="0" noProof="0" dirty="0" err="1">
                <a:ln>
                  <a:noFill/>
                </a:ln>
                <a:solidFill>
                  <a:srgbClr val="FFFFFF"/>
                </a:solidFill>
                <a:effectLst/>
                <a:uLnTx/>
                <a:uFillTx/>
                <a:latin typeface="+mn-lt"/>
                <a:ea typeface="+mn-ea"/>
                <a:cs typeface="+mn-cs"/>
              </a:rPr>
              <a:t>presentator</a:t>
            </a:r>
            <a:r>
              <a:rPr kumimoji="0" lang="fr-BE" sz="1800" b="0" i="0" u="none" strike="noStrike" kern="1200" cap="none" spc="0" normalizeH="0" baseline="0" noProof="0" dirty="0">
                <a:ln>
                  <a:noFill/>
                </a:ln>
                <a:solidFill>
                  <a:srgbClr val="FFFFFF"/>
                </a:solidFill>
                <a:effectLst/>
                <a:uLnTx/>
                <a:uFillTx/>
                <a:latin typeface="+mn-lt"/>
                <a:ea typeface="+mn-ea"/>
                <a:cs typeface="+mn-cs"/>
              </a:rPr>
              <a:t> </a:t>
            </a:r>
            <a:r>
              <a:rPr kumimoji="0" lang="fr-BE" sz="1800" b="0" i="0" u="none" strike="noStrike" kern="1200" cap="none" spc="0" normalizeH="0" baseline="0" noProof="0" dirty="0" err="1">
                <a:ln>
                  <a:noFill/>
                </a:ln>
                <a:solidFill>
                  <a:srgbClr val="FFFFFF"/>
                </a:solidFill>
                <a:effectLst/>
                <a:uLnTx/>
                <a:uFillTx/>
                <a:latin typeface="+mn-lt"/>
                <a:ea typeface="+mn-ea"/>
                <a:cs typeface="+mn-cs"/>
              </a:rPr>
              <a:t>name</a:t>
            </a:r>
            <a:r>
              <a:rPr kumimoji="0" lang="fr-BE" sz="1800" b="0" i="0" u="none" strike="noStrike" kern="1200" cap="none" spc="0" normalizeH="0" baseline="0" noProof="0" dirty="0">
                <a:ln>
                  <a:noFill/>
                </a:ln>
                <a:solidFill>
                  <a:srgbClr val="FFFFFF"/>
                </a:solidFill>
                <a:effectLst/>
                <a:uLnTx/>
                <a:uFillTx/>
                <a:latin typeface="+mn-lt"/>
                <a:ea typeface="+mn-ea"/>
                <a:cs typeface="+mn-cs"/>
              </a:rPr>
              <a:t>) (OHEJP </a:t>
            </a:r>
            <a:r>
              <a:rPr kumimoji="0" lang="fr-BE" sz="1800" b="0" i="0" u="none" strike="noStrike" kern="1200" cap="none" spc="0" normalizeH="0" baseline="0" noProof="0" dirty="0" err="1">
                <a:ln>
                  <a:noFill/>
                </a:ln>
                <a:solidFill>
                  <a:srgbClr val="FFFFFF"/>
                </a:solidFill>
                <a:effectLst/>
                <a:uLnTx/>
                <a:uFillTx/>
                <a:latin typeface="+mn-lt"/>
                <a:ea typeface="+mn-ea"/>
                <a:cs typeface="+mn-cs"/>
              </a:rPr>
              <a:t>function</a:t>
            </a:r>
            <a:r>
              <a:rPr kumimoji="0" lang="fr-BE" sz="1800" b="0" i="0" u="none" strike="noStrike" kern="1200" cap="none" spc="0" normalizeH="0" baseline="0" noProof="0" dirty="0">
                <a:ln>
                  <a:noFill/>
                </a:ln>
                <a:solidFill>
                  <a:srgbClr val="FFFFFF"/>
                </a:solidFill>
                <a:effectLst/>
                <a:uLnTx/>
                <a:uFillTx/>
                <a:latin typeface="+mn-lt"/>
                <a:ea typeface="+mn-ea"/>
                <a:cs typeface="+mn-cs"/>
              </a:rPr>
              <a:t>)</a:t>
            </a:r>
          </a:p>
        </p:txBody>
      </p:sp>
      <p:sp>
        <p:nvSpPr>
          <p:cNvPr id="25" name="Picture Placeholder 24"/>
          <p:cNvSpPr>
            <a:spLocks noGrp="1"/>
          </p:cNvSpPr>
          <p:nvPr>
            <p:ph type="pic" sz="quarter" idx="11"/>
          </p:nvPr>
        </p:nvSpPr>
        <p:spPr>
          <a:xfrm>
            <a:off x="201613" y="187325"/>
            <a:ext cx="2165350" cy="741363"/>
          </a:xfrm>
          <a:prstGeom prst="rect">
            <a:avLst/>
          </a:prstGeom>
        </p:spPr>
        <p:txBody>
          <a:bodyPr/>
          <a:lstStyle>
            <a:lvl1pPr>
              <a:defRPr sz="1000"/>
            </a:lvl1pPr>
          </a:lstStyle>
          <a:p>
            <a:r>
              <a:rPr lang="en-US"/>
              <a:t>Click icon to add picture</a:t>
            </a:r>
            <a:endParaRPr lang="fr-BE" dirty="0"/>
          </a:p>
        </p:txBody>
      </p:sp>
      <p:cxnSp>
        <p:nvCxnSpPr>
          <p:cNvPr id="11" name="Straight Connector 10">
            <a:extLst>
              <a:ext uri="{FF2B5EF4-FFF2-40B4-BE49-F238E27FC236}">
                <a16:creationId xmlns:a16="http://schemas.microsoft.com/office/drawing/2014/main" id="{22D4966B-98BB-2546-8F32-CEE629C952EB}"/>
              </a:ext>
            </a:extLst>
          </p:cNvPr>
          <p:cNvCxnSpPr>
            <a:cxnSpLocks/>
          </p:cNvCxnSpPr>
          <p:nvPr userDrawn="1"/>
        </p:nvCxnSpPr>
        <p:spPr>
          <a:xfrm flipH="1">
            <a:off x="0" y="1116000"/>
            <a:ext cx="12192000" cy="21656"/>
          </a:xfrm>
          <a:prstGeom prst="line">
            <a:avLst/>
          </a:prstGeom>
          <a:ln w="47625">
            <a:solidFill>
              <a:srgbClr val="F4793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0552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HEJP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795205" y="1413449"/>
            <a:ext cx="10037566" cy="5226633"/>
          </a:xfrm>
          <a:prstGeom prst="rect">
            <a:avLst/>
          </a:prstGeom>
        </p:spPr>
        <p:txBody>
          <a:bodyPr/>
          <a:lstStyle>
            <a:lvl1pPr marL="342900" indent="-342900" algn="l">
              <a:lnSpc>
                <a:spcPct val="100000"/>
              </a:lnSpc>
              <a:buClr>
                <a:srgbClr val="00679C"/>
              </a:buClr>
              <a:buFont typeface="Arial" panose="020B0604020202020204" pitchFamily="34" charset="0"/>
              <a:buChar char="•"/>
              <a:defRPr sz="2400">
                <a:solidFill>
                  <a:schemeClr val="accent2">
                    <a:lumMod val="50000"/>
                  </a:schemeClr>
                </a:solidFill>
                <a:latin typeface="Calibri" panose="020F0502020204030204" pitchFamily="34" charset="0"/>
                <a:cs typeface="Calibri" panose="020F0502020204030204" pitchFamily="34" charset="0"/>
              </a:defRPr>
            </a:lvl1pPr>
            <a:lvl2pPr marL="271463" indent="-271463" algn="l">
              <a:buClr>
                <a:srgbClr val="F47931"/>
              </a:buClr>
              <a:defRPr sz="2400">
                <a:solidFill>
                  <a:schemeClr val="accent2">
                    <a:lumMod val="50000"/>
                  </a:schemeClr>
                </a:solidFill>
              </a:defRPr>
            </a:lvl2pPr>
            <a:lvl3pPr marL="628650" indent="-271463" algn="l">
              <a:lnSpc>
                <a:spcPct val="100000"/>
              </a:lnSpc>
              <a:buClr>
                <a:srgbClr val="F47931"/>
              </a:buClr>
              <a:defRPr sz="2000">
                <a:solidFill>
                  <a:schemeClr val="accent2">
                    <a:lumMod val="50000"/>
                  </a:schemeClr>
                </a:solidFill>
                <a:latin typeface="Calibri" panose="020F0502020204030204" pitchFamily="34" charset="0"/>
                <a:cs typeface="Calibri" panose="020F0502020204030204" pitchFamily="34" charset="0"/>
              </a:defRPr>
            </a:lvl3pPr>
            <a:lvl4pPr marL="985838" indent="-271463" algn="l">
              <a:lnSpc>
                <a:spcPct val="100000"/>
              </a:lnSpc>
              <a:buClr>
                <a:srgbClr val="F47931"/>
              </a:buClr>
              <a:defRPr sz="1800">
                <a:solidFill>
                  <a:schemeClr val="accent2">
                    <a:lumMod val="50000"/>
                  </a:schemeClr>
                </a:solidFill>
                <a:latin typeface="Calibri" panose="020F0502020204030204" pitchFamily="34" charset="0"/>
                <a:cs typeface="Calibri" panose="020F0502020204030204" pitchFamily="34" charset="0"/>
              </a:defRPr>
            </a:lvl4pPr>
            <a:lvl5pPr marL="1349375" indent="-325438" algn="l">
              <a:lnSpc>
                <a:spcPct val="100000"/>
              </a:lnSpc>
              <a:buClr>
                <a:srgbClr val="00679C"/>
              </a:buClr>
              <a:buFont typeface="Arial" panose="020B0604020202020204" pitchFamily="34" charset="0"/>
              <a:buChar char="•"/>
              <a:defRPr>
                <a:solidFill>
                  <a:schemeClr val="accent2">
                    <a:lumMod val="50000"/>
                  </a:schemeClr>
                </a:solidFill>
                <a:latin typeface="Calibri" panose="020F0502020204030204" pitchFamily="34" charset="0"/>
                <a:cs typeface="Calibri" panose="020F0502020204030204" pitchFamily="34" charset="0"/>
              </a:defRPr>
            </a:lvl5pPr>
          </a:lstStyle>
          <a:p>
            <a:pPr lvl="0"/>
            <a:r>
              <a:rPr lang="en-GB" noProof="0" dirty="0"/>
              <a:t>Edit Master text styles</a:t>
            </a:r>
          </a:p>
          <a:p>
            <a:pPr lvl="2"/>
            <a:r>
              <a:rPr lang="en-GB" noProof="0" dirty="0"/>
              <a:t>Second level</a:t>
            </a:r>
          </a:p>
          <a:p>
            <a:pPr lvl="3"/>
            <a:r>
              <a:rPr lang="en-GB" noProof="0" dirty="0"/>
              <a:t>Third level</a:t>
            </a:r>
          </a:p>
          <a:p>
            <a:pPr lvl="4"/>
            <a:r>
              <a:rPr lang="en-GB" noProof="0" dirty="0"/>
              <a:t>Fourth level</a:t>
            </a:r>
          </a:p>
        </p:txBody>
      </p:sp>
      <p:sp>
        <p:nvSpPr>
          <p:cNvPr id="11" name="Title Placeholder 19"/>
          <p:cNvSpPr>
            <a:spLocks noGrp="1"/>
          </p:cNvSpPr>
          <p:nvPr>
            <p:ph type="title"/>
          </p:nvPr>
        </p:nvSpPr>
        <p:spPr>
          <a:xfrm>
            <a:off x="1795205" y="173137"/>
            <a:ext cx="10037566" cy="1018896"/>
          </a:xfrm>
          <a:prstGeom prst="rect">
            <a:avLst/>
          </a:prstGeom>
        </p:spPr>
        <p:txBody>
          <a:bodyPr vert="horz" lIns="91440" tIns="45720" rIns="91440" bIns="45720" rtlCol="0" anchor="ctr">
            <a:normAutofit/>
          </a:bodyPr>
          <a:lstStyle>
            <a:lvl1pPr>
              <a:defRPr sz="3600">
                <a:solidFill>
                  <a:srgbClr val="00679C"/>
                </a:solidFill>
                <a:latin typeface="Verdana" panose="020B0604030504040204" pitchFamily="34" charset="0"/>
                <a:ea typeface="Verdana" panose="020B0604030504040204" pitchFamily="34" charset="0"/>
              </a:defRPr>
            </a:lvl1pPr>
          </a:lstStyle>
          <a:p>
            <a:r>
              <a:rPr lang="en-GB" noProof="0" dirty="0"/>
              <a:t>Click to edit Master title style</a:t>
            </a:r>
          </a:p>
        </p:txBody>
      </p:sp>
      <p:sp>
        <p:nvSpPr>
          <p:cNvPr id="12" name="Rectangle 11"/>
          <p:cNvSpPr/>
          <p:nvPr userDrawn="1"/>
        </p:nvSpPr>
        <p:spPr>
          <a:xfrm>
            <a:off x="-1" y="0"/>
            <a:ext cx="1519311" cy="6858000"/>
          </a:xfrm>
          <a:prstGeom prst="rect">
            <a:avLst/>
          </a:prstGeom>
          <a:solidFill>
            <a:srgbClr val="00679C"/>
          </a:solidFill>
          <a:ln>
            <a:solidFill>
              <a:srgbClr val="006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cxnSp>
        <p:nvCxnSpPr>
          <p:cNvPr id="6" name="Straight Connector 5">
            <a:extLst>
              <a:ext uri="{FF2B5EF4-FFF2-40B4-BE49-F238E27FC236}">
                <a16:creationId xmlns:a16="http://schemas.microsoft.com/office/drawing/2014/main" id="{BDDD0260-383D-5747-9F5C-7F09BE7253BE}"/>
              </a:ext>
            </a:extLst>
          </p:cNvPr>
          <p:cNvCxnSpPr>
            <a:cxnSpLocks/>
          </p:cNvCxnSpPr>
          <p:nvPr userDrawn="1"/>
        </p:nvCxnSpPr>
        <p:spPr>
          <a:xfrm flipV="1">
            <a:off x="1519310" y="-7812"/>
            <a:ext cx="0" cy="6865812"/>
          </a:xfrm>
          <a:prstGeom prst="line">
            <a:avLst/>
          </a:prstGeom>
          <a:ln w="47625">
            <a:solidFill>
              <a:srgbClr val="F47931"/>
            </a:solidFill>
          </a:ln>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D12859FE-7015-F9D5-AA28-85883E840784}"/>
              </a:ext>
            </a:extLst>
          </p:cNvPr>
          <p:cNvPicPr>
            <a:picLocks noChangeAspect="1"/>
          </p:cNvPicPr>
          <p:nvPr userDrawn="1"/>
        </p:nvPicPr>
        <p:blipFill>
          <a:blip r:embed="rId2"/>
          <a:stretch>
            <a:fillRect/>
          </a:stretch>
        </p:blipFill>
        <p:spPr>
          <a:xfrm>
            <a:off x="129775" y="6080656"/>
            <a:ext cx="1234675" cy="661769"/>
          </a:xfrm>
          <a:prstGeom prst="rect">
            <a:avLst/>
          </a:prstGeom>
        </p:spPr>
      </p:pic>
      <p:pic>
        <p:nvPicPr>
          <p:cNvPr id="7" name="Picture 6">
            <a:extLst>
              <a:ext uri="{FF2B5EF4-FFF2-40B4-BE49-F238E27FC236}">
                <a16:creationId xmlns:a16="http://schemas.microsoft.com/office/drawing/2014/main" id="{BDAF50DB-5AE5-49E4-9D66-84710BA044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306" y="173137"/>
            <a:ext cx="1224696" cy="1018896"/>
          </a:xfrm>
          <a:prstGeom prst="rect">
            <a:avLst/>
          </a:prstGeom>
        </p:spPr>
      </p:pic>
    </p:spTree>
    <p:extLst>
      <p:ext uri="{BB962C8B-B14F-4D97-AF65-F5344CB8AC3E}">
        <p14:creationId xmlns:p14="http://schemas.microsoft.com/office/powerpoint/2010/main" val="110400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HEJP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858000" y="1800227"/>
            <a:ext cx="4433630" cy="4571998"/>
          </a:xfrm>
          <a:prstGeom prst="rect">
            <a:avLst/>
          </a:prstGeom>
        </p:spPr>
        <p:txBody>
          <a:bodyPr/>
          <a:lstStyle>
            <a:lvl1pPr marL="342900" indent="-342900" algn="l">
              <a:buFont typeface="Arial" panose="020B0604020202020204" pitchFamily="34" charset="0"/>
              <a:buChar char="•"/>
              <a:defRPr sz="2400">
                <a:solidFill>
                  <a:schemeClr val="accent2">
                    <a:lumMod val="50000"/>
                  </a:schemeClr>
                </a:solidFill>
                <a:latin typeface="Calibri" panose="020F0502020204030204" pitchFamily="34" charset="0"/>
                <a:cs typeface="Calibri" panose="020F0502020204030204" pitchFamily="34" charset="0"/>
              </a:defRPr>
            </a:lvl1pPr>
            <a:lvl2pPr>
              <a:defRPr>
                <a:solidFill>
                  <a:schemeClr val="accent2">
                    <a:lumMod val="50000"/>
                  </a:schemeClr>
                </a:solidFill>
                <a:latin typeface="Calibri" panose="020F0502020204030204" pitchFamily="34" charset="0"/>
                <a:cs typeface="Calibri" panose="020F0502020204030204" pitchFamily="34" charset="0"/>
              </a:defRPr>
            </a:lvl2pPr>
            <a:lvl3pPr>
              <a:defRPr>
                <a:solidFill>
                  <a:schemeClr val="accent2">
                    <a:lumMod val="50000"/>
                  </a:schemeClr>
                </a:solidFill>
                <a:latin typeface="Calibri" panose="020F0502020204030204" pitchFamily="34" charset="0"/>
                <a:cs typeface="Calibri" panose="020F0502020204030204" pitchFamily="34" charset="0"/>
              </a:defRPr>
            </a:lvl3pPr>
            <a:lvl4pPr>
              <a:defRPr>
                <a:solidFill>
                  <a:schemeClr val="accent2">
                    <a:lumMod val="50000"/>
                  </a:schemeClr>
                </a:solidFill>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9"/>
          <p:cNvSpPr>
            <a:spLocks noGrp="1"/>
          </p:cNvSpPr>
          <p:nvPr>
            <p:ph type="body" sz="quarter" idx="11" hasCustomPrompt="1"/>
          </p:nvPr>
        </p:nvSpPr>
        <p:spPr>
          <a:xfrm>
            <a:off x="1795205" y="1800226"/>
            <a:ext cx="4591308" cy="4571999"/>
          </a:xfrm>
          <a:prstGeom prst="rect">
            <a:avLst/>
          </a:prstGeom>
        </p:spPr>
        <p:txBody>
          <a:bodyPr/>
          <a:lstStyle>
            <a:lvl1pPr algn="l">
              <a:defRPr sz="2400">
                <a:solidFill>
                  <a:schemeClr val="accent2">
                    <a:lumMod val="50000"/>
                  </a:schemeClr>
                </a:solidFill>
                <a:latin typeface="Calibri" panose="020F0502020204030204" pitchFamily="34" charset="0"/>
                <a:cs typeface="Calibri" panose="020F0502020204030204" pitchFamily="34" charset="0"/>
              </a:defRPr>
            </a:lvl1pPr>
            <a:lvl2pPr marL="271463" indent="-271463" algn="l">
              <a:buClr>
                <a:srgbClr val="F47931"/>
              </a:buClr>
              <a:defRPr sz="2000">
                <a:solidFill>
                  <a:schemeClr val="accent2">
                    <a:lumMod val="50000"/>
                  </a:schemeClr>
                </a:solidFill>
                <a:latin typeface="Calibri" panose="020F0502020204030204" pitchFamily="34" charset="0"/>
                <a:cs typeface="Calibri" panose="020F0502020204030204" pitchFamily="34" charset="0"/>
              </a:defRPr>
            </a:lvl2pPr>
            <a:lvl3pPr marL="628650" indent="-271463" algn="l">
              <a:buClr>
                <a:srgbClr val="F47931"/>
              </a:buClr>
              <a:defRPr sz="1800">
                <a:solidFill>
                  <a:schemeClr val="accent2">
                    <a:lumMod val="50000"/>
                  </a:schemeClr>
                </a:solidFill>
                <a:latin typeface="Calibri" panose="020F0502020204030204" pitchFamily="34" charset="0"/>
                <a:cs typeface="Calibri" panose="020F0502020204030204" pitchFamily="34" charset="0"/>
              </a:defRPr>
            </a:lvl3pPr>
            <a:lvl4pPr marL="985838" indent="-271463" algn="l">
              <a:buClr>
                <a:srgbClr val="F47931"/>
              </a:buClr>
              <a:defRPr>
                <a:solidFill>
                  <a:schemeClr val="accent2">
                    <a:lumMod val="50000"/>
                  </a:schemeClr>
                </a:solidFill>
                <a:latin typeface="Calibri" panose="020F0502020204030204" pitchFamily="34" charset="0"/>
                <a:cs typeface="Calibri" panose="020F0502020204030204" pitchFamily="34" charset="0"/>
              </a:defRPr>
            </a:lvl4pPr>
            <a:lvl5pPr marL="684213" indent="-598488" algn="l">
              <a:defRPr>
                <a:solidFill>
                  <a:schemeClr val="accent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Rectangle 11"/>
          <p:cNvSpPr/>
          <p:nvPr userDrawn="1"/>
        </p:nvSpPr>
        <p:spPr>
          <a:xfrm>
            <a:off x="-1" y="0"/>
            <a:ext cx="1519311" cy="6858000"/>
          </a:xfrm>
          <a:prstGeom prst="rect">
            <a:avLst/>
          </a:prstGeom>
          <a:solidFill>
            <a:srgbClr val="00679C"/>
          </a:solidFill>
          <a:ln>
            <a:solidFill>
              <a:srgbClr val="006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itle Placeholder 19"/>
          <p:cNvSpPr>
            <a:spLocks noGrp="1"/>
          </p:cNvSpPr>
          <p:nvPr>
            <p:ph type="title"/>
          </p:nvPr>
        </p:nvSpPr>
        <p:spPr>
          <a:xfrm>
            <a:off x="1795205" y="173137"/>
            <a:ext cx="9496425" cy="1018896"/>
          </a:xfrm>
          <a:prstGeom prst="rect">
            <a:avLst/>
          </a:prstGeom>
        </p:spPr>
        <p:txBody>
          <a:bodyPr vert="horz" lIns="91440" tIns="45720" rIns="91440" bIns="45720" rtlCol="0" anchor="ctr">
            <a:normAutofit/>
          </a:bodyPr>
          <a:lstStyle>
            <a:lvl1pPr>
              <a:defRPr sz="3200"/>
            </a:lvl1pPr>
          </a:lstStyle>
          <a:p>
            <a:r>
              <a:rPr lang="en-US" dirty="0"/>
              <a:t>Click to edit Master title style</a:t>
            </a:r>
            <a:endParaRPr lang="fr-BE" dirty="0"/>
          </a:p>
        </p:txBody>
      </p:sp>
      <p:cxnSp>
        <p:nvCxnSpPr>
          <p:cNvPr id="16" name="Straight Connector 15">
            <a:extLst>
              <a:ext uri="{FF2B5EF4-FFF2-40B4-BE49-F238E27FC236}">
                <a16:creationId xmlns:a16="http://schemas.microsoft.com/office/drawing/2014/main" id="{E108669E-F726-0D42-A813-EAF2AA6908C7}"/>
              </a:ext>
            </a:extLst>
          </p:cNvPr>
          <p:cNvCxnSpPr>
            <a:cxnSpLocks/>
          </p:cNvCxnSpPr>
          <p:nvPr userDrawn="1"/>
        </p:nvCxnSpPr>
        <p:spPr>
          <a:xfrm flipV="1">
            <a:off x="1519310" y="-7812"/>
            <a:ext cx="0" cy="6865812"/>
          </a:xfrm>
          <a:prstGeom prst="line">
            <a:avLst/>
          </a:prstGeom>
          <a:ln w="47625">
            <a:solidFill>
              <a:srgbClr val="F47931"/>
            </a:solidFill>
          </a:ln>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B1F836DF-AA8E-3E97-AB67-787F6BC22E21}"/>
              </a:ext>
            </a:extLst>
          </p:cNvPr>
          <p:cNvPicPr>
            <a:picLocks noChangeAspect="1"/>
          </p:cNvPicPr>
          <p:nvPr userDrawn="1"/>
        </p:nvPicPr>
        <p:blipFill>
          <a:blip r:embed="rId2"/>
          <a:stretch>
            <a:fillRect/>
          </a:stretch>
        </p:blipFill>
        <p:spPr>
          <a:xfrm>
            <a:off x="129775" y="6080656"/>
            <a:ext cx="1234675" cy="661769"/>
          </a:xfrm>
          <a:prstGeom prst="rect">
            <a:avLst/>
          </a:prstGeom>
        </p:spPr>
      </p:pic>
    </p:spTree>
    <p:extLst>
      <p:ext uri="{BB962C8B-B14F-4D97-AF65-F5344CB8AC3E}">
        <p14:creationId xmlns:p14="http://schemas.microsoft.com/office/powerpoint/2010/main" val="749400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HEJP Pictur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795205" y="1800227"/>
            <a:ext cx="9496425" cy="4571998"/>
          </a:xfrm>
          <a:prstGeom prst="rect">
            <a:avLst/>
          </a:prstGeom>
        </p:spPr>
        <p:txBody>
          <a:bodyPr/>
          <a:lstStyle>
            <a:lvl1pPr>
              <a:defRPr sz="2400">
                <a:latin typeface="Calibri" panose="020F0502020204030204" pitchFamily="34" charset="0"/>
                <a:cs typeface="Calibri" panose="020F0502020204030204" pitchFamily="34" charset="0"/>
              </a:defRPr>
            </a:lvl1pPr>
          </a:lstStyle>
          <a:p>
            <a:r>
              <a:rPr lang="en-US"/>
              <a:t>Click icon to add picture</a:t>
            </a:r>
            <a:endParaRPr lang="fr-BE" dirty="0"/>
          </a:p>
        </p:txBody>
      </p:sp>
      <p:sp>
        <p:nvSpPr>
          <p:cNvPr id="5" name="Rectangle 4"/>
          <p:cNvSpPr/>
          <p:nvPr userDrawn="1"/>
        </p:nvSpPr>
        <p:spPr>
          <a:xfrm>
            <a:off x="-1" y="0"/>
            <a:ext cx="1519311" cy="6858000"/>
          </a:xfrm>
          <a:prstGeom prst="rect">
            <a:avLst/>
          </a:prstGeom>
          <a:solidFill>
            <a:srgbClr val="00679C"/>
          </a:solidFill>
          <a:ln>
            <a:solidFill>
              <a:srgbClr val="006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itle Placeholder 19"/>
          <p:cNvSpPr>
            <a:spLocks noGrp="1"/>
          </p:cNvSpPr>
          <p:nvPr>
            <p:ph type="title"/>
          </p:nvPr>
        </p:nvSpPr>
        <p:spPr>
          <a:xfrm>
            <a:off x="1795205" y="173137"/>
            <a:ext cx="9496425" cy="1018896"/>
          </a:xfrm>
          <a:prstGeom prst="rect">
            <a:avLst/>
          </a:prstGeom>
        </p:spPr>
        <p:txBody>
          <a:bodyPr vert="horz" lIns="91440" tIns="45720" rIns="91440" bIns="45720" rtlCol="0" anchor="ctr">
            <a:normAutofit/>
          </a:bodyPr>
          <a:lstStyle>
            <a:lvl1pPr>
              <a:defRPr sz="3200"/>
            </a:lvl1pPr>
          </a:lstStyle>
          <a:p>
            <a:r>
              <a:rPr lang="en-US" dirty="0"/>
              <a:t>Click to edit Master title style</a:t>
            </a:r>
            <a:endParaRPr lang="fr-BE" dirty="0"/>
          </a:p>
        </p:txBody>
      </p:sp>
      <p:cxnSp>
        <p:nvCxnSpPr>
          <p:cNvPr id="9" name="Straight Connector 8">
            <a:extLst>
              <a:ext uri="{FF2B5EF4-FFF2-40B4-BE49-F238E27FC236}">
                <a16:creationId xmlns:a16="http://schemas.microsoft.com/office/drawing/2014/main" id="{54E336AC-D71B-C745-8412-1CAB1BC419B3}"/>
              </a:ext>
            </a:extLst>
          </p:cNvPr>
          <p:cNvCxnSpPr>
            <a:cxnSpLocks/>
          </p:cNvCxnSpPr>
          <p:nvPr userDrawn="1"/>
        </p:nvCxnSpPr>
        <p:spPr>
          <a:xfrm flipV="1">
            <a:off x="1519310" y="-7812"/>
            <a:ext cx="0" cy="6865812"/>
          </a:xfrm>
          <a:prstGeom prst="line">
            <a:avLst/>
          </a:prstGeom>
          <a:ln w="47625">
            <a:solidFill>
              <a:srgbClr val="F47931"/>
            </a:solidFill>
          </a:ln>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E5DAA160-1EAC-08A9-4876-948D7C78CB3E}"/>
              </a:ext>
            </a:extLst>
          </p:cNvPr>
          <p:cNvPicPr>
            <a:picLocks noChangeAspect="1"/>
          </p:cNvPicPr>
          <p:nvPr userDrawn="1"/>
        </p:nvPicPr>
        <p:blipFill>
          <a:blip r:embed="rId2"/>
          <a:stretch>
            <a:fillRect/>
          </a:stretch>
        </p:blipFill>
        <p:spPr>
          <a:xfrm>
            <a:off x="129775" y="6080656"/>
            <a:ext cx="1234675" cy="661769"/>
          </a:xfrm>
          <a:prstGeom prst="rect">
            <a:avLst/>
          </a:prstGeom>
        </p:spPr>
      </p:pic>
    </p:spTree>
    <p:extLst>
      <p:ext uri="{BB962C8B-B14F-4D97-AF65-F5344CB8AC3E}">
        <p14:creationId xmlns:p14="http://schemas.microsoft.com/office/powerpoint/2010/main" val="2523841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1" name="Title Placeholder 19"/>
          <p:cNvSpPr>
            <a:spLocks noGrp="1"/>
          </p:cNvSpPr>
          <p:nvPr>
            <p:ph type="title"/>
          </p:nvPr>
        </p:nvSpPr>
        <p:spPr>
          <a:xfrm>
            <a:off x="2379057" y="2915646"/>
            <a:ext cx="7200000" cy="1080000"/>
          </a:xfrm>
          <a:prstGeom prst="rect">
            <a:avLst/>
          </a:prstGeom>
          <a:solidFill>
            <a:srgbClr val="00679C"/>
          </a:solidFill>
          <a:ln>
            <a:solidFill>
              <a:srgbClr val="00679C"/>
            </a:solidFill>
          </a:ln>
        </p:spPr>
        <p:style>
          <a:lnRef idx="2">
            <a:schemeClr val="accent1">
              <a:shade val="50000"/>
            </a:schemeClr>
          </a:lnRef>
          <a:fillRef idx="1">
            <a:schemeClr val="accent1"/>
          </a:fillRef>
          <a:effectRef idx="0">
            <a:schemeClr val="accent1"/>
          </a:effectRef>
          <a:fontRef idx="none"/>
        </p:style>
        <p:txBody>
          <a:bodyPr vert="horz" lIns="91440" tIns="45720" rIns="91440" bIns="45720" rtlCol="0" anchor="ctr">
            <a:normAutofit/>
          </a:bodyPr>
          <a:lstStyle>
            <a:lvl1pPr algn="ctr">
              <a:defRPr sz="2800">
                <a:solidFill>
                  <a:schemeClr val="bg1"/>
                </a:solidFill>
                <a:latin typeface="Verdana" panose="020B0604030504040204" pitchFamily="34" charset="0"/>
                <a:ea typeface="Verdana" panose="020B0604030504040204" pitchFamily="34" charset="0"/>
              </a:defRPr>
            </a:lvl1pPr>
          </a:lstStyle>
          <a:p>
            <a:r>
              <a:rPr lang="en-GB" noProof="0" dirty="0"/>
              <a:t>Click to edit Master title style</a:t>
            </a:r>
          </a:p>
        </p:txBody>
      </p:sp>
      <p:sp>
        <p:nvSpPr>
          <p:cNvPr id="12" name="Rectangle 11"/>
          <p:cNvSpPr/>
          <p:nvPr userDrawn="1"/>
        </p:nvSpPr>
        <p:spPr>
          <a:xfrm>
            <a:off x="-1" y="0"/>
            <a:ext cx="1519311" cy="6858000"/>
          </a:xfrm>
          <a:prstGeom prst="rect">
            <a:avLst/>
          </a:prstGeom>
          <a:solidFill>
            <a:srgbClr val="00679C"/>
          </a:solidFill>
          <a:ln>
            <a:solidFill>
              <a:srgbClr val="0067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47306" y="173137"/>
            <a:ext cx="1224696" cy="1018896"/>
          </a:xfrm>
          <a:prstGeom prst="rect">
            <a:avLst/>
          </a:prstGeom>
        </p:spPr>
      </p:pic>
      <p:cxnSp>
        <p:nvCxnSpPr>
          <p:cNvPr id="6" name="Straight Connector 5">
            <a:extLst>
              <a:ext uri="{FF2B5EF4-FFF2-40B4-BE49-F238E27FC236}">
                <a16:creationId xmlns:a16="http://schemas.microsoft.com/office/drawing/2014/main" id="{BDDD0260-383D-5747-9F5C-7F09BE7253BE}"/>
              </a:ext>
            </a:extLst>
          </p:cNvPr>
          <p:cNvCxnSpPr>
            <a:cxnSpLocks/>
          </p:cNvCxnSpPr>
          <p:nvPr userDrawn="1"/>
        </p:nvCxnSpPr>
        <p:spPr>
          <a:xfrm flipV="1">
            <a:off x="1519310" y="-7812"/>
            <a:ext cx="0" cy="6865812"/>
          </a:xfrm>
          <a:prstGeom prst="line">
            <a:avLst/>
          </a:prstGeom>
          <a:ln w="47625">
            <a:solidFill>
              <a:srgbClr val="F47931"/>
            </a:solidFill>
          </a:ln>
        </p:spPr>
        <p:style>
          <a:lnRef idx="1">
            <a:schemeClr val="accent2"/>
          </a:lnRef>
          <a:fillRef idx="0">
            <a:schemeClr val="accent2"/>
          </a:fillRef>
          <a:effectRef idx="0">
            <a:schemeClr val="accent2"/>
          </a:effectRef>
          <a:fontRef idx="minor">
            <a:schemeClr val="tx1"/>
          </a:fontRef>
        </p:style>
      </p:cxnSp>
      <p:sp>
        <p:nvSpPr>
          <p:cNvPr id="3" name="Text Placeholder 2"/>
          <p:cNvSpPr>
            <a:spLocks noGrp="1"/>
          </p:cNvSpPr>
          <p:nvPr>
            <p:ph type="body" sz="quarter" idx="10"/>
          </p:nvPr>
        </p:nvSpPr>
        <p:spPr>
          <a:xfrm>
            <a:off x="7815556" y="3770888"/>
            <a:ext cx="3600000" cy="900000"/>
          </a:xfrm>
          <a:prstGeom prst="roundRect">
            <a:avLst/>
          </a:prstGeom>
        </p:spPr>
        <p:style>
          <a:lnRef idx="2">
            <a:schemeClr val="accent3">
              <a:shade val="50000"/>
            </a:schemeClr>
          </a:lnRef>
          <a:fillRef idx="1">
            <a:schemeClr val="accent3"/>
          </a:fillRef>
          <a:effectRef idx="0">
            <a:schemeClr val="accent3"/>
          </a:effectRef>
          <a:fontRef idx="none"/>
        </p:style>
        <p:txBody>
          <a:bodyPr anchor="ctr"/>
          <a:lstStyle>
            <a:lvl1pPr>
              <a:defRPr sz="2000" i="1">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2000">
                <a:latin typeface="Verdana" panose="020B0604030504040204" pitchFamily="34" charset="0"/>
                <a:ea typeface="Verdana" panose="020B0604030504040204" pitchFamily="34" charset="0"/>
              </a:defRPr>
            </a:lvl3pPr>
            <a:lvl4pPr>
              <a:defRPr sz="2000">
                <a:latin typeface="Verdana" panose="020B0604030504040204" pitchFamily="34" charset="0"/>
                <a:ea typeface="Verdana" panose="020B0604030504040204" pitchFamily="34" charset="0"/>
              </a:defRPr>
            </a:lvl4pPr>
            <a:lvl5pPr>
              <a:defRPr sz="2000">
                <a:latin typeface="Verdana" panose="020B0604030504040204" pitchFamily="34" charset="0"/>
                <a:ea typeface="Verdana" panose="020B0604030504040204" pitchFamily="34" charset="0"/>
              </a:defRPr>
            </a:lvl5pPr>
          </a:lstStyle>
          <a:p>
            <a:pPr lvl="0"/>
            <a:r>
              <a:rPr lang="en-US" dirty="0"/>
              <a:t>Edit Master text styles</a:t>
            </a:r>
          </a:p>
        </p:txBody>
      </p:sp>
      <p:pic>
        <p:nvPicPr>
          <p:cNvPr id="7" name="Picture 6">
            <a:extLst>
              <a:ext uri="{FF2B5EF4-FFF2-40B4-BE49-F238E27FC236}">
                <a16:creationId xmlns:a16="http://schemas.microsoft.com/office/drawing/2014/main" id="{AFF81D40-0354-4A0D-A94C-25CA3E2BCFD7}"/>
              </a:ext>
            </a:extLst>
          </p:cNvPr>
          <p:cNvPicPr>
            <a:picLocks noChangeAspect="1"/>
          </p:cNvPicPr>
          <p:nvPr userDrawn="1"/>
        </p:nvPicPr>
        <p:blipFill>
          <a:blip r:embed="rId3"/>
          <a:stretch>
            <a:fillRect/>
          </a:stretch>
        </p:blipFill>
        <p:spPr>
          <a:xfrm>
            <a:off x="129775" y="6080656"/>
            <a:ext cx="1234675" cy="661769"/>
          </a:xfrm>
          <a:prstGeom prst="rect">
            <a:avLst/>
          </a:prstGeom>
        </p:spPr>
      </p:pic>
    </p:spTree>
    <p:extLst>
      <p:ext uri="{BB962C8B-B14F-4D97-AF65-F5344CB8AC3E}">
        <p14:creationId xmlns:p14="http://schemas.microsoft.com/office/powerpoint/2010/main" val="164518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HEJP closing slide">
    <p:bg>
      <p:bgPr>
        <a:solidFill>
          <a:srgbClr val="00679C"/>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0" y="-24709"/>
            <a:ext cx="12192000" cy="1140709"/>
            <a:chOff x="0" y="-24709"/>
            <a:chExt cx="12192000" cy="1140709"/>
          </a:xfrm>
        </p:grpSpPr>
        <p:sp>
          <p:nvSpPr>
            <p:cNvPr id="4" name="TextBox 3">
              <a:extLst>
                <a:ext uri="{FF2B5EF4-FFF2-40B4-BE49-F238E27FC236}">
                  <a16:creationId xmlns:a16="http://schemas.microsoft.com/office/drawing/2014/main" id="{8B82CD3C-DFCD-B04E-BBF0-A91F4427E2EC}"/>
                </a:ext>
              </a:extLst>
            </p:cNvPr>
            <p:cNvSpPr txBox="1"/>
            <p:nvPr userDrawn="1"/>
          </p:nvSpPr>
          <p:spPr>
            <a:xfrm>
              <a:off x="0" y="0"/>
              <a:ext cx="12192000" cy="1116000"/>
            </a:xfrm>
            <a:prstGeom prst="rect">
              <a:avLst/>
            </a:prstGeom>
            <a:solidFill>
              <a:schemeClr val="bg1"/>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20E7FA41-A42F-6741-B9DD-FE11AEFAB796}"/>
                </a:ext>
              </a:extLst>
            </p:cNvPr>
            <p:cNvPicPr>
              <a:picLocks noChangeAspect="1"/>
            </p:cNvPicPr>
            <p:nvPr userDrawn="1"/>
          </p:nvPicPr>
          <p:blipFill rotWithShape="1">
            <a:blip r:embed="rId2"/>
            <a:srcRect b="18235"/>
            <a:stretch/>
          </p:blipFill>
          <p:spPr>
            <a:xfrm>
              <a:off x="10668001" y="187068"/>
              <a:ext cx="1153761" cy="741863"/>
            </a:xfrm>
            <a:prstGeom prst="rect">
              <a:avLst/>
            </a:prstGeom>
          </p:spPr>
        </p:pic>
        <p:pic>
          <p:nvPicPr>
            <p:cNvPr id="11" name="Picture 10">
              <a:extLst>
                <a:ext uri="{FF2B5EF4-FFF2-40B4-BE49-F238E27FC236}">
                  <a16:creationId xmlns:a16="http://schemas.microsoft.com/office/drawing/2014/main" id="{4D1BCBA8-3A8D-4740-84CA-0C88B1233341}"/>
                </a:ext>
              </a:extLst>
            </p:cNvPr>
            <p:cNvPicPr>
              <a:picLocks noChangeAspect="1"/>
            </p:cNvPicPr>
            <p:nvPr userDrawn="1"/>
          </p:nvPicPr>
          <p:blipFill>
            <a:blip r:embed="rId3"/>
            <a:stretch>
              <a:fillRect/>
            </a:stretch>
          </p:blipFill>
          <p:spPr>
            <a:xfrm>
              <a:off x="5173888" y="-24709"/>
              <a:ext cx="1874027" cy="1124416"/>
            </a:xfrm>
            <a:prstGeom prst="rect">
              <a:avLst/>
            </a:prstGeom>
          </p:spPr>
        </p:pic>
      </p:grpSp>
      <p:sp>
        <p:nvSpPr>
          <p:cNvPr id="5" name="Espace réservé du pied de page 5">
            <a:extLst>
              <a:ext uri="{FF2B5EF4-FFF2-40B4-BE49-F238E27FC236}">
                <a16:creationId xmlns:a16="http://schemas.microsoft.com/office/drawing/2014/main" id="{AC852B1D-34B8-564C-8E96-D4D191564A07}"/>
              </a:ext>
            </a:extLst>
          </p:cNvPr>
          <p:cNvSpPr txBox="1">
            <a:spLocks/>
          </p:cNvSpPr>
          <p:nvPr userDrawn="1"/>
        </p:nvSpPr>
        <p:spPr>
          <a:xfrm>
            <a:off x="0" y="6647743"/>
            <a:ext cx="12192000" cy="252000"/>
          </a:xfrm>
          <a:prstGeom prst="rect">
            <a:avLst/>
          </a:prstGeom>
          <a:solidFill>
            <a:schemeClr val="bg1"/>
          </a:solidFill>
          <a:ln>
            <a:solidFill>
              <a:schemeClr val="bg1"/>
            </a:solidFill>
          </a:ln>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679C"/>
                </a:solidFill>
                <a:latin typeface="Arial" panose="020B0604020202020204" pitchFamily="34" charset="0"/>
                <a:cs typeface="Arial" panose="020B0604020202020204" pitchFamily="34" charset="0"/>
              </a:rPr>
              <a:t> This presentation is part of the European Joint </a:t>
            </a:r>
            <a:r>
              <a:rPr lang="en-US" sz="900" dirty="0" err="1">
                <a:solidFill>
                  <a:srgbClr val="00679C"/>
                </a:solidFill>
                <a:latin typeface="Arial" panose="020B0604020202020204" pitchFamily="34" charset="0"/>
                <a:cs typeface="Arial" panose="020B0604020202020204" pitchFamily="34" charset="0"/>
              </a:rPr>
              <a:t>Programme</a:t>
            </a:r>
            <a:r>
              <a:rPr lang="en-US" sz="900" dirty="0">
                <a:solidFill>
                  <a:srgbClr val="00679C"/>
                </a:solidFill>
                <a:latin typeface="Arial" panose="020B0604020202020204" pitchFamily="34" charset="0"/>
                <a:cs typeface="Arial" panose="020B0604020202020204" pitchFamily="34" charset="0"/>
              </a:rPr>
              <a:t> One Health EJP. This project has received funding from the European Union’s Horizon 2020 research and innovation </a:t>
            </a:r>
            <a:r>
              <a:rPr lang="en-US" sz="900" dirty="0" err="1">
                <a:solidFill>
                  <a:srgbClr val="00679C"/>
                </a:solidFill>
                <a:latin typeface="Arial" panose="020B0604020202020204" pitchFamily="34" charset="0"/>
                <a:cs typeface="Arial" panose="020B0604020202020204" pitchFamily="34" charset="0"/>
              </a:rPr>
              <a:t>programme</a:t>
            </a:r>
            <a:r>
              <a:rPr lang="en-US" sz="900" dirty="0">
                <a:solidFill>
                  <a:srgbClr val="00679C"/>
                </a:solidFill>
                <a:latin typeface="Arial" panose="020B0604020202020204" pitchFamily="34" charset="0"/>
                <a:cs typeface="Arial" panose="020B0604020202020204" pitchFamily="34" charset="0"/>
              </a:rPr>
              <a:t> under Grant Agreement No 773830. </a:t>
            </a:r>
            <a:endParaRPr lang="fr-FR" sz="900" dirty="0">
              <a:solidFill>
                <a:srgbClr val="00679C"/>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04103" y="5022166"/>
            <a:ext cx="1562399" cy="1260000"/>
          </a:xfrm>
          <a:prstGeom prst="rect">
            <a:avLst/>
          </a:prstGeom>
        </p:spPr>
      </p:pic>
      <p:pic>
        <p:nvPicPr>
          <p:cNvPr id="9" name="Picture 8"/>
          <p:cNvPicPr>
            <a:picLocks noChangeAspect="1"/>
          </p:cNvPicPr>
          <p:nvPr userDrawn="1"/>
        </p:nvPicPr>
        <p:blipFill>
          <a:blip r:embed="rId5"/>
          <a:stretch>
            <a:fillRect/>
          </a:stretch>
        </p:blipFill>
        <p:spPr>
          <a:xfrm>
            <a:off x="7149510" y="5022166"/>
            <a:ext cx="4132676" cy="1304646"/>
          </a:xfrm>
          <a:prstGeom prst="rect">
            <a:avLst/>
          </a:prstGeom>
        </p:spPr>
      </p:pic>
      <p:sp>
        <p:nvSpPr>
          <p:cNvPr id="24" name="TextBox 23"/>
          <p:cNvSpPr txBox="1"/>
          <p:nvPr userDrawn="1"/>
        </p:nvSpPr>
        <p:spPr>
          <a:xfrm>
            <a:off x="3116864" y="2714528"/>
            <a:ext cx="5997389" cy="1200329"/>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FFFFFF"/>
                </a:solidFill>
                <a:effectLst/>
                <a:uLnTx/>
                <a:uFillTx/>
                <a:latin typeface="+mn-lt"/>
                <a:ea typeface="+mn-ea"/>
                <a:cs typeface="+mn-cs"/>
              </a:rPr>
              <a:t>Thank you for your attention!</a:t>
            </a:r>
          </a:p>
        </p:txBody>
      </p:sp>
      <p:sp>
        <p:nvSpPr>
          <p:cNvPr id="25" name="Picture Placeholder 24"/>
          <p:cNvSpPr>
            <a:spLocks noGrp="1"/>
          </p:cNvSpPr>
          <p:nvPr>
            <p:ph type="pic" sz="quarter" idx="11"/>
          </p:nvPr>
        </p:nvSpPr>
        <p:spPr>
          <a:xfrm>
            <a:off x="201613" y="187325"/>
            <a:ext cx="2165350" cy="741363"/>
          </a:xfrm>
          <a:prstGeom prst="rect">
            <a:avLst/>
          </a:prstGeom>
        </p:spPr>
        <p:txBody>
          <a:bodyPr/>
          <a:lstStyle>
            <a:lvl1pPr>
              <a:defRPr sz="1000"/>
            </a:lvl1pPr>
          </a:lstStyle>
          <a:p>
            <a:r>
              <a:rPr lang="en-US"/>
              <a:t>Click icon to add picture</a:t>
            </a:r>
            <a:endParaRPr lang="fr-BE" dirty="0"/>
          </a:p>
        </p:txBody>
      </p:sp>
      <p:cxnSp>
        <p:nvCxnSpPr>
          <p:cNvPr id="13" name="Straight Connector 12">
            <a:extLst>
              <a:ext uri="{FF2B5EF4-FFF2-40B4-BE49-F238E27FC236}">
                <a16:creationId xmlns:a16="http://schemas.microsoft.com/office/drawing/2014/main" id="{4FFCADB9-3745-4742-876F-BEF26C86D862}"/>
              </a:ext>
            </a:extLst>
          </p:cNvPr>
          <p:cNvCxnSpPr>
            <a:cxnSpLocks/>
          </p:cNvCxnSpPr>
          <p:nvPr userDrawn="1"/>
        </p:nvCxnSpPr>
        <p:spPr>
          <a:xfrm flipH="1">
            <a:off x="0" y="1116000"/>
            <a:ext cx="12192000" cy="21656"/>
          </a:xfrm>
          <a:prstGeom prst="line">
            <a:avLst/>
          </a:prstGeom>
          <a:ln w="47625">
            <a:solidFill>
              <a:srgbClr val="F47931"/>
            </a:solidFill>
          </a:ln>
        </p:spPr>
        <p:style>
          <a:lnRef idx="1">
            <a:schemeClr val="accent2"/>
          </a:lnRef>
          <a:fillRef idx="0">
            <a:schemeClr val="accent2"/>
          </a:fillRef>
          <a:effectRef idx="0">
            <a:schemeClr val="accent2"/>
          </a:effectRef>
          <a:fontRef idx="minor">
            <a:schemeClr val="tx1"/>
          </a:fontRef>
        </p:style>
      </p:cxnSp>
      <p:pic>
        <p:nvPicPr>
          <p:cNvPr id="14" name="Picture 13" descr="Qr code&#10;&#10;Description automatically generated">
            <a:extLst>
              <a:ext uri="{FF2B5EF4-FFF2-40B4-BE49-F238E27FC236}">
                <a16:creationId xmlns:a16="http://schemas.microsoft.com/office/drawing/2014/main" id="{3CCAE01F-1B66-A3AB-8423-B8F558FED07A}"/>
              </a:ext>
            </a:extLst>
          </p:cNvPr>
          <p:cNvPicPr>
            <a:picLocks noChangeAspect="1"/>
          </p:cNvPicPr>
          <p:nvPr userDrawn="1"/>
        </p:nvPicPr>
        <p:blipFill>
          <a:blip r:embed="rId6"/>
          <a:stretch>
            <a:fillRect/>
          </a:stretch>
        </p:blipFill>
        <p:spPr>
          <a:xfrm>
            <a:off x="5496913" y="5052001"/>
            <a:ext cx="1198174" cy="1200329"/>
          </a:xfrm>
          <a:prstGeom prst="rect">
            <a:avLst/>
          </a:prstGeom>
        </p:spPr>
      </p:pic>
    </p:spTree>
    <p:extLst>
      <p:ext uri="{BB962C8B-B14F-4D97-AF65-F5344CB8AC3E}">
        <p14:creationId xmlns:p14="http://schemas.microsoft.com/office/powerpoint/2010/main" val="33844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A50A1CA0-57CE-4C88-9E33-410DE860020F}" type="datetimeFigureOut">
              <a:rPr lang="nl-BE" smtClean="0"/>
              <a:t>18/12/2023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6387AB7-0BA5-41FE-B094-3F5D04E59CFA}" type="slidenum">
              <a:rPr lang="nl-BE" smtClean="0"/>
              <a:t>‹#›</a:t>
            </a:fld>
            <a:endParaRPr lang="nl-BE"/>
          </a:p>
        </p:txBody>
      </p:sp>
    </p:spTree>
    <p:extLst>
      <p:ext uri="{BB962C8B-B14F-4D97-AF65-F5344CB8AC3E}">
        <p14:creationId xmlns:p14="http://schemas.microsoft.com/office/powerpoint/2010/main" val="116366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513687"/>
      </p:ext>
    </p:extLst>
  </p:cSld>
  <p:clrMap bg1="lt1" tx1="dk1" bg2="lt2" tx2="dk2" accent1="accent1" accent2="accent2" accent3="accent3" accent4="accent4" accent5="accent5" accent6="accent6" hlink="hlink" folHlink="folHlink"/>
  <p:sldLayoutIdLst>
    <p:sldLayoutId id="2147483744" r:id="rId1"/>
    <p:sldLayoutId id="2147483685" r:id="rId2"/>
    <p:sldLayoutId id="2147483686" r:id="rId3"/>
    <p:sldLayoutId id="2147483687" r:id="rId4"/>
    <p:sldLayoutId id="2147483689" r:id="rId5"/>
    <p:sldLayoutId id="2147483690" r:id="rId6"/>
    <p:sldLayoutId id="2147483746" r:id="rId7"/>
  </p:sldLayoutIdLst>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ctr" defTabSz="914377" rtl="0" eaLnBrk="1" latinLnBrk="0" hangingPunct="1">
        <a:lnSpc>
          <a:spcPct val="90000"/>
        </a:lnSpc>
        <a:spcBef>
          <a:spcPts val="1000"/>
        </a:spcBef>
        <a:buFont typeface="Arial" panose="020B0604020202020204" pitchFamily="34" charset="0"/>
        <a:buNone/>
        <a:defRPr sz="4000" kern="1200" baseline="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nehealthejp.eu/outcomes/science-to-policy-translation/outcome-inventor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woah.org/" TargetMode="External"/><Relationship Id="rId13" Type="http://schemas.openxmlformats.org/officeDocument/2006/relationships/image" Target="../media/image50.png"/><Relationship Id="rId3" Type="http://schemas.openxmlformats.org/officeDocument/2006/relationships/hyperlink" Target="https://www.ecdc.europa.eu/en" TargetMode="External"/><Relationship Id="rId7" Type="http://schemas.openxmlformats.org/officeDocument/2006/relationships/hyperlink" Target="http://www.fao.org/home/en/" TargetMode="External"/><Relationship Id="rId12"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ema.europa.eu/en" TargetMode="External"/><Relationship Id="rId11" Type="http://schemas.openxmlformats.org/officeDocument/2006/relationships/image" Target="../media/image48.png"/><Relationship Id="rId5" Type="http://schemas.openxmlformats.org/officeDocument/2006/relationships/hyperlink" Target="https://www.eea.europa.eu/" TargetMode="External"/><Relationship Id="rId10" Type="http://schemas.openxmlformats.org/officeDocument/2006/relationships/hyperlink" Target="https://www.euro.who.int/en" TargetMode="External"/><Relationship Id="rId4" Type="http://schemas.openxmlformats.org/officeDocument/2006/relationships/hyperlink" Target="https://www.efsa.europa.eu/en" TargetMode="External"/><Relationship Id="rId9" Type="http://schemas.openxmlformats.org/officeDocument/2006/relationships/hyperlink" Target="http://www.oie.in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sciensano.be/en" TargetMode="External"/><Relationship Id="rId7" Type="http://schemas.openxmlformats.org/officeDocument/2006/relationships/image" Target="../media/image10.png"/><Relationship Id="rId2" Type="http://schemas.openxmlformats.org/officeDocument/2006/relationships/hyperlink" Target="https://www.anses.fr/en"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hyperlink" Target="https://onehealthejp.eu/wp-content/uploads/2021/05/OHEJP_Overview_Brochure_May2021.pdf" TargetMode="Externa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48.png"/><Relationship Id="rId4" Type="http://schemas.openxmlformats.org/officeDocument/2006/relationships/hyperlink" Target="http://www.mvnassociation.or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onehealthejp.eu/"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onehealthejp.eu/wp-content/uploads/2018/12/One-Health-EJP-Strategic-Research-Agenda.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9" Type="http://schemas.openxmlformats.org/officeDocument/2006/relationships/image" Target="../media/image101.png"/><Relationship Id="rId21" Type="http://schemas.openxmlformats.org/officeDocument/2006/relationships/image" Target="../media/image83.png"/><Relationship Id="rId34" Type="http://schemas.openxmlformats.org/officeDocument/2006/relationships/image" Target="../media/image96.png"/><Relationship Id="rId42" Type="http://schemas.openxmlformats.org/officeDocument/2006/relationships/image" Target="../media/image104.png"/><Relationship Id="rId47" Type="http://schemas.openxmlformats.org/officeDocument/2006/relationships/image" Target="../media/image109.png"/><Relationship Id="rId50" Type="http://schemas.openxmlformats.org/officeDocument/2006/relationships/image" Target="../media/image112.png"/><Relationship Id="rId7" Type="http://schemas.openxmlformats.org/officeDocument/2006/relationships/image" Target="../media/image69.png"/><Relationship Id="rId2" Type="http://schemas.openxmlformats.org/officeDocument/2006/relationships/image" Target="../media/image64.png"/><Relationship Id="rId16" Type="http://schemas.openxmlformats.org/officeDocument/2006/relationships/image" Target="../media/image78.png"/><Relationship Id="rId29" Type="http://schemas.openxmlformats.org/officeDocument/2006/relationships/image" Target="../media/image91.png"/><Relationship Id="rId11" Type="http://schemas.openxmlformats.org/officeDocument/2006/relationships/image" Target="../media/image73.png"/><Relationship Id="rId24"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image" Target="../media/image107.png"/><Relationship Id="rId53" Type="http://schemas.openxmlformats.org/officeDocument/2006/relationships/image" Target="../media/image115.png"/><Relationship Id="rId5" Type="http://schemas.openxmlformats.org/officeDocument/2006/relationships/image" Target="../media/image67.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png"/><Relationship Id="rId44" Type="http://schemas.openxmlformats.org/officeDocument/2006/relationships/image" Target="../media/image106.png"/><Relationship Id="rId52" Type="http://schemas.openxmlformats.org/officeDocument/2006/relationships/image" Target="../media/image114.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7.png"/><Relationship Id="rId43" Type="http://schemas.openxmlformats.org/officeDocument/2006/relationships/image" Target="../media/image105.png"/><Relationship Id="rId48" Type="http://schemas.openxmlformats.org/officeDocument/2006/relationships/image" Target="../media/image110.png"/><Relationship Id="rId8" Type="http://schemas.openxmlformats.org/officeDocument/2006/relationships/image" Target="../media/image70.png"/><Relationship Id="rId51" Type="http://schemas.openxmlformats.org/officeDocument/2006/relationships/image" Target="../media/image113.png"/><Relationship Id="rId3" Type="http://schemas.openxmlformats.org/officeDocument/2006/relationships/image" Target="../media/image65.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5.png"/><Relationship Id="rId38" Type="http://schemas.openxmlformats.org/officeDocument/2006/relationships/image" Target="../media/image100.png"/><Relationship Id="rId46" Type="http://schemas.openxmlformats.org/officeDocument/2006/relationships/image" Target="../media/image108.png"/><Relationship Id="rId20" Type="http://schemas.openxmlformats.org/officeDocument/2006/relationships/image" Target="../media/image82.png"/><Relationship Id="rId41"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68.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36" Type="http://schemas.openxmlformats.org/officeDocument/2006/relationships/image" Target="../media/image98.png"/><Relationship Id="rId49"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mvnassociation.org/"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175" y="2201186"/>
            <a:ext cx="5139274" cy="2376272"/>
          </a:xfrm>
        </p:spPr>
        <p:txBody>
          <a:bodyPr>
            <a:normAutofit fontScale="90000"/>
          </a:bodyPr>
          <a:lstStyle/>
          <a:p>
            <a:br>
              <a:rPr lang="fr-FR" dirty="0"/>
            </a:br>
            <a:r>
              <a:rPr lang="en-US" dirty="0"/>
              <a:t>One Health European Joint </a:t>
            </a:r>
            <a:r>
              <a:rPr lang="en-US" dirty="0" err="1"/>
              <a:t>Programme</a:t>
            </a:r>
            <a:r>
              <a:rPr lang="en-US" dirty="0"/>
              <a:t> (EJP):</a:t>
            </a:r>
            <a:br>
              <a:rPr lang="en-US" dirty="0"/>
            </a:br>
            <a:r>
              <a:rPr lang="en-US" dirty="0"/>
              <a:t>From Science to Policy </a:t>
            </a:r>
            <a:br>
              <a:rPr lang="en-US" dirty="0"/>
            </a:br>
            <a:br>
              <a:rPr lang="fr-FR" dirty="0"/>
            </a:br>
            <a:r>
              <a:rPr lang="fr-FR" dirty="0"/>
              <a:t>	</a:t>
            </a:r>
          </a:p>
        </p:txBody>
      </p:sp>
      <p:sp>
        <p:nvSpPr>
          <p:cNvPr id="8" name="Picture Placeholder 7">
            <a:extLst>
              <a:ext uri="{FF2B5EF4-FFF2-40B4-BE49-F238E27FC236}">
                <a16:creationId xmlns:a16="http://schemas.microsoft.com/office/drawing/2014/main" id="{D2B70226-7728-4045-BC21-A2F7AE442B80}"/>
              </a:ext>
            </a:extLst>
          </p:cNvPr>
          <p:cNvSpPr>
            <a:spLocks noGrp="1"/>
          </p:cNvSpPr>
          <p:nvPr>
            <p:ph type="pic" sz="quarter" idx="11"/>
          </p:nvPr>
        </p:nvSpPr>
        <p:spPr/>
        <p:txBody>
          <a:bodyPr/>
          <a:lstStyle/>
          <a:p>
            <a:endParaRPr lang="lv-LV"/>
          </a:p>
        </p:txBody>
      </p:sp>
      <p:sp>
        <p:nvSpPr>
          <p:cNvPr id="5" name="TextBox 4">
            <a:extLst>
              <a:ext uri="{FF2B5EF4-FFF2-40B4-BE49-F238E27FC236}">
                <a16:creationId xmlns:a16="http://schemas.microsoft.com/office/drawing/2014/main" id="{7D1774CB-C5A2-A947-B071-EAFCE3A4853C}"/>
              </a:ext>
            </a:extLst>
          </p:cNvPr>
          <p:cNvSpPr txBox="1"/>
          <p:nvPr/>
        </p:nvSpPr>
        <p:spPr>
          <a:xfrm>
            <a:off x="5467350" y="4437488"/>
            <a:ext cx="6638925" cy="1231106"/>
          </a:xfrm>
          <a:prstGeom prst="rect">
            <a:avLst/>
          </a:prstGeom>
          <a:solidFill>
            <a:srgbClr val="F47931"/>
          </a:solidFill>
          <a:ln>
            <a:solidFill>
              <a:srgbClr val="F47931"/>
            </a:solidFill>
          </a:ln>
        </p:spPr>
        <p:txBody>
          <a:bodyPr wrap="square" rtlCol="0">
            <a:spAutoFit/>
          </a:bodyPr>
          <a:lstStyle/>
          <a:p>
            <a:pPr algn="ctr"/>
            <a:r>
              <a:rPr lang="en-GB" sz="2000" b="1" dirty="0">
                <a:solidFill>
                  <a:schemeClr val="bg1"/>
                </a:solidFill>
              </a:rPr>
              <a:t>Annemarie </a:t>
            </a:r>
            <a:r>
              <a:rPr lang="en-GB" sz="2000" b="1" dirty="0" err="1">
                <a:solidFill>
                  <a:schemeClr val="bg1"/>
                </a:solidFill>
              </a:rPr>
              <a:t>Käsbohrer</a:t>
            </a:r>
            <a:r>
              <a:rPr lang="en-GB" sz="2000" b="1" dirty="0">
                <a:solidFill>
                  <a:schemeClr val="bg1"/>
                </a:solidFill>
              </a:rPr>
              <a:t>, </a:t>
            </a:r>
            <a:r>
              <a:rPr lang="en-GB" sz="2000" b="1" dirty="0" err="1">
                <a:solidFill>
                  <a:schemeClr val="bg1"/>
                </a:solidFill>
              </a:rPr>
              <a:t>BfR</a:t>
            </a:r>
            <a:r>
              <a:rPr lang="en-GB" sz="2000" b="1" dirty="0">
                <a:solidFill>
                  <a:schemeClr val="bg1"/>
                </a:solidFill>
              </a:rPr>
              <a:t>  </a:t>
            </a:r>
          </a:p>
          <a:p>
            <a:pPr algn="ctr"/>
            <a:endParaRPr lang="en-GB" dirty="0">
              <a:solidFill>
                <a:schemeClr val="bg1"/>
              </a:solidFill>
            </a:endParaRPr>
          </a:p>
          <a:p>
            <a:pPr algn="ctr"/>
            <a:r>
              <a:rPr lang="en-GB" dirty="0">
                <a:solidFill>
                  <a:schemeClr val="bg1"/>
                </a:solidFill>
              </a:rPr>
              <a:t>WP5 Science to Policy Translation </a:t>
            </a:r>
          </a:p>
          <a:p>
            <a:pPr algn="ctr"/>
            <a:r>
              <a:rPr lang="en-GB" dirty="0">
                <a:solidFill>
                  <a:schemeClr val="bg1"/>
                </a:solidFill>
              </a:rPr>
              <a:t>Riga </a:t>
            </a:r>
            <a:r>
              <a:rPr lang="en-GB" i="1" dirty="0">
                <a:solidFill>
                  <a:schemeClr val="bg1"/>
                </a:solidFill>
              </a:rPr>
              <a:t>7 December 2023</a:t>
            </a:r>
          </a:p>
        </p:txBody>
      </p:sp>
      <p:pic>
        <p:nvPicPr>
          <p:cNvPr id="6" name="Grafik 5">
            <a:extLst>
              <a:ext uri="{FF2B5EF4-FFF2-40B4-BE49-F238E27FC236}">
                <a16:creationId xmlns:a16="http://schemas.microsoft.com/office/drawing/2014/main" id="{8A4FA18F-47FC-45AA-A6B1-ECCF48FAF147}"/>
              </a:ext>
            </a:extLst>
          </p:cNvPr>
          <p:cNvPicPr>
            <a:picLocks noChangeAspect="1"/>
          </p:cNvPicPr>
          <p:nvPr/>
        </p:nvPicPr>
        <p:blipFill>
          <a:blip r:embed="rId2"/>
          <a:stretch>
            <a:fillRect/>
          </a:stretch>
        </p:blipFill>
        <p:spPr>
          <a:xfrm>
            <a:off x="201613" y="187325"/>
            <a:ext cx="1848116" cy="734846"/>
          </a:xfrm>
          <a:prstGeom prst="rect">
            <a:avLst/>
          </a:prstGeom>
        </p:spPr>
      </p:pic>
    </p:spTree>
    <p:extLst>
      <p:ext uri="{BB962C8B-B14F-4D97-AF65-F5344CB8AC3E}">
        <p14:creationId xmlns:p14="http://schemas.microsoft.com/office/powerpoint/2010/main" val="1091129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205" y="173137"/>
            <a:ext cx="10208536" cy="1018896"/>
          </a:xfrm>
        </p:spPr>
        <p:txBody>
          <a:bodyPr>
            <a:noAutofit/>
          </a:bodyPr>
          <a:lstStyle/>
          <a:p>
            <a:r>
              <a:rPr lang="en-US" dirty="0"/>
              <a:t>One Health EJP Outcome Inventory (</a:t>
            </a:r>
            <a:r>
              <a:rPr lang="en-US" dirty="0">
                <a:hlinkClick r:id="rId3"/>
              </a:rPr>
              <a:t>link</a:t>
            </a:r>
            <a:r>
              <a:rPr lang="en-US" dirty="0"/>
              <a:t>)</a:t>
            </a:r>
          </a:p>
        </p:txBody>
      </p:sp>
      <p:sp>
        <p:nvSpPr>
          <p:cNvPr id="6" name="TextBox 5"/>
          <p:cNvSpPr txBox="1"/>
          <p:nvPr/>
        </p:nvSpPr>
        <p:spPr>
          <a:xfrm>
            <a:off x="1726387" y="4196467"/>
            <a:ext cx="5238084" cy="2191807"/>
          </a:xfrm>
          <a:prstGeom prst="rect">
            <a:avLst/>
          </a:prstGeom>
        </p:spPr>
        <p:txBody>
          <a:bodyPr/>
          <a:lstStyle>
            <a:lvl1pPr marL="342900" indent="-342900" algn="just" defTabSz="914377">
              <a:lnSpc>
                <a:spcPct val="100000"/>
              </a:lnSpc>
              <a:spcBef>
                <a:spcPts val="1000"/>
              </a:spcBef>
              <a:buClr>
                <a:srgbClr val="00679C"/>
              </a:buClr>
              <a:buFont typeface="Arial" panose="020B0604020202020204" pitchFamily="34" charset="0"/>
              <a:buChar char="•"/>
              <a:defRPr sz="2000" baseline="0">
                <a:solidFill>
                  <a:schemeClr val="accent2">
                    <a:lumMod val="50000"/>
                  </a:schemeClr>
                </a:solidFill>
                <a:latin typeface="Calibri" panose="020F0502020204030204" pitchFamily="34" charset="0"/>
                <a:cs typeface="Calibri" panose="020F0502020204030204" pitchFamily="34" charset="0"/>
              </a:defRPr>
            </a:lvl1pPr>
            <a:lvl2pPr marL="271463" lvl="1" indent="-271463" algn="just" defTabSz="914377">
              <a:lnSpc>
                <a:spcPct val="90000"/>
              </a:lnSpc>
              <a:spcBef>
                <a:spcPts val="500"/>
              </a:spcBef>
              <a:buClr>
                <a:srgbClr val="F47931"/>
              </a:buClr>
              <a:buFont typeface="Arial" panose="020B0604020202020204" pitchFamily="34" charset="0"/>
              <a:buChar char="•"/>
              <a:defRPr sz="2400">
                <a:solidFill>
                  <a:schemeClr val="accent2">
                    <a:lumMod val="50000"/>
                  </a:schemeClr>
                </a:solidFill>
                <a:latin typeface="Calibri" panose="020F0502020204030204" pitchFamily="34" charset="0"/>
                <a:cs typeface="Calibri" panose="020F0502020204030204" pitchFamily="34" charset="0"/>
              </a:defRPr>
            </a:lvl2pPr>
            <a:lvl3pPr marL="628650" lvl="2" indent="-271463" algn="just" defTabSz="914377">
              <a:lnSpc>
                <a:spcPct val="100000"/>
              </a:lnSpc>
              <a:spcBef>
                <a:spcPts val="500"/>
              </a:spcBef>
              <a:buClr>
                <a:srgbClr val="F47931"/>
              </a:buClr>
              <a:buFont typeface="Arial" panose="020B0604020202020204" pitchFamily="34" charset="0"/>
              <a:buChar char="•"/>
              <a:defRPr sz="2000">
                <a:solidFill>
                  <a:schemeClr val="accent2">
                    <a:lumMod val="50000"/>
                  </a:schemeClr>
                </a:solidFill>
                <a:latin typeface="Calibri" panose="020F0502020204030204" pitchFamily="34" charset="0"/>
                <a:cs typeface="Calibri" panose="020F0502020204030204" pitchFamily="34" charset="0"/>
              </a:defRPr>
            </a:lvl3pPr>
            <a:lvl4pPr marL="985838" indent="-271463" defTabSz="914377">
              <a:lnSpc>
                <a:spcPct val="100000"/>
              </a:lnSpc>
              <a:spcBef>
                <a:spcPts val="500"/>
              </a:spcBef>
              <a:buClr>
                <a:srgbClr val="F47931"/>
              </a:buClr>
              <a:buFont typeface="Arial" panose="020B0604020202020204" pitchFamily="34" charset="0"/>
              <a:buChar char="•"/>
              <a:defRPr sz="2000">
                <a:solidFill>
                  <a:schemeClr val="accent2">
                    <a:lumMod val="50000"/>
                  </a:schemeClr>
                </a:solidFill>
                <a:latin typeface="Calibri" panose="020F0502020204030204" pitchFamily="34" charset="0"/>
                <a:cs typeface="Calibri" panose="020F0502020204030204" pitchFamily="34" charset="0"/>
              </a:defRPr>
            </a:lvl4pPr>
            <a:lvl5pPr marL="1349375" indent="-325438" defTabSz="914377">
              <a:lnSpc>
                <a:spcPct val="100000"/>
              </a:lnSpc>
              <a:spcBef>
                <a:spcPts val="500"/>
              </a:spcBef>
              <a:buClr>
                <a:srgbClr val="00679C"/>
              </a:buClr>
              <a:buFont typeface="Arial" panose="020B0604020202020204" pitchFamily="34" charset="0"/>
              <a:buChar char="•"/>
              <a:defRPr>
                <a:solidFill>
                  <a:schemeClr val="accent2">
                    <a:lumMod val="50000"/>
                  </a:schemeClr>
                </a:solidFill>
                <a:latin typeface="Calibri" panose="020F0502020204030204" pitchFamily="34" charset="0"/>
                <a:cs typeface="Calibri" panose="020F050202020403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endParaRPr lang="en-US" sz="1800" dirty="0">
              <a:latin typeface="+mn-lt"/>
            </a:endParaRPr>
          </a:p>
        </p:txBody>
      </p:sp>
      <p:sp>
        <p:nvSpPr>
          <p:cNvPr id="10" name="TextBox 9"/>
          <p:cNvSpPr txBox="1"/>
          <p:nvPr/>
        </p:nvSpPr>
        <p:spPr>
          <a:xfrm>
            <a:off x="11153242" y="6611778"/>
            <a:ext cx="1038758" cy="246221"/>
          </a:xfrm>
          <a:prstGeom prst="rect">
            <a:avLst/>
          </a:prstGeom>
          <a:noFill/>
        </p:spPr>
        <p:txBody>
          <a:bodyPr wrap="square" rtlCol="0">
            <a:spAutoFit/>
          </a:bodyPr>
          <a:lstStyle/>
          <a:p>
            <a:pPr algn="r"/>
            <a:r>
              <a:rPr lang="en-US" sz="1000" dirty="0">
                <a:solidFill>
                  <a:schemeClr val="bg2">
                    <a:lumMod val="85000"/>
                  </a:schemeClr>
                </a:solidFill>
              </a:rPr>
              <a:t>WP5 slide 9</a:t>
            </a:r>
          </a:p>
        </p:txBody>
      </p:sp>
      <p:sp>
        <p:nvSpPr>
          <p:cNvPr id="11" name="TextBox 5"/>
          <p:cNvSpPr txBox="1"/>
          <p:nvPr/>
        </p:nvSpPr>
        <p:spPr>
          <a:xfrm>
            <a:off x="1726387" y="1345253"/>
            <a:ext cx="5552954" cy="5339610"/>
          </a:xfrm>
          <a:prstGeom prst="rect">
            <a:avLst/>
          </a:prstGeom>
          <a:noFill/>
        </p:spPr>
        <p:txBody>
          <a:bodyPr wrap="square" rtlCol="0">
            <a:noAutofit/>
          </a:bodyPr>
          <a:lstStyle/>
          <a:p>
            <a:r>
              <a:rPr lang="en-US" sz="2000" dirty="0">
                <a:solidFill>
                  <a:schemeClr val="accent2">
                    <a:lumMod val="50000"/>
                  </a:schemeClr>
                </a:solidFill>
                <a:cs typeface="Calibri" panose="020F0502020204030204" pitchFamily="34" charset="0"/>
              </a:rPr>
              <a:t>Public database of </a:t>
            </a:r>
            <a:r>
              <a:rPr lang="en-US" sz="2000" b="1" dirty="0">
                <a:solidFill>
                  <a:srgbClr val="F47931"/>
                </a:solidFill>
                <a:cs typeface="Calibri" panose="020F0502020204030204" pitchFamily="34" charset="0"/>
              </a:rPr>
              <a:t>scientific</a:t>
            </a:r>
            <a:r>
              <a:rPr lang="en-US" sz="2000" dirty="0">
                <a:solidFill>
                  <a:schemeClr val="accent2">
                    <a:lumMod val="50000"/>
                  </a:schemeClr>
                </a:solidFill>
                <a:cs typeface="Calibri" panose="020F0502020204030204" pitchFamily="34" charset="0"/>
              </a:rPr>
              <a:t> and </a:t>
            </a:r>
            <a:r>
              <a:rPr lang="en-US" sz="2000" b="1" dirty="0">
                <a:solidFill>
                  <a:srgbClr val="F47931"/>
                </a:solidFill>
                <a:cs typeface="Calibri" panose="020F0502020204030204" pitchFamily="34" charset="0"/>
              </a:rPr>
              <a:t>integrative</a:t>
            </a:r>
            <a:r>
              <a:rPr lang="en-US" sz="2000" b="1" dirty="0">
                <a:solidFill>
                  <a:schemeClr val="accent2">
                    <a:lumMod val="50000"/>
                  </a:schemeClr>
                </a:solidFill>
                <a:cs typeface="Calibri" panose="020F0502020204030204" pitchFamily="34" charset="0"/>
              </a:rPr>
              <a:t> outcomes</a:t>
            </a:r>
            <a:r>
              <a:rPr lang="en-US" sz="2000" dirty="0">
                <a:solidFill>
                  <a:schemeClr val="accent2">
                    <a:lumMod val="50000"/>
                  </a:schemeClr>
                </a:solidFill>
                <a:cs typeface="Calibri" panose="020F0502020204030204" pitchFamily="34" charset="0"/>
              </a:rPr>
              <a:t>: available on the OHEJP website.</a:t>
            </a:r>
          </a:p>
          <a:p>
            <a:pPr marL="285750" indent="-285750">
              <a:spcBef>
                <a:spcPts val="600"/>
              </a:spcBef>
              <a:buFont typeface="Arial" panose="020B0604020202020204" pitchFamily="34" charset="0"/>
              <a:buChar char="•"/>
            </a:pPr>
            <a:r>
              <a:rPr lang="en-US" sz="2000" dirty="0">
                <a:solidFill>
                  <a:schemeClr val="accent2">
                    <a:lumMod val="50000"/>
                  </a:schemeClr>
                </a:solidFill>
                <a:cs typeface="Calibri" panose="020F0502020204030204" pitchFamily="34" charset="0"/>
              </a:rPr>
              <a:t>More than </a:t>
            </a:r>
            <a:r>
              <a:rPr lang="en-US" sz="2000" dirty="0">
                <a:solidFill>
                  <a:srgbClr val="F47931"/>
                </a:solidFill>
                <a:cs typeface="Calibri" panose="020F0502020204030204" pitchFamily="34" charset="0"/>
              </a:rPr>
              <a:t>190 entries</a:t>
            </a:r>
            <a:r>
              <a:rPr lang="en-US" sz="2000" dirty="0">
                <a:solidFill>
                  <a:schemeClr val="accent2">
                    <a:lumMod val="50000"/>
                  </a:schemeClr>
                </a:solidFill>
                <a:cs typeface="Calibri" panose="020F0502020204030204" pitchFamily="34" charset="0"/>
              </a:rPr>
              <a:t>.</a:t>
            </a:r>
          </a:p>
          <a:p>
            <a:pPr marL="285750" indent="-285750">
              <a:spcBef>
                <a:spcPts val="600"/>
              </a:spcBef>
              <a:buFont typeface="Arial" panose="020B0604020202020204" pitchFamily="34" charset="0"/>
              <a:buChar char="•"/>
            </a:pPr>
            <a:r>
              <a:rPr lang="en-US" sz="2000" dirty="0">
                <a:solidFill>
                  <a:schemeClr val="accent2">
                    <a:lumMod val="50000"/>
                  </a:schemeClr>
                </a:solidFill>
                <a:cs typeface="Calibri" panose="020F0502020204030204" pitchFamily="34" charset="0"/>
              </a:rPr>
              <a:t>Databases, strain collections, tools and other scientific outputs (computational model, excel plugin, workflow, software, hardware, novel detection method etc.). </a:t>
            </a:r>
          </a:p>
          <a:p>
            <a:pPr marL="285750" indent="-285750">
              <a:spcBef>
                <a:spcPts val="600"/>
              </a:spcBef>
              <a:buFont typeface="Arial" panose="020B0604020202020204" pitchFamily="34" charset="0"/>
              <a:buChar char="•"/>
            </a:pPr>
            <a:r>
              <a:rPr lang="en-US" sz="2000" dirty="0">
                <a:solidFill>
                  <a:schemeClr val="accent2">
                    <a:lumMod val="50000"/>
                  </a:schemeClr>
                </a:solidFill>
                <a:cs typeface="Calibri" panose="020F0502020204030204" pitchFamily="34" charset="0"/>
              </a:rPr>
              <a:t>Facilitates </a:t>
            </a:r>
            <a:r>
              <a:rPr lang="en-US" sz="2000" dirty="0">
                <a:solidFill>
                  <a:srgbClr val="F47931"/>
                </a:solidFill>
                <a:cs typeface="Calibri" panose="020F0502020204030204" pitchFamily="34" charset="0"/>
              </a:rPr>
              <a:t>communication</a:t>
            </a:r>
            <a:r>
              <a:rPr lang="en-US" sz="2000" dirty="0">
                <a:solidFill>
                  <a:schemeClr val="accent2">
                    <a:lumMod val="50000"/>
                  </a:schemeClr>
                </a:solidFill>
                <a:cs typeface="Calibri" panose="020F0502020204030204" pitchFamily="34" charset="0"/>
              </a:rPr>
              <a:t> by providing contact information, and thus </a:t>
            </a:r>
            <a:r>
              <a:rPr lang="en-US" sz="2000" dirty="0">
                <a:solidFill>
                  <a:srgbClr val="F47931"/>
                </a:solidFill>
                <a:cs typeface="Calibri" panose="020F0502020204030204" pitchFamily="34" charset="0"/>
              </a:rPr>
              <a:t>impact</a:t>
            </a:r>
            <a:r>
              <a:rPr lang="en-US" sz="2000" dirty="0">
                <a:solidFill>
                  <a:schemeClr val="accent2">
                    <a:lumMod val="50000"/>
                  </a:schemeClr>
                </a:solidFill>
                <a:cs typeface="Calibri" panose="020F0502020204030204" pitchFamily="34" charset="0"/>
              </a:rPr>
              <a:t>.</a:t>
            </a:r>
          </a:p>
          <a:p>
            <a:pPr marL="285750" indent="-285750">
              <a:spcBef>
                <a:spcPts val="600"/>
              </a:spcBef>
              <a:buFont typeface="Arial" panose="020B0604020202020204" pitchFamily="34" charset="0"/>
              <a:buChar char="•"/>
            </a:pPr>
            <a:r>
              <a:rPr lang="en-US" sz="2000" dirty="0">
                <a:solidFill>
                  <a:schemeClr val="accent2">
                    <a:lumMod val="50000"/>
                  </a:schemeClr>
                </a:solidFill>
                <a:latin typeface="+mn-lt"/>
              </a:rPr>
              <a:t>Main features </a:t>
            </a:r>
          </a:p>
          <a:p>
            <a:pPr marL="800100" lvl="1" indent="-342900">
              <a:buFont typeface="Arial" panose="020B0604020202020204" pitchFamily="34" charset="0"/>
              <a:buChar char="•"/>
            </a:pPr>
            <a:r>
              <a:rPr lang="en-US" sz="2000" dirty="0">
                <a:solidFill>
                  <a:srgbClr val="F47931"/>
                </a:solidFill>
                <a:latin typeface="+mn-lt"/>
              </a:rPr>
              <a:t>Open access</a:t>
            </a:r>
            <a:r>
              <a:rPr lang="en-US" sz="2000" dirty="0">
                <a:solidFill>
                  <a:schemeClr val="accent2">
                    <a:lumMod val="50000"/>
                  </a:schemeClr>
                </a:solidFill>
                <a:latin typeface="+mn-lt"/>
              </a:rPr>
              <a:t> </a:t>
            </a:r>
          </a:p>
          <a:p>
            <a:pPr marL="800100" lvl="1" indent="-342900">
              <a:buFont typeface="Arial" panose="020B0604020202020204" pitchFamily="34" charset="0"/>
              <a:buChar char="•"/>
            </a:pPr>
            <a:r>
              <a:rPr lang="en-US" sz="2000" dirty="0">
                <a:solidFill>
                  <a:srgbClr val="F47931"/>
                </a:solidFill>
                <a:latin typeface="+mn-lt"/>
              </a:rPr>
              <a:t>Easy to use</a:t>
            </a:r>
            <a:r>
              <a:rPr lang="en-US" sz="2000" dirty="0">
                <a:solidFill>
                  <a:schemeClr val="accent2">
                    <a:lumMod val="50000"/>
                  </a:schemeClr>
                </a:solidFill>
                <a:latin typeface="+mn-lt"/>
              </a:rPr>
              <a:t>: search by keywords</a:t>
            </a:r>
          </a:p>
          <a:p>
            <a:pPr marL="800100" lvl="1" indent="-342900">
              <a:buFont typeface="Arial" panose="020B0604020202020204" pitchFamily="34" charset="0"/>
              <a:buChar char="•"/>
            </a:pPr>
            <a:r>
              <a:rPr lang="en-US" sz="2000" dirty="0">
                <a:solidFill>
                  <a:schemeClr val="accent2">
                    <a:lumMod val="50000"/>
                  </a:schemeClr>
                </a:solidFill>
                <a:latin typeface="+mn-lt"/>
              </a:rPr>
              <a:t>Regular </a:t>
            </a:r>
            <a:r>
              <a:rPr lang="en-US" sz="2000" dirty="0">
                <a:solidFill>
                  <a:srgbClr val="F47931"/>
                </a:solidFill>
                <a:latin typeface="+mn-lt"/>
              </a:rPr>
              <a:t>updates</a:t>
            </a:r>
          </a:p>
          <a:p>
            <a:pPr marL="800100" lvl="1" indent="-342900">
              <a:buFont typeface="Arial" panose="020B0604020202020204" pitchFamily="34" charset="0"/>
              <a:buChar char="•"/>
            </a:pPr>
            <a:r>
              <a:rPr lang="en-US" sz="2000" dirty="0">
                <a:solidFill>
                  <a:schemeClr val="accent2">
                    <a:lumMod val="50000"/>
                  </a:schemeClr>
                </a:solidFill>
                <a:latin typeface="+mn-lt"/>
              </a:rPr>
              <a:t>Entries </a:t>
            </a:r>
            <a:r>
              <a:rPr lang="en-US" sz="2000" dirty="0">
                <a:solidFill>
                  <a:srgbClr val="F47931"/>
                </a:solidFill>
                <a:latin typeface="+mn-lt"/>
              </a:rPr>
              <a:t>validated</a:t>
            </a:r>
            <a:r>
              <a:rPr lang="en-US" sz="2000" dirty="0">
                <a:solidFill>
                  <a:schemeClr val="accent2">
                    <a:lumMod val="50000"/>
                  </a:schemeClr>
                </a:solidFill>
                <a:latin typeface="+mn-lt"/>
              </a:rPr>
              <a:t> by projects coordinators</a:t>
            </a:r>
          </a:p>
        </p:txBody>
      </p:sp>
      <p:pic>
        <p:nvPicPr>
          <p:cNvPr id="2" name="Grafik 1">
            <a:extLst>
              <a:ext uri="{FF2B5EF4-FFF2-40B4-BE49-F238E27FC236}">
                <a16:creationId xmlns:a16="http://schemas.microsoft.com/office/drawing/2014/main" id="{3E838891-6C9A-CEAF-6995-6B58903442C9}"/>
              </a:ext>
            </a:extLst>
          </p:cNvPr>
          <p:cNvPicPr>
            <a:picLocks noChangeAspect="1"/>
          </p:cNvPicPr>
          <p:nvPr/>
        </p:nvPicPr>
        <p:blipFill rotWithShape="1">
          <a:blip r:embed="rId4"/>
          <a:srcRect l="1746" t="14795" r="1267" b="6302"/>
          <a:stretch/>
        </p:blipFill>
        <p:spPr>
          <a:xfrm>
            <a:off x="7364480" y="1633558"/>
            <a:ext cx="4105753" cy="1878904"/>
          </a:xfrm>
          <a:prstGeom prst="rect">
            <a:avLst/>
          </a:prstGeom>
          <a:ln>
            <a:solidFill>
              <a:schemeClr val="accent1">
                <a:shade val="50000"/>
              </a:schemeClr>
            </a:solidFill>
          </a:ln>
        </p:spPr>
      </p:pic>
      <p:pic>
        <p:nvPicPr>
          <p:cNvPr id="4" name="Grafik 3">
            <a:extLst>
              <a:ext uri="{FF2B5EF4-FFF2-40B4-BE49-F238E27FC236}">
                <a16:creationId xmlns:a16="http://schemas.microsoft.com/office/drawing/2014/main" id="{AE106A5B-A5BD-E024-7BCC-C731FC6A7BF4}"/>
              </a:ext>
            </a:extLst>
          </p:cNvPr>
          <p:cNvPicPr>
            <a:picLocks noChangeAspect="1"/>
          </p:cNvPicPr>
          <p:nvPr/>
        </p:nvPicPr>
        <p:blipFill rotWithShape="1">
          <a:blip r:embed="rId5"/>
          <a:srcRect t="29506" r="28446" b="16934"/>
          <a:stretch/>
        </p:blipFill>
        <p:spPr>
          <a:xfrm>
            <a:off x="7364480" y="4360075"/>
            <a:ext cx="4105753" cy="1728734"/>
          </a:xfrm>
          <a:prstGeom prst="rect">
            <a:avLst/>
          </a:prstGeom>
          <a:ln>
            <a:solidFill>
              <a:schemeClr val="accent1">
                <a:shade val="50000"/>
              </a:schemeClr>
            </a:solidFill>
          </a:ln>
        </p:spPr>
      </p:pic>
    </p:spTree>
    <p:extLst>
      <p:ext uri="{BB962C8B-B14F-4D97-AF65-F5344CB8AC3E}">
        <p14:creationId xmlns:p14="http://schemas.microsoft.com/office/powerpoint/2010/main" val="342907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807059-C4E2-AE63-8D57-4E948CDEFC1D}"/>
              </a:ext>
            </a:extLst>
          </p:cNvPr>
          <p:cNvSpPr>
            <a:spLocks noGrp="1"/>
          </p:cNvSpPr>
          <p:nvPr>
            <p:ph type="body" sz="quarter" idx="10"/>
          </p:nvPr>
        </p:nvSpPr>
        <p:spPr>
          <a:xfrm>
            <a:off x="6096000" y="1426810"/>
            <a:ext cx="5602188" cy="2017880"/>
          </a:xfrm>
        </p:spPr>
        <p:txBody>
          <a:bodyPr/>
          <a:lstStyle/>
          <a:p>
            <a:pPr algn="l"/>
            <a:r>
              <a:rPr lang="en-US" sz="1800" b="0" i="0" u="none" strike="noStrike" baseline="0" dirty="0">
                <a:latin typeface="OpenSans"/>
              </a:rPr>
              <a:t>Ensure that the main scientific outputs, protocols, databases, and other strategic integration activities will be </a:t>
            </a:r>
            <a:r>
              <a:rPr lang="en-US" sz="1800" b="0" i="0" u="none" strike="noStrike" baseline="0" dirty="0">
                <a:solidFill>
                  <a:schemeClr val="accent3"/>
                </a:solidFill>
                <a:latin typeface="OpenSans"/>
              </a:rPr>
              <a:t>sustainable beyond the lifetime of the project</a:t>
            </a:r>
          </a:p>
          <a:p>
            <a:pPr algn="l"/>
            <a:r>
              <a:rPr lang="en-US" sz="1800" dirty="0">
                <a:latin typeface="OpenSans"/>
              </a:rPr>
              <a:t>L</a:t>
            </a:r>
            <a:r>
              <a:rPr lang="en-US" sz="1800" b="0" i="0" u="none" strike="noStrike" baseline="0" dirty="0">
                <a:latin typeface="OpenSans"/>
              </a:rPr>
              <a:t>ist of outcomes resulting from One Health EJP JIP and JRP that will address some of the </a:t>
            </a:r>
            <a:r>
              <a:rPr lang="en-US" sz="1800" b="0" i="0" u="none" strike="noStrike" baseline="0" dirty="0">
                <a:solidFill>
                  <a:schemeClr val="accent3"/>
                </a:solidFill>
                <a:latin typeface="OpenSans"/>
              </a:rPr>
              <a:t>needs of principal stakeholders</a:t>
            </a:r>
            <a:r>
              <a:rPr lang="en-US" sz="1800" b="0" i="0" u="none" strike="noStrike" baseline="0" dirty="0">
                <a:latin typeface="OpenSans"/>
              </a:rPr>
              <a:t>, namely, ECDC, EFSA, DG-HEALTH and DG-AGRI and beyond.</a:t>
            </a:r>
            <a:endParaRPr lang="de-DE" dirty="0"/>
          </a:p>
        </p:txBody>
      </p:sp>
      <p:sp>
        <p:nvSpPr>
          <p:cNvPr id="3" name="Titel 2">
            <a:extLst>
              <a:ext uri="{FF2B5EF4-FFF2-40B4-BE49-F238E27FC236}">
                <a16:creationId xmlns:a16="http://schemas.microsoft.com/office/drawing/2014/main" id="{A7B58C69-9B42-28EC-126C-E16E5B86C7F4}"/>
              </a:ext>
            </a:extLst>
          </p:cNvPr>
          <p:cNvSpPr>
            <a:spLocks noGrp="1"/>
          </p:cNvSpPr>
          <p:nvPr>
            <p:ph type="title"/>
          </p:nvPr>
        </p:nvSpPr>
        <p:spPr/>
        <p:txBody>
          <a:bodyPr/>
          <a:lstStyle/>
          <a:p>
            <a:r>
              <a:rPr lang="de-DE" sz="3200" dirty="0"/>
              <a:t>Outcomes </a:t>
            </a:r>
            <a:r>
              <a:rPr lang="de-DE" sz="3200" dirty="0" err="1"/>
              <a:t>for</a:t>
            </a:r>
            <a:r>
              <a:rPr lang="de-DE" sz="3200" dirty="0"/>
              <a:t> </a:t>
            </a:r>
            <a:r>
              <a:rPr lang="de-DE" sz="3200" dirty="0" err="1"/>
              <a:t>uptake</a:t>
            </a:r>
            <a:r>
              <a:rPr lang="de-DE" sz="3200" dirty="0"/>
              <a:t> </a:t>
            </a:r>
            <a:r>
              <a:rPr lang="de-DE" sz="3200" dirty="0" err="1"/>
              <a:t>by</a:t>
            </a:r>
            <a:r>
              <a:rPr lang="de-DE" sz="3200" dirty="0"/>
              <a:t> </a:t>
            </a:r>
            <a:r>
              <a:rPr lang="de-DE" sz="3200" dirty="0" err="1"/>
              <a:t>stakeholders</a:t>
            </a:r>
            <a:r>
              <a:rPr lang="de-DE" sz="3200" dirty="0"/>
              <a:t> </a:t>
            </a:r>
          </a:p>
        </p:txBody>
      </p:sp>
      <p:pic>
        <p:nvPicPr>
          <p:cNvPr id="5" name="Grafik 4">
            <a:extLst>
              <a:ext uri="{FF2B5EF4-FFF2-40B4-BE49-F238E27FC236}">
                <a16:creationId xmlns:a16="http://schemas.microsoft.com/office/drawing/2014/main" id="{2C894E93-5F9D-8B55-9471-292A66786443}"/>
              </a:ext>
            </a:extLst>
          </p:cNvPr>
          <p:cNvPicPr>
            <a:picLocks noChangeAspect="1"/>
          </p:cNvPicPr>
          <p:nvPr/>
        </p:nvPicPr>
        <p:blipFill rotWithShape="1">
          <a:blip r:embed="rId3"/>
          <a:srcRect l="17276" t="17381" r="21966" b="6406"/>
          <a:stretch/>
        </p:blipFill>
        <p:spPr>
          <a:xfrm>
            <a:off x="1795205" y="1320508"/>
            <a:ext cx="3873030" cy="2732695"/>
          </a:xfrm>
          <a:prstGeom prst="rect">
            <a:avLst/>
          </a:prstGeom>
        </p:spPr>
      </p:pic>
      <p:pic>
        <p:nvPicPr>
          <p:cNvPr id="6" name="Grafik 5">
            <a:extLst>
              <a:ext uri="{FF2B5EF4-FFF2-40B4-BE49-F238E27FC236}">
                <a16:creationId xmlns:a16="http://schemas.microsoft.com/office/drawing/2014/main" id="{BCDEDDEC-7F97-A124-CBCB-3E46AAE8C740}"/>
              </a:ext>
            </a:extLst>
          </p:cNvPr>
          <p:cNvPicPr>
            <a:picLocks noChangeAspect="1"/>
          </p:cNvPicPr>
          <p:nvPr/>
        </p:nvPicPr>
        <p:blipFill rotWithShape="1">
          <a:blip r:embed="rId4"/>
          <a:srcRect l="22922" t="45993" r="22978" b="7566"/>
          <a:stretch/>
        </p:blipFill>
        <p:spPr>
          <a:xfrm>
            <a:off x="1751572" y="4556310"/>
            <a:ext cx="3916663" cy="1891223"/>
          </a:xfrm>
          <a:prstGeom prst="rect">
            <a:avLst/>
          </a:prstGeom>
        </p:spPr>
      </p:pic>
      <p:pic>
        <p:nvPicPr>
          <p:cNvPr id="7" name="Grafik 6">
            <a:extLst>
              <a:ext uri="{FF2B5EF4-FFF2-40B4-BE49-F238E27FC236}">
                <a16:creationId xmlns:a16="http://schemas.microsoft.com/office/drawing/2014/main" id="{AE5E77B7-805C-79CC-C4DB-1B66E036F891}"/>
              </a:ext>
            </a:extLst>
          </p:cNvPr>
          <p:cNvPicPr>
            <a:picLocks noChangeAspect="1"/>
          </p:cNvPicPr>
          <p:nvPr/>
        </p:nvPicPr>
        <p:blipFill rotWithShape="1">
          <a:blip r:embed="rId5"/>
          <a:srcRect l="22837" t="20609" r="23146" b="11761"/>
          <a:stretch/>
        </p:blipFill>
        <p:spPr>
          <a:xfrm>
            <a:off x="7407621" y="3748934"/>
            <a:ext cx="3916800" cy="2758422"/>
          </a:xfrm>
          <a:prstGeom prst="rect">
            <a:avLst/>
          </a:prstGeom>
        </p:spPr>
      </p:pic>
    </p:spTree>
    <p:extLst>
      <p:ext uri="{BB962C8B-B14F-4D97-AF65-F5344CB8AC3E}">
        <p14:creationId xmlns:p14="http://schemas.microsoft.com/office/powerpoint/2010/main" val="4145753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ircle, art, graphics&#10;&#10;Description automatically generated">
            <a:extLst>
              <a:ext uri="{FF2B5EF4-FFF2-40B4-BE49-F238E27FC236}">
                <a16:creationId xmlns:a16="http://schemas.microsoft.com/office/drawing/2014/main" id="{65D30D4C-24D0-CAF5-F9F5-AACDFA9B517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459646" y="341888"/>
            <a:ext cx="8472193" cy="6858000"/>
          </a:xfrm>
          <a:prstGeom prst="rect">
            <a:avLst/>
          </a:prstGeom>
        </p:spPr>
      </p:pic>
      <p:sp>
        <p:nvSpPr>
          <p:cNvPr id="2" name="Title 1">
            <a:extLst>
              <a:ext uri="{FF2B5EF4-FFF2-40B4-BE49-F238E27FC236}">
                <a16:creationId xmlns:a16="http://schemas.microsoft.com/office/drawing/2014/main" id="{75959903-13B7-4669-9807-4C67D5D64477}"/>
              </a:ext>
            </a:extLst>
          </p:cNvPr>
          <p:cNvSpPr>
            <a:spLocks noGrp="1"/>
          </p:cNvSpPr>
          <p:nvPr>
            <p:ph type="title"/>
          </p:nvPr>
        </p:nvSpPr>
        <p:spPr>
          <a:xfrm>
            <a:off x="2379057" y="2915646"/>
            <a:ext cx="7200000" cy="1080000"/>
          </a:xfrm>
          <a:effectLst>
            <a:outerShdw blurRad="50800" dist="38100" dir="2700000" algn="tl" rotWithShape="0">
              <a:prstClr val="black">
                <a:alpha val="40000"/>
              </a:prstClr>
            </a:outerShdw>
          </a:effectLst>
        </p:spPr>
        <p:txBody>
          <a:bodyPr/>
          <a:lstStyle/>
          <a:p>
            <a:r>
              <a:rPr lang="en-GB" dirty="0"/>
              <a:t>       Training and education</a:t>
            </a:r>
          </a:p>
        </p:txBody>
      </p:sp>
      <p:sp>
        <p:nvSpPr>
          <p:cNvPr id="9" name="Text Placeholder 8">
            <a:extLst>
              <a:ext uri="{FF2B5EF4-FFF2-40B4-BE49-F238E27FC236}">
                <a16:creationId xmlns:a16="http://schemas.microsoft.com/office/drawing/2014/main" id="{47E9E485-A198-4A6D-ADA8-52DC1C0FFAD0}"/>
              </a:ext>
            </a:extLst>
          </p:cNvPr>
          <p:cNvSpPr>
            <a:spLocks noGrp="1"/>
          </p:cNvSpPr>
          <p:nvPr>
            <p:ph type="body" sz="quarter" idx="10"/>
          </p:nvPr>
        </p:nvSpPr>
        <p:spPr>
          <a:effectLst>
            <a:outerShdw blurRad="50800" dist="38100" dir="2700000" algn="tl" rotWithShape="0">
              <a:prstClr val="black">
                <a:alpha val="40000"/>
              </a:prstClr>
            </a:outerShdw>
          </a:effectLst>
        </p:spPr>
        <p:txBody>
          <a:bodyPr/>
          <a:lstStyle/>
          <a:p>
            <a:endParaRPr lang="en-GB" dirty="0"/>
          </a:p>
        </p:txBody>
      </p:sp>
      <p:pic>
        <p:nvPicPr>
          <p:cNvPr id="20" name="Picture 19" descr="A picture containing circle, graphics, screenshot, graphic design&#10;&#10;Description automatically generated">
            <a:extLst>
              <a:ext uri="{FF2B5EF4-FFF2-40B4-BE49-F238E27FC236}">
                <a16:creationId xmlns:a16="http://schemas.microsoft.com/office/drawing/2014/main" id="{27DD2B31-0B9F-6E7D-71D3-7E574A45CB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3147" y="2737208"/>
            <a:ext cx="1417147" cy="1383583"/>
          </a:xfrm>
          <a:prstGeom prst="rect">
            <a:avLst/>
          </a:prstGeom>
        </p:spPr>
      </p:pic>
    </p:spTree>
    <p:extLst>
      <p:ext uri="{BB962C8B-B14F-4D97-AF65-F5344CB8AC3E}">
        <p14:creationId xmlns:p14="http://schemas.microsoft.com/office/powerpoint/2010/main" val="1482293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67113C-BD3C-808D-26D5-B3741AC14990}"/>
              </a:ext>
            </a:extLst>
          </p:cNvPr>
          <p:cNvSpPr>
            <a:spLocks noGrp="1"/>
          </p:cNvSpPr>
          <p:nvPr>
            <p:ph type="body" sz="quarter" idx="10"/>
          </p:nvPr>
        </p:nvSpPr>
        <p:spPr/>
        <p:txBody>
          <a:bodyPr/>
          <a:lstStyle/>
          <a:p>
            <a:endParaRPr lang="en-GB"/>
          </a:p>
        </p:txBody>
      </p:sp>
      <p:sp>
        <p:nvSpPr>
          <p:cNvPr id="13" name="Title 12"/>
          <p:cNvSpPr>
            <a:spLocks noGrp="1"/>
          </p:cNvSpPr>
          <p:nvPr>
            <p:ph type="title"/>
          </p:nvPr>
        </p:nvSpPr>
        <p:spPr/>
        <p:txBody>
          <a:bodyPr/>
          <a:lstStyle/>
          <a:p>
            <a:r>
              <a:rPr lang="en-GB" dirty="0"/>
              <a:t>Who should OH education focus on?</a:t>
            </a:r>
          </a:p>
        </p:txBody>
      </p:sp>
      <p:sp>
        <p:nvSpPr>
          <p:cNvPr id="12" name="Slide Number Placeholder 11"/>
          <p:cNvSpPr>
            <a:spLocks noGrp="1"/>
          </p:cNvSpPr>
          <p:nvPr>
            <p:ph type="sldNum" sz="quarter" idx="4294967295"/>
          </p:nvPr>
        </p:nvSpPr>
        <p:spPr>
          <a:xfrm>
            <a:off x="0" y="0"/>
            <a:ext cx="0" cy="0"/>
          </a:xfrm>
        </p:spPr>
        <p:txBody>
          <a:bodyPr/>
          <a:lstStyle/>
          <a:p>
            <a:fld id="{7916B34E-FA16-C742-91F8-750E62D73356}" type="slidenum">
              <a:rPr lang="en-GB" smtClean="0"/>
              <a:t>13</a:t>
            </a:fld>
            <a:endParaRPr lang="en-GB" dirty="0"/>
          </a:p>
        </p:txBody>
      </p:sp>
      <p:pic>
        <p:nvPicPr>
          <p:cNvPr id="5" name="Picture 4">
            <a:extLst>
              <a:ext uri="{FF2B5EF4-FFF2-40B4-BE49-F238E27FC236}">
                <a16:creationId xmlns:a16="http://schemas.microsoft.com/office/drawing/2014/main" id="{3FDC4F6A-151B-4497-9C96-BF969CB10598}"/>
              </a:ext>
            </a:extLst>
          </p:cNvPr>
          <p:cNvPicPr>
            <a:picLocks noChangeAspect="1"/>
          </p:cNvPicPr>
          <p:nvPr/>
        </p:nvPicPr>
        <p:blipFill>
          <a:blip r:embed="rId2"/>
          <a:stretch>
            <a:fillRect/>
          </a:stretch>
        </p:blipFill>
        <p:spPr>
          <a:xfrm>
            <a:off x="129775" y="6080656"/>
            <a:ext cx="1234675" cy="661769"/>
          </a:xfrm>
          <a:prstGeom prst="rect">
            <a:avLst/>
          </a:prstGeom>
        </p:spPr>
      </p:pic>
      <p:sp>
        <p:nvSpPr>
          <p:cNvPr id="2" name="TextBox 1">
            <a:extLst>
              <a:ext uri="{FF2B5EF4-FFF2-40B4-BE49-F238E27FC236}">
                <a16:creationId xmlns:a16="http://schemas.microsoft.com/office/drawing/2014/main" id="{4AA1B27F-CDB1-384C-A212-5BA7278A43BE}"/>
              </a:ext>
            </a:extLst>
          </p:cNvPr>
          <p:cNvSpPr txBox="1"/>
          <p:nvPr/>
        </p:nvSpPr>
        <p:spPr>
          <a:xfrm>
            <a:off x="2239526" y="1675375"/>
            <a:ext cx="4366516" cy="4154984"/>
          </a:xfrm>
          <a:prstGeom prst="rect">
            <a:avLst/>
          </a:prstGeom>
          <a:noFill/>
        </p:spPr>
        <p:txBody>
          <a:bodyPr wrap="square" rtlCol="0">
            <a:spAutoFit/>
          </a:bodyPr>
          <a:lstStyle/>
          <a:p>
            <a:pPr marL="342900" indent="-342900">
              <a:buFont typeface="Arial" panose="020B0604020202020204" pitchFamily="34" charset="0"/>
              <a:buChar char="•"/>
            </a:pPr>
            <a:r>
              <a:rPr lang="en-GB" sz="2400" dirty="0"/>
              <a:t>Public</a:t>
            </a:r>
          </a:p>
          <a:p>
            <a:pPr marL="342900" indent="-342900">
              <a:buFont typeface="Arial" panose="020B0604020202020204" pitchFamily="34" charset="0"/>
              <a:buChar char="•"/>
            </a:pPr>
            <a:r>
              <a:rPr lang="en-GB" sz="2400" dirty="0"/>
              <a:t>Farmers</a:t>
            </a:r>
          </a:p>
          <a:p>
            <a:pPr marL="342900" indent="-342900">
              <a:buFont typeface="Arial" panose="020B0604020202020204" pitchFamily="34" charset="0"/>
              <a:buChar char="•"/>
            </a:pPr>
            <a:r>
              <a:rPr lang="en-GB" sz="2400" dirty="0"/>
              <a:t>Health professionals (Vets, doctors)</a:t>
            </a:r>
          </a:p>
          <a:p>
            <a:pPr marL="342900" indent="-342900">
              <a:buFont typeface="Arial" panose="020B0604020202020204" pitchFamily="34" charset="0"/>
              <a:buChar char="•"/>
            </a:pPr>
            <a:r>
              <a:rPr lang="en-GB" sz="2400" dirty="0"/>
              <a:t>Researchers</a:t>
            </a:r>
          </a:p>
          <a:p>
            <a:pPr marL="342900" indent="-342900">
              <a:buFont typeface="Arial" panose="020B0604020202020204" pitchFamily="34" charset="0"/>
              <a:buChar char="•"/>
            </a:pPr>
            <a:r>
              <a:rPr lang="en-GB" sz="2400" dirty="0"/>
              <a:t>Policy makers</a:t>
            </a:r>
          </a:p>
          <a:p>
            <a:pPr marL="342900" indent="-342900">
              <a:buFont typeface="Arial" panose="020B0604020202020204" pitchFamily="34" charset="0"/>
              <a:buChar char="•"/>
            </a:pPr>
            <a:r>
              <a:rPr lang="en-GB" sz="2400" dirty="0"/>
              <a:t>Stakeholders</a:t>
            </a:r>
          </a:p>
          <a:p>
            <a:pPr marL="342900" indent="-342900">
              <a:buFont typeface="Arial" panose="020B0604020202020204" pitchFamily="34" charset="0"/>
              <a:buChar char="•"/>
            </a:pPr>
            <a:r>
              <a:rPr lang="en-GB" sz="2400" dirty="0"/>
              <a:t>Funders</a:t>
            </a:r>
          </a:p>
          <a:p>
            <a:pPr marL="342900" indent="-342900">
              <a:buFont typeface="Arial" panose="020B0604020202020204" pitchFamily="34" charset="0"/>
              <a:buChar char="•"/>
            </a:pPr>
            <a:r>
              <a:rPr lang="en-GB" sz="2400" dirty="0"/>
              <a:t>Regulators</a:t>
            </a:r>
          </a:p>
          <a:p>
            <a:pPr marL="342900" indent="-342900">
              <a:buFont typeface="Arial" panose="020B0604020202020204" pitchFamily="34" charset="0"/>
              <a:buChar char="•"/>
            </a:pPr>
            <a:r>
              <a:rPr lang="en-GB" sz="2400" dirty="0"/>
              <a:t>Educators and students (Schools etc.)</a:t>
            </a:r>
          </a:p>
        </p:txBody>
      </p:sp>
      <p:pic>
        <p:nvPicPr>
          <p:cNvPr id="1026" name="Picture 2" descr="Image">
            <a:extLst>
              <a:ext uri="{FF2B5EF4-FFF2-40B4-BE49-F238E27FC236}">
                <a16:creationId xmlns:a16="http://schemas.microsoft.com/office/drawing/2014/main" id="{9C57972B-E1AB-856F-DB27-2565295D6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6394" y="1007099"/>
            <a:ext cx="3740418" cy="530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748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4D416B-4D6B-6E69-F1C0-0940D2478311}"/>
              </a:ext>
            </a:extLst>
          </p:cNvPr>
          <p:cNvSpPr>
            <a:spLocks noGrp="1"/>
          </p:cNvSpPr>
          <p:nvPr>
            <p:ph type="body" sz="quarter" idx="10"/>
          </p:nvPr>
        </p:nvSpPr>
        <p:spPr>
          <a:xfrm>
            <a:off x="1908221" y="3591570"/>
            <a:ext cx="10037566" cy="5226633"/>
          </a:xfrm>
        </p:spPr>
        <p:txBody>
          <a:bodyPr/>
          <a:lstStyle/>
          <a:p>
            <a:pPr marL="342900" indent="-342900">
              <a:buFont typeface="Arial" panose="020B0604020202020204" pitchFamily="34" charset="0"/>
              <a:buChar char="•"/>
            </a:pPr>
            <a:r>
              <a:rPr lang="en-GB" dirty="0">
                <a:solidFill>
                  <a:schemeClr val="tx1"/>
                </a:solidFill>
              </a:rPr>
              <a:t>Doctoral training programme</a:t>
            </a:r>
          </a:p>
          <a:p>
            <a:pPr marL="342900" indent="-342900">
              <a:buFont typeface="Arial" panose="020B0604020202020204" pitchFamily="34" charset="0"/>
              <a:buChar char="•"/>
            </a:pPr>
            <a:r>
              <a:rPr lang="en-GB" dirty="0">
                <a:solidFill>
                  <a:schemeClr val="tx1"/>
                </a:solidFill>
              </a:rPr>
              <a:t>CPD</a:t>
            </a:r>
          </a:p>
          <a:p>
            <a:pPr marL="342900" indent="-342900">
              <a:buFont typeface="Arial" panose="020B0604020202020204" pitchFamily="34" charset="0"/>
              <a:buChar char="•"/>
            </a:pPr>
            <a:r>
              <a:rPr lang="en-GB" dirty="0">
                <a:solidFill>
                  <a:schemeClr val="tx1"/>
                </a:solidFill>
              </a:rPr>
              <a:t>Satellite workshops</a:t>
            </a:r>
          </a:p>
          <a:p>
            <a:pPr marL="342900" indent="-342900">
              <a:buFont typeface="Arial" panose="020B0604020202020204" pitchFamily="34" charset="0"/>
              <a:buChar char="•"/>
            </a:pPr>
            <a:r>
              <a:rPr lang="en-GB" dirty="0">
                <a:solidFill>
                  <a:schemeClr val="tx1"/>
                </a:solidFill>
              </a:rPr>
              <a:t>Media workshops</a:t>
            </a:r>
          </a:p>
          <a:p>
            <a:pPr marL="342900" indent="-342900">
              <a:buFont typeface="Arial" panose="020B0604020202020204" pitchFamily="34" charset="0"/>
              <a:buChar char="•"/>
            </a:pPr>
            <a:r>
              <a:rPr lang="en-GB" dirty="0">
                <a:solidFill>
                  <a:schemeClr val="tx1"/>
                </a:solidFill>
              </a:rPr>
              <a:t>Short-term missions</a:t>
            </a:r>
          </a:p>
          <a:p>
            <a:pPr marL="342900" indent="-342900">
              <a:buFont typeface="Arial" panose="020B0604020202020204" pitchFamily="34" charset="0"/>
              <a:buChar char="•"/>
            </a:pPr>
            <a:r>
              <a:rPr lang="en-GB" dirty="0">
                <a:solidFill>
                  <a:schemeClr val="tx1"/>
                </a:solidFill>
              </a:rPr>
              <a:t>Summer Schools</a:t>
            </a:r>
          </a:p>
        </p:txBody>
      </p:sp>
      <p:sp>
        <p:nvSpPr>
          <p:cNvPr id="3" name="Title 2">
            <a:extLst>
              <a:ext uri="{FF2B5EF4-FFF2-40B4-BE49-F238E27FC236}">
                <a16:creationId xmlns:a16="http://schemas.microsoft.com/office/drawing/2014/main" id="{A8405682-827C-C765-B357-8722E5C33C2E}"/>
              </a:ext>
            </a:extLst>
          </p:cNvPr>
          <p:cNvSpPr>
            <a:spLocks noGrp="1"/>
          </p:cNvSpPr>
          <p:nvPr>
            <p:ph type="title"/>
          </p:nvPr>
        </p:nvSpPr>
        <p:spPr/>
        <p:txBody>
          <a:bodyPr>
            <a:normAutofit fontScale="90000"/>
          </a:bodyPr>
          <a:lstStyle/>
          <a:p>
            <a:r>
              <a:rPr lang="en-GB" dirty="0"/>
              <a:t>OHEJP Training and Education activities</a:t>
            </a:r>
            <a:br>
              <a:rPr lang="en-GB" b="1" dirty="0"/>
            </a:br>
            <a:endParaRPr lang="en-GB" dirty="0"/>
          </a:p>
        </p:txBody>
      </p:sp>
      <p:pic>
        <p:nvPicPr>
          <p:cNvPr id="5" name="Picture 4">
            <a:extLst>
              <a:ext uri="{FF2B5EF4-FFF2-40B4-BE49-F238E27FC236}">
                <a16:creationId xmlns:a16="http://schemas.microsoft.com/office/drawing/2014/main" id="{80D760E3-B255-68F0-C4CD-7C367434A55C}"/>
              </a:ext>
            </a:extLst>
          </p:cNvPr>
          <p:cNvPicPr>
            <a:picLocks noChangeAspect="1"/>
          </p:cNvPicPr>
          <p:nvPr/>
        </p:nvPicPr>
        <p:blipFill rotWithShape="1">
          <a:blip r:embed="rId2"/>
          <a:srcRect t="10337" r="52977" b="6068"/>
          <a:stretch/>
        </p:blipFill>
        <p:spPr>
          <a:xfrm>
            <a:off x="6293515" y="951883"/>
            <a:ext cx="5732980" cy="5732980"/>
          </a:xfrm>
          <a:prstGeom prst="rect">
            <a:avLst/>
          </a:prstGeom>
        </p:spPr>
      </p:pic>
      <p:pic>
        <p:nvPicPr>
          <p:cNvPr id="7" name="Picture 6">
            <a:extLst>
              <a:ext uri="{FF2B5EF4-FFF2-40B4-BE49-F238E27FC236}">
                <a16:creationId xmlns:a16="http://schemas.microsoft.com/office/drawing/2014/main" id="{35EA9813-A59E-D206-040D-02C30568B08A}"/>
              </a:ext>
            </a:extLst>
          </p:cNvPr>
          <p:cNvPicPr>
            <a:picLocks noChangeAspect="1"/>
          </p:cNvPicPr>
          <p:nvPr/>
        </p:nvPicPr>
        <p:blipFill>
          <a:blip r:embed="rId3"/>
          <a:stretch>
            <a:fillRect/>
          </a:stretch>
        </p:blipFill>
        <p:spPr>
          <a:xfrm>
            <a:off x="129775" y="6080656"/>
            <a:ext cx="1234675" cy="661769"/>
          </a:xfrm>
          <a:prstGeom prst="rect">
            <a:avLst/>
          </a:prstGeom>
        </p:spPr>
      </p:pic>
      <p:pic>
        <p:nvPicPr>
          <p:cNvPr id="10" name="Picture 9">
            <a:extLst>
              <a:ext uri="{FF2B5EF4-FFF2-40B4-BE49-F238E27FC236}">
                <a16:creationId xmlns:a16="http://schemas.microsoft.com/office/drawing/2014/main" id="{EA34DFA5-7265-794F-68BF-68215496ABD4}"/>
              </a:ext>
            </a:extLst>
          </p:cNvPr>
          <p:cNvPicPr>
            <a:picLocks noChangeAspect="1"/>
          </p:cNvPicPr>
          <p:nvPr/>
        </p:nvPicPr>
        <p:blipFill rotWithShape="1">
          <a:blip r:embed="rId4"/>
          <a:srcRect l="6573" t="8240" r="7385" b="6367"/>
          <a:stretch/>
        </p:blipFill>
        <p:spPr>
          <a:xfrm>
            <a:off x="1832009" y="935878"/>
            <a:ext cx="4338676" cy="2422103"/>
          </a:xfrm>
          <a:prstGeom prst="rect">
            <a:avLst/>
          </a:prstGeom>
        </p:spPr>
      </p:pic>
    </p:spTree>
    <p:extLst>
      <p:ext uri="{BB962C8B-B14F-4D97-AF65-F5344CB8AC3E}">
        <p14:creationId xmlns:p14="http://schemas.microsoft.com/office/powerpoint/2010/main" val="1949610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ircle, art, graphics&#10;&#10;Description automatically generated">
            <a:extLst>
              <a:ext uri="{FF2B5EF4-FFF2-40B4-BE49-F238E27FC236}">
                <a16:creationId xmlns:a16="http://schemas.microsoft.com/office/drawing/2014/main" id="{65D30D4C-24D0-CAF5-F9F5-AACDFA9B517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459646" y="341888"/>
            <a:ext cx="8472193" cy="6858000"/>
          </a:xfrm>
          <a:prstGeom prst="rect">
            <a:avLst/>
          </a:prstGeom>
        </p:spPr>
      </p:pic>
      <p:sp>
        <p:nvSpPr>
          <p:cNvPr id="2" name="Title 1">
            <a:extLst>
              <a:ext uri="{FF2B5EF4-FFF2-40B4-BE49-F238E27FC236}">
                <a16:creationId xmlns:a16="http://schemas.microsoft.com/office/drawing/2014/main" id="{75959903-13B7-4669-9807-4C67D5D64477}"/>
              </a:ext>
            </a:extLst>
          </p:cNvPr>
          <p:cNvSpPr>
            <a:spLocks noGrp="1"/>
          </p:cNvSpPr>
          <p:nvPr>
            <p:ph type="title"/>
          </p:nvPr>
        </p:nvSpPr>
        <p:spPr>
          <a:xfrm>
            <a:off x="2379057" y="2915646"/>
            <a:ext cx="7200000" cy="1080000"/>
          </a:xfrm>
          <a:effectLst>
            <a:outerShdw blurRad="50800" dist="38100" dir="2700000" algn="tl" rotWithShape="0">
              <a:prstClr val="black">
                <a:alpha val="40000"/>
              </a:prstClr>
            </a:outerShdw>
          </a:effectLst>
        </p:spPr>
        <p:txBody>
          <a:bodyPr/>
          <a:lstStyle/>
          <a:p>
            <a:r>
              <a:rPr lang="en-GB" dirty="0"/>
              <a:t>Communication &amp; </a:t>
            </a:r>
            <a:br>
              <a:rPr lang="en-GB" dirty="0"/>
            </a:br>
            <a:r>
              <a:rPr lang="en-GB" dirty="0"/>
              <a:t>dissemination</a:t>
            </a:r>
          </a:p>
        </p:txBody>
      </p:sp>
      <p:sp>
        <p:nvSpPr>
          <p:cNvPr id="9" name="Text Placeholder 8">
            <a:extLst>
              <a:ext uri="{FF2B5EF4-FFF2-40B4-BE49-F238E27FC236}">
                <a16:creationId xmlns:a16="http://schemas.microsoft.com/office/drawing/2014/main" id="{47E9E485-A198-4A6D-ADA8-52DC1C0FFAD0}"/>
              </a:ext>
            </a:extLst>
          </p:cNvPr>
          <p:cNvSpPr>
            <a:spLocks noGrp="1"/>
          </p:cNvSpPr>
          <p:nvPr>
            <p:ph type="body" sz="quarter" idx="10"/>
          </p:nvPr>
        </p:nvSpPr>
        <p:spPr>
          <a:effectLst>
            <a:outerShdw blurRad="50800" dist="38100" dir="2700000" algn="tl" rotWithShape="0">
              <a:prstClr val="black">
                <a:alpha val="40000"/>
              </a:prstClr>
            </a:outerShdw>
          </a:effectLst>
        </p:spPr>
        <p:txBody>
          <a:bodyPr/>
          <a:lstStyle/>
          <a:p>
            <a:endParaRPr lang="en-GB" dirty="0"/>
          </a:p>
        </p:txBody>
      </p:sp>
      <p:pic>
        <p:nvPicPr>
          <p:cNvPr id="20" name="Picture 19" descr="A picture containing circle, graphics, screenshot, graphic design&#10;&#10;Description automatically generated">
            <a:extLst>
              <a:ext uri="{FF2B5EF4-FFF2-40B4-BE49-F238E27FC236}">
                <a16:creationId xmlns:a16="http://schemas.microsoft.com/office/drawing/2014/main" id="{27DD2B31-0B9F-6E7D-71D3-7E574A45CB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3147" y="2737208"/>
            <a:ext cx="1417147" cy="1383583"/>
          </a:xfrm>
          <a:prstGeom prst="rect">
            <a:avLst/>
          </a:prstGeom>
        </p:spPr>
      </p:pic>
    </p:spTree>
    <p:extLst>
      <p:ext uri="{BB962C8B-B14F-4D97-AF65-F5344CB8AC3E}">
        <p14:creationId xmlns:p14="http://schemas.microsoft.com/office/powerpoint/2010/main" val="875671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3E063E3-C0D8-CE4D-B700-570E37263517}"/>
              </a:ext>
            </a:extLst>
          </p:cNvPr>
          <p:cNvSpPr>
            <a:spLocks noGrp="1"/>
          </p:cNvSpPr>
          <p:nvPr>
            <p:ph type="body" sz="quarter" idx="10"/>
          </p:nvPr>
        </p:nvSpPr>
        <p:spPr/>
        <p:txBody>
          <a:bodyPr/>
          <a:lstStyle/>
          <a:p>
            <a:r>
              <a:rPr lang="en-GB" dirty="0"/>
              <a:t>To generate the most impact:</a:t>
            </a:r>
          </a:p>
          <a:p>
            <a:pPr lvl="2"/>
            <a:r>
              <a:rPr lang="en-GB" sz="2400" dirty="0"/>
              <a:t>Bespoke end-of-project </a:t>
            </a:r>
            <a:r>
              <a:rPr lang="en-GB" sz="2400" dirty="0">
                <a:solidFill>
                  <a:srgbClr val="F47931"/>
                </a:solidFill>
              </a:rPr>
              <a:t>project brochures</a:t>
            </a:r>
            <a:r>
              <a:rPr lang="en-GB" sz="2400" dirty="0"/>
              <a:t>.</a:t>
            </a:r>
          </a:p>
          <a:p>
            <a:pPr lvl="2"/>
            <a:r>
              <a:rPr lang="en-GB" sz="2400" dirty="0"/>
              <a:t>Brand-visible </a:t>
            </a:r>
            <a:r>
              <a:rPr lang="en-GB" sz="2400" dirty="0">
                <a:solidFill>
                  <a:srgbClr val="F47931"/>
                </a:solidFill>
              </a:rPr>
              <a:t>social media campaigns</a:t>
            </a:r>
            <a:r>
              <a:rPr lang="en-GB" sz="2400" dirty="0"/>
              <a:t> with content </a:t>
            </a:r>
            <a:br>
              <a:rPr lang="en-GB" sz="2400" dirty="0"/>
            </a:br>
            <a:r>
              <a:rPr lang="en-GB" sz="2400" dirty="0"/>
              <a:t>suitable for identified audiences using relevant </a:t>
            </a:r>
            <a:br>
              <a:rPr lang="en-GB" sz="2400" dirty="0"/>
            </a:br>
            <a:r>
              <a:rPr lang="en-GB" sz="2400" dirty="0"/>
              <a:t>platforms.</a:t>
            </a:r>
          </a:p>
          <a:p>
            <a:pPr lvl="2"/>
            <a:r>
              <a:rPr lang="en-GB" sz="2400" dirty="0"/>
              <a:t>Internal and external </a:t>
            </a:r>
            <a:r>
              <a:rPr lang="en-GB" sz="2400" dirty="0">
                <a:solidFill>
                  <a:srgbClr val="F47931"/>
                </a:solidFill>
              </a:rPr>
              <a:t>newsletters</a:t>
            </a:r>
            <a:r>
              <a:rPr lang="en-GB" sz="2400" dirty="0"/>
              <a:t>.</a:t>
            </a:r>
          </a:p>
          <a:p>
            <a:pPr lvl="2"/>
            <a:r>
              <a:rPr lang="en-GB" sz="2400" dirty="0">
                <a:solidFill>
                  <a:srgbClr val="F47931"/>
                </a:solidFill>
              </a:rPr>
              <a:t>Website</a:t>
            </a:r>
            <a:r>
              <a:rPr lang="en-GB" sz="2400" dirty="0"/>
              <a:t> frequently updated.</a:t>
            </a:r>
          </a:p>
          <a:p>
            <a:pPr lvl="2"/>
            <a:r>
              <a:rPr lang="en-GB" sz="2400" dirty="0"/>
              <a:t>Disseminating </a:t>
            </a:r>
            <a:r>
              <a:rPr lang="en-GB" sz="2400" dirty="0">
                <a:solidFill>
                  <a:srgbClr val="F47931"/>
                </a:solidFill>
              </a:rPr>
              <a:t>key news</a:t>
            </a:r>
            <a:r>
              <a:rPr lang="en-GB" sz="2400" dirty="0"/>
              <a:t> taken from</a:t>
            </a:r>
            <a:br>
              <a:rPr lang="en-GB" sz="2400" dirty="0"/>
            </a:br>
            <a:r>
              <a:rPr lang="en-GB" sz="2400" dirty="0"/>
              <a:t>meetings and events to demonstrate </a:t>
            </a:r>
            <a:br>
              <a:rPr lang="en-GB" sz="2400" dirty="0"/>
            </a:br>
            <a:r>
              <a:rPr lang="en-GB" sz="2400" dirty="0"/>
              <a:t>One Health EJP impact, project outputs </a:t>
            </a:r>
            <a:br>
              <a:rPr lang="en-GB" sz="2400" dirty="0"/>
            </a:br>
            <a:r>
              <a:rPr lang="en-GB" sz="2400" dirty="0"/>
              <a:t>and outcomes.</a:t>
            </a:r>
          </a:p>
          <a:p>
            <a:pPr lvl="2"/>
            <a:r>
              <a:rPr lang="en-GB" sz="2400" dirty="0"/>
              <a:t>The </a:t>
            </a:r>
            <a:r>
              <a:rPr lang="en-GB" sz="2400" dirty="0">
                <a:solidFill>
                  <a:srgbClr val="F47931"/>
                </a:solidFill>
              </a:rPr>
              <a:t>Annual Reports</a:t>
            </a:r>
            <a:r>
              <a:rPr lang="en-GB" sz="2400" dirty="0"/>
              <a:t>.</a:t>
            </a:r>
          </a:p>
          <a:p>
            <a:r>
              <a:rPr lang="en-GB" dirty="0"/>
              <a:t>Supported by </a:t>
            </a:r>
            <a:r>
              <a:rPr lang="en-GB" dirty="0">
                <a:solidFill>
                  <a:srgbClr val="F47931"/>
                </a:solidFill>
              </a:rPr>
              <a:t>strong visual branding</a:t>
            </a:r>
            <a:r>
              <a:rPr lang="en-GB" dirty="0"/>
              <a:t> and publications on </a:t>
            </a:r>
            <a:r>
              <a:rPr lang="en-GB" dirty="0">
                <a:solidFill>
                  <a:srgbClr val="F47931"/>
                </a:solidFill>
              </a:rPr>
              <a:t>social media</a:t>
            </a:r>
            <a:r>
              <a:rPr lang="en-GB" dirty="0"/>
              <a:t>.</a:t>
            </a:r>
          </a:p>
        </p:txBody>
      </p:sp>
      <p:sp>
        <p:nvSpPr>
          <p:cNvPr id="4" name="Title 3">
            <a:extLst>
              <a:ext uri="{FF2B5EF4-FFF2-40B4-BE49-F238E27FC236}">
                <a16:creationId xmlns:a16="http://schemas.microsoft.com/office/drawing/2014/main" id="{530A3D5E-D384-2240-B683-03222A3D3B01}"/>
              </a:ext>
            </a:extLst>
          </p:cNvPr>
          <p:cNvSpPr>
            <a:spLocks noGrp="1"/>
          </p:cNvSpPr>
          <p:nvPr>
            <p:ph type="title"/>
          </p:nvPr>
        </p:nvSpPr>
        <p:spPr/>
        <p:txBody>
          <a:bodyPr/>
          <a:lstStyle/>
          <a:p>
            <a:r>
              <a:rPr lang="en-GB" dirty="0"/>
              <a:t>Communication and dissemination tools</a:t>
            </a:r>
          </a:p>
        </p:txBody>
      </p:sp>
      <p:cxnSp>
        <p:nvCxnSpPr>
          <p:cNvPr id="7" name="Straight Connector 6">
            <a:extLst>
              <a:ext uri="{FF2B5EF4-FFF2-40B4-BE49-F238E27FC236}">
                <a16:creationId xmlns:a16="http://schemas.microsoft.com/office/drawing/2014/main" id="{E7CA7F7A-CC8E-9743-AE75-8FBB3EB2B5FE}"/>
              </a:ext>
            </a:extLst>
          </p:cNvPr>
          <p:cNvCxnSpPr>
            <a:cxnSpLocks/>
          </p:cNvCxnSpPr>
          <p:nvPr/>
        </p:nvCxnSpPr>
        <p:spPr>
          <a:xfrm flipV="1">
            <a:off x="1519310" y="-7812"/>
            <a:ext cx="0" cy="6865812"/>
          </a:xfrm>
          <a:prstGeom prst="line">
            <a:avLst/>
          </a:prstGeom>
          <a:ln w="47625">
            <a:solidFill>
              <a:srgbClr val="F47931"/>
            </a:solidFill>
          </a:ln>
        </p:spPr>
        <p:style>
          <a:lnRef idx="1">
            <a:schemeClr val="accent2"/>
          </a:lnRef>
          <a:fillRef idx="0">
            <a:schemeClr val="accent2"/>
          </a:fillRef>
          <a:effectRef idx="0">
            <a:schemeClr val="accent2"/>
          </a:effectRef>
          <a:fontRef idx="minor">
            <a:schemeClr val="tx1"/>
          </a:fontRef>
        </p:style>
      </p:cxnSp>
      <p:pic>
        <p:nvPicPr>
          <p:cNvPr id="9" name="Picture 8">
            <a:extLst>
              <a:ext uri="{FF2B5EF4-FFF2-40B4-BE49-F238E27FC236}">
                <a16:creationId xmlns:a16="http://schemas.microsoft.com/office/drawing/2014/main" id="{0DB32628-8BCE-417D-BEB5-E3A7A4BF69AC}"/>
              </a:ext>
            </a:extLst>
          </p:cNvPr>
          <p:cNvPicPr>
            <a:picLocks noChangeAspect="1"/>
          </p:cNvPicPr>
          <p:nvPr/>
        </p:nvPicPr>
        <p:blipFill>
          <a:blip r:embed="rId2"/>
          <a:stretch>
            <a:fillRect/>
          </a:stretch>
        </p:blipFill>
        <p:spPr>
          <a:xfrm>
            <a:off x="129775" y="6080656"/>
            <a:ext cx="1234675" cy="661769"/>
          </a:xfrm>
          <a:prstGeom prst="rect">
            <a:avLst/>
          </a:prstGeom>
        </p:spPr>
      </p:pic>
      <p:pic>
        <p:nvPicPr>
          <p:cNvPr id="8" name="Picture 7" descr="Diagram&#10;&#10;Description automatically generated">
            <a:extLst>
              <a:ext uri="{FF2B5EF4-FFF2-40B4-BE49-F238E27FC236}">
                <a16:creationId xmlns:a16="http://schemas.microsoft.com/office/drawing/2014/main" id="{576F2A9F-43A8-4E82-A54A-FCA30618559A}"/>
              </a:ext>
            </a:extLst>
          </p:cNvPr>
          <p:cNvPicPr>
            <a:picLocks noChangeAspect="1"/>
          </p:cNvPicPr>
          <p:nvPr/>
        </p:nvPicPr>
        <p:blipFill>
          <a:blip r:embed="rId3"/>
          <a:stretch>
            <a:fillRect/>
          </a:stretch>
        </p:blipFill>
        <p:spPr>
          <a:xfrm>
            <a:off x="9126718" y="1219158"/>
            <a:ext cx="2844000" cy="2010586"/>
          </a:xfrm>
          <a:prstGeom prst="rect">
            <a:avLst/>
          </a:prstGeom>
          <a:effectLst>
            <a:outerShdw blurRad="63500" dist="63500" dir="2700000" algn="tl" rotWithShape="0">
              <a:prstClr val="black">
                <a:alpha val="40000"/>
              </a:prstClr>
            </a:outerShdw>
          </a:effectLst>
        </p:spPr>
      </p:pic>
      <p:pic>
        <p:nvPicPr>
          <p:cNvPr id="17" name="Picture 16" descr="A picture containing text&#10;&#10;Description automatically generated">
            <a:extLst>
              <a:ext uri="{FF2B5EF4-FFF2-40B4-BE49-F238E27FC236}">
                <a16:creationId xmlns:a16="http://schemas.microsoft.com/office/drawing/2014/main" id="{510F56B8-0F90-4426-BEC4-83DBB683C7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1474" y="3451160"/>
            <a:ext cx="2009718" cy="2844000"/>
          </a:xfrm>
          <a:prstGeom prst="rect">
            <a:avLst/>
          </a:prstGeom>
          <a:effectLst>
            <a:outerShdw blurRad="63500" dist="63500" dir="2700000" algn="tl" rotWithShape="0">
              <a:prstClr val="black">
                <a:alpha val="40000"/>
              </a:prstClr>
            </a:outerShdw>
          </a:effectLst>
        </p:spPr>
      </p:pic>
      <p:pic>
        <p:nvPicPr>
          <p:cNvPr id="10" name="Picture 9">
            <a:extLst>
              <a:ext uri="{FF2B5EF4-FFF2-40B4-BE49-F238E27FC236}">
                <a16:creationId xmlns:a16="http://schemas.microsoft.com/office/drawing/2014/main" id="{B2CDE320-5896-480E-8C17-F936429FCF11}"/>
              </a:ext>
            </a:extLst>
          </p:cNvPr>
          <p:cNvPicPr>
            <a:picLocks noChangeAspect="1"/>
          </p:cNvPicPr>
          <p:nvPr/>
        </p:nvPicPr>
        <p:blipFill>
          <a:blip r:embed="rId5"/>
          <a:stretch>
            <a:fillRect/>
          </a:stretch>
        </p:blipFill>
        <p:spPr>
          <a:xfrm>
            <a:off x="295030" y="5027194"/>
            <a:ext cx="922957" cy="911375"/>
          </a:xfrm>
          <a:prstGeom prst="rect">
            <a:avLst/>
          </a:prstGeom>
        </p:spPr>
      </p:pic>
      <p:pic>
        <p:nvPicPr>
          <p:cNvPr id="3" name="Picture 2" descr="Text&#10;&#10;Description automatically generated">
            <a:extLst>
              <a:ext uri="{FF2B5EF4-FFF2-40B4-BE49-F238E27FC236}">
                <a16:creationId xmlns:a16="http://schemas.microsoft.com/office/drawing/2014/main" id="{6F3F1804-3F90-4D25-970F-840F91F48FCA}"/>
              </a:ext>
            </a:extLst>
          </p:cNvPr>
          <p:cNvPicPr>
            <a:picLocks noChangeAspect="1"/>
          </p:cNvPicPr>
          <p:nvPr/>
        </p:nvPicPr>
        <p:blipFill>
          <a:blip r:embed="rId6"/>
          <a:stretch>
            <a:fillRect/>
          </a:stretch>
        </p:blipFill>
        <p:spPr>
          <a:xfrm>
            <a:off x="9960132" y="3425094"/>
            <a:ext cx="2010586" cy="284400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909926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BDEE56-1876-B2C1-A7F9-A64D3F00E08A}"/>
              </a:ext>
            </a:extLst>
          </p:cNvPr>
          <p:cNvSpPr>
            <a:spLocks noGrp="1"/>
          </p:cNvSpPr>
          <p:nvPr>
            <p:ph type="title"/>
          </p:nvPr>
        </p:nvSpPr>
        <p:spPr>
          <a:xfrm>
            <a:off x="1804663" y="90029"/>
            <a:ext cx="9496425" cy="1018896"/>
          </a:xfrm>
        </p:spPr>
        <p:txBody>
          <a:bodyPr/>
          <a:lstStyle/>
          <a:p>
            <a:r>
              <a:rPr lang="en-GB" dirty="0"/>
              <a:t>One Health EJP Dissemination Webinar </a:t>
            </a:r>
          </a:p>
        </p:txBody>
      </p:sp>
      <p:pic>
        <p:nvPicPr>
          <p:cNvPr id="19" name="Picture 18">
            <a:extLst>
              <a:ext uri="{FF2B5EF4-FFF2-40B4-BE49-F238E27FC236}">
                <a16:creationId xmlns:a16="http://schemas.microsoft.com/office/drawing/2014/main" id="{B6DA94EC-A127-DE3E-77C9-DEA602FBD3E3}"/>
              </a:ext>
            </a:extLst>
          </p:cNvPr>
          <p:cNvPicPr>
            <a:picLocks noChangeAspect="1"/>
          </p:cNvPicPr>
          <p:nvPr/>
        </p:nvPicPr>
        <p:blipFill>
          <a:blip r:embed="rId2"/>
          <a:stretch>
            <a:fillRect/>
          </a:stretch>
        </p:blipFill>
        <p:spPr>
          <a:xfrm>
            <a:off x="129775" y="6080656"/>
            <a:ext cx="1234675" cy="661769"/>
          </a:xfrm>
          <a:prstGeom prst="rect">
            <a:avLst/>
          </a:prstGeom>
        </p:spPr>
      </p:pic>
      <p:pic>
        <p:nvPicPr>
          <p:cNvPr id="7" name="Picture 6">
            <a:extLst>
              <a:ext uri="{FF2B5EF4-FFF2-40B4-BE49-F238E27FC236}">
                <a16:creationId xmlns:a16="http://schemas.microsoft.com/office/drawing/2014/main" id="{21A2D1CB-D8A6-2B39-14C3-82D7F50BF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166" y="3530052"/>
            <a:ext cx="1814747" cy="1184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ohejp worldcom">
            <a:extLst>
              <a:ext uri="{FF2B5EF4-FFF2-40B4-BE49-F238E27FC236}">
                <a16:creationId xmlns:a16="http://schemas.microsoft.com/office/drawing/2014/main" id="{80BED706-9C6D-AB9F-0180-B073D0596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7166" y="4974536"/>
            <a:ext cx="1814747" cy="11244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4C20BE2-8030-2060-FC7C-9BC342160D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7167" y="490681"/>
            <a:ext cx="1814747" cy="11244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ohejp paradise">
            <a:extLst>
              <a:ext uri="{FF2B5EF4-FFF2-40B4-BE49-F238E27FC236}">
                <a16:creationId xmlns:a16="http://schemas.microsoft.com/office/drawing/2014/main" id="{4288DCDC-5DAC-5943-059C-5E3ED1CCFC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7167" y="1980550"/>
            <a:ext cx="1814747" cy="1184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computer&#10;&#10;Description automatically generated with medium confidence">
            <a:extLst>
              <a:ext uri="{FF2B5EF4-FFF2-40B4-BE49-F238E27FC236}">
                <a16:creationId xmlns:a16="http://schemas.microsoft.com/office/drawing/2014/main" id="{BD28B372-20CC-B7BF-7A33-61B027D2E5FD}"/>
              </a:ext>
            </a:extLst>
          </p:cNvPr>
          <p:cNvPicPr>
            <a:picLocks noChangeAspect="1"/>
          </p:cNvPicPr>
          <p:nvPr/>
        </p:nvPicPr>
        <p:blipFill rotWithShape="1">
          <a:blip r:embed="rId7"/>
          <a:srcRect l="15900" t="16920" r="56479" b="15790"/>
          <a:stretch/>
        </p:blipFill>
        <p:spPr>
          <a:xfrm>
            <a:off x="5791053" y="1108923"/>
            <a:ext cx="4195252" cy="5749075"/>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D20740B4-D7B6-115D-0A14-A223CEAAA9C6}"/>
              </a:ext>
            </a:extLst>
          </p:cNvPr>
          <p:cNvPicPr>
            <a:picLocks noChangeAspect="1"/>
          </p:cNvPicPr>
          <p:nvPr/>
        </p:nvPicPr>
        <p:blipFill rotWithShape="1">
          <a:blip r:embed="rId8"/>
          <a:srcRect l="58824" t="16268" r="16667" b="21569"/>
          <a:stretch/>
        </p:blipFill>
        <p:spPr>
          <a:xfrm>
            <a:off x="1582278" y="1108923"/>
            <a:ext cx="4085633" cy="5828836"/>
          </a:xfrm>
          <a:prstGeom prst="rect">
            <a:avLst/>
          </a:prstGeom>
        </p:spPr>
      </p:pic>
      <p:pic>
        <p:nvPicPr>
          <p:cNvPr id="2" name="Picture 1" descr="A picture containing calendar&#10;&#10;Description automatically generated">
            <a:extLst>
              <a:ext uri="{FF2B5EF4-FFF2-40B4-BE49-F238E27FC236}">
                <a16:creationId xmlns:a16="http://schemas.microsoft.com/office/drawing/2014/main" id="{BD83F519-EAEA-F487-9B28-2D4C43C96532}"/>
              </a:ext>
            </a:extLst>
          </p:cNvPr>
          <p:cNvPicPr>
            <a:picLocks noChangeAspect="1"/>
          </p:cNvPicPr>
          <p:nvPr/>
        </p:nvPicPr>
        <p:blipFill>
          <a:blip r:embed="rId9"/>
          <a:stretch>
            <a:fillRect/>
          </a:stretch>
        </p:blipFill>
        <p:spPr>
          <a:xfrm>
            <a:off x="95050" y="91050"/>
            <a:ext cx="1304123" cy="1322399"/>
          </a:xfrm>
          <a:prstGeom prst="rect">
            <a:avLst/>
          </a:prstGeom>
        </p:spPr>
      </p:pic>
    </p:spTree>
    <p:extLst>
      <p:ext uri="{BB962C8B-B14F-4D97-AF65-F5344CB8AC3E}">
        <p14:creationId xmlns:p14="http://schemas.microsoft.com/office/powerpoint/2010/main" val="2463733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AB2D17-72A1-B15A-B75E-23073AFB5DBD}"/>
              </a:ext>
            </a:extLst>
          </p:cNvPr>
          <p:cNvSpPr>
            <a:spLocks noGrp="1"/>
          </p:cNvSpPr>
          <p:nvPr>
            <p:ph type="body" sz="quarter" idx="10"/>
          </p:nvPr>
        </p:nvSpPr>
        <p:spPr/>
        <p:txBody>
          <a:bodyPr/>
          <a:lstStyle/>
          <a:p>
            <a:endParaRPr lang="de-DE" dirty="0"/>
          </a:p>
        </p:txBody>
      </p:sp>
      <p:sp>
        <p:nvSpPr>
          <p:cNvPr id="3" name="Titel 2">
            <a:extLst>
              <a:ext uri="{FF2B5EF4-FFF2-40B4-BE49-F238E27FC236}">
                <a16:creationId xmlns:a16="http://schemas.microsoft.com/office/drawing/2014/main" id="{77CD0BC3-C378-E161-7BF1-7E0F9199A019}"/>
              </a:ext>
            </a:extLst>
          </p:cNvPr>
          <p:cNvSpPr>
            <a:spLocks noGrp="1"/>
          </p:cNvSpPr>
          <p:nvPr>
            <p:ph type="title"/>
          </p:nvPr>
        </p:nvSpPr>
        <p:spPr/>
        <p:txBody>
          <a:bodyPr>
            <a:normAutofit/>
          </a:bodyPr>
          <a:lstStyle/>
          <a:p>
            <a:r>
              <a:rPr lang="de-DE" sz="3200" dirty="0"/>
              <a:t>Workshop on </a:t>
            </a:r>
            <a:r>
              <a:rPr lang="de-DE" sz="3200" dirty="0" err="1"/>
              <a:t>Metagenomics</a:t>
            </a:r>
            <a:r>
              <a:rPr lang="de-DE" sz="3200" dirty="0"/>
              <a:t> </a:t>
            </a:r>
          </a:p>
        </p:txBody>
      </p:sp>
      <p:pic>
        <p:nvPicPr>
          <p:cNvPr id="7" name="Grafik 6" descr="Ein Bild, das Text, Screenshot, Website, Software enthält.&#10;&#10;Automatisch generierte Beschreibung">
            <a:extLst>
              <a:ext uri="{FF2B5EF4-FFF2-40B4-BE49-F238E27FC236}">
                <a16:creationId xmlns:a16="http://schemas.microsoft.com/office/drawing/2014/main" id="{5FB57428-A173-9C23-3C02-86DC5A27E196}"/>
              </a:ext>
            </a:extLst>
          </p:cNvPr>
          <p:cNvPicPr>
            <a:picLocks noChangeAspect="1"/>
          </p:cNvPicPr>
          <p:nvPr/>
        </p:nvPicPr>
        <p:blipFill rotWithShape="1">
          <a:blip r:embed="rId2"/>
          <a:srcRect l="23214" t="11314" r="23810" b="5313"/>
          <a:stretch/>
        </p:blipFill>
        <p:spPr>
          <a:xfrm>
            <a:off x="1795205" y="1748811"/>
            <a:ext cx="5410560" cy="4644571"/>
          </a:xfrm>
          <a:prstGeom prst="rect">
            <a:avLst/>
          </a:prstGeom>
        </p:spPr>
      </p:pic>
      <p:sp>
        <p:nvSpPr>
          <p:cNvPr id="8" name="Rechteck: abgerundete Ecken 7">
            <a:extLst>
              <a:ext uri="{FF2B5EF4-FFF2-40B4-BE49-F238E27FC236}">
                <a16:creationId xmlns:a16="http://schemas.microsoft.com/office/drawing/2014/main" id="{6E4729F0-F824-08FA-3F7F-24EFF4CC7E3A}"/>
              </a:ext>
            </a:extLst>
          </p:cNvPr>
          <p:cNvSpPr/>
          <p:nvPr/>
        </p:nvSpPr>
        <p:spPr>
          <a:xfrm>
            <a:off x="7482052" y="1413449"/>
            <a:ext cx="4350720" cy="10188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accent3"/>
                </a:solidFill>
                <a:latin typeface="Arial" panose="020B0604020202020204" pitchFamily="34" charset="0"/>
              </a:rPr>
              <a:t>Advantages and </a:t>
            </a:r>
            <a:r>
              <a:rPr lang="de-DE" dirty="0" err="1">
                <a:solidFill>
                  <a:schemeClr val="accent3"/>
                </a:solidFill>
                <a:latin typeface="Arial" panose="020B0604020202020204" pitchFamily="34" charset="0"/>
              </a:rPr>
              <a:t>challenges</a:t>
            </a:r>
            <a:r>
              <a:rPr lang="de-DE" dirty="0">
                <a:solidFill>
                  <a:schemeClr val="accent3"/>
                </a:solidFill>
                <a:latin typeface="Arial" panose="020B0604020202020204" pitchFamily="34" charset="0"/>
              </a:rPr>
              <a:t> </a:t>
            </a:r>
            <a:r>
              <a:rPr lang="de-DE" dirty="0" err="1">
                <a:solidFill>
                  <a:srgbClr val="080808"/>
                </a:solidFill>
                <a:latin typeface="Arial" panose="020B0604020202020204" pitchFamily="34" charset="0"/>
              </a:rPr>
              <a:t>of</a:t>
            </a:r>
            <a:r>
              <a:rPr lang="de-DE" dirty="0">
                <a:solidFill>
                  <a:srgbClr val="080808"/>
                </a:solidFill>
                <a:latin typeface="Arial" panose="020B0604020202020204" pitchFamily="34" charset="0"/>
              </a:rPr>
              <a:t> </a:t>
            </a:r>
            <a:r>
              <a:rPr lang="de-DE" dirty="0" err="1">
                <a:solidFill>
                  <a:srgbClr val="080808"/>
                </a:solidFill>
                <a:latin typeface="Arial" panose="020B0604020202020204" pitchFamily="34" charset="0"/>
              </a:rPr>
              <a:t>the</a:t>
            </a:r>
            <a:r>
              <a:rPr lang="de-DE" dirty="0">
                <a:solidFill>
                  <a:srgbClr val="080808"/>
                </a:solidFill>
                <a:latin typeface="Arial" panose="020B0604020202020204" pitchFamily="34" charset="0"/>
              </a:rPr>
              <a:t> </a:t>
            </a:r>
            <a:r>
              <a:rPr lang="de-DE" dirty="0" err="1">
                <a:solidFill>
                  <a:srgbClr val="080808"/>
                </a:solidFill>
                <a:latin typeface="Arial" panose="020B0604020202020204" pitchFamily="34" charset="0"/>
              </a:rPr>
              <a:t>method</a:t>
            </a:r>
            <a:endParaRPr lang="de-DE" dirty="0">
              <a:solidFill>
                <a:srgbClr val="080808"/>
              </a:solidFill>
            </a:endParaRPr>
          </a:p>
        </p:txBody>
      </p:sp>
      <p:sp>
        <p:nvSpPr>
          <p:cNvPr id="9" name="Rechteck: abgerundete Ecken 8">
            <a:extLst>
              <a:ext uri="{FF2B5EF4-FFF2-40B4-BE49-F238E27FC236}">
                <a16:creationId xmlns:a16="http://schemas.microsoft.com/office/drawing/2014/main" id="{F9717220-0E5E-DCFB-A93E-F37E738D0B6A}"/>
              </a:ext>
            </a:extLst>
          </p:cNvPr>
          <p:cNvSpPr/>
          <p:nvPr/>
        </p:nvSpPr>
        <p:spPr>
          <a:xfrm>
            <a:off x="7482052" y="2659410"/>
            <a:ext cx="4350720" cy="19582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err="1">
                <a:solidFill>
                  <a:srgbClr val="F57A31"/>
                </a:solidFill>
              </a:rPr>
              <a:t>Applications</a:t>
            </a:r>
            <a:r>
              <a:rPr lang="de-DE" dirty="0">
                <a:solidFill>
                  <a:srgbClr val="F57A31"/>
                </a:solidFill>
              </a:rPr>
              <a:t> </a:t>
            </a:r>
            <a:r>
              <a:rPr lang="de-DE" dirty="0" err="1">
                <a:solidFill>
                  <a:srgbClr val="080808"/>
                </a:solidFill>
              </a:rPr>
              <a:t>for</a:t>
            </a:r>
            <a:r>
              <a:rPr lang="de-DE" dirty="0">
                <a:solidFill>
                  <a:srgbClr val="080808"/>
                </a:solidFill>
              </a:rPr>
              <a:t> </a:t>
            </a:r>
            <a:r>
              <a:rPr lang="de-DE" dirty="0" err="1">
                <a:solidFill>
                  <a:srgbClr val="080808"/>
                </a:solidFill>
              </a:rPr>
              <a:t>One</a:t>
            </a:r>
            <a:r>
              <a:rPr lang="de-DE" dirty="0">
                <a:solidFill>
                  <a:srgbClr val="080808"/>
                </a:solidFill>
              </a:rPr>
              <a:t> Health in </a:t>
            </a:r>
            <a:r>
              <a:rPr lang="de-DE" dirty="0" err="1">
                <a:solidFill>
                  <a:srgbClr val="080808"/>
                </a:solidFill>
              </a:rPr>
              <a:t>the</a:t>
            </a:r>
            <a:r>
              <a:rPr lang="de-DE" dirty="0">
                <a:solidFill>
                  <a:srgbClr val="080808"/>
                </a:solidFill>
              </a:rPr>
              <a:t> </a:t>
            </a:r>
            <a:r>
              <a:rPr lang="de-DE" dirty="0" err="1">
                <a:solidFill>
                  <a:srgbClr val="080808"/>
                </a:solidFill>
              </a:rPr>
              <a:t>areas</a:t>
            </a:r>
            <a:r>
              <a:rPr lang="de-DE" dirty="0">
                <a:solidFill>
                  <a:srgbClr val="080808"/>
                </a:solidFill>
              </a:rPr>
              <a:t> </a:t>
            </a:r>
            <a:r>
              <a:rPr lang="de-DE" dirty="0" err="1">
                <a:solidFill>
                  <a:srgbClr val="080808"/>
                </a:solidFill>
              </a:rPr>
              <a:t>of</a:t>
            </a:r>
            <a:r>
              <a:rPr lang="de-DE" dirty="0">
                <a:solidFill>
                  <a:srgbClr val="080808"/>
                </a:solidFill>
              </a:rPr>
              <a:t> </a:t>
            </a:r>
          </a:p>
          <a:p>
            <a:pPr marL="285750" indent="-285750">
              <a:buFontTx/>
              <a:buChar char="-"/>
            </a:pPr>
            <a:r>
              <a:rPr lang="de-DE" dirty="0" err="1">
                <a:solidFill>
                  <a:srgbClr val="080808"/>
                </a:solidFill>
              </a:rPr>
              <a:t>Antimicrobial</a:t>
            </a:r>
            <a:r>
              <a:rPr lang="de-DE" dirty="0">
                <a:solidFill>
                  <a:srgbClr val="080808"/>
                </a:solidFill>
              </a:rPr>
              <a:t> </a:t>
            </a:r>
            <a:r>
              <a:rPr lang="de-DE" dirty="0" err="1">
                <a:solidFill>
                  <a:srgbClr val="080808"/>
                </a:solidFill>
              </a:rPr>
              <a:t>resistance</a:t>
            </a:r>
            <a:r>
              <a:rPr lang="de-DE" dirty="0">
                <a:solidFill>
                  <a:srgbClr val="080808"/>
                </a:solidFill>
              </a:rPr>
              <a:t> </a:t>
            </a:r>
          </a:p>
          <a:p>
            <a:pPr marL="285750" indent="-285750">
              <a:buFontTx/>
              <a:buChar char="-"/>
            </a:pPr>
            <a:r>
              <a:rPr lang="de-DE" dirty="0">
                <a:solidFill>
                  <a:srgbClr val="080808"/>
                </a:solidFill>
              </a:rPr>
              <a:t>Food/</a:t>
            </a:r>
            <a:r>
              <a:rPr lang="de-DE" dirty="0" err="1">
                <a:solidFill>
                  <a:srgbClr val="080808"/>
                </a:solidFill>
              </a:rPr>
              <a:t>feed</a:t>
            </a:r>
            <a:r>
              <a:rPr lang="de-DE" dirty="0">
                <a:solidFill>
                  <a:srgbClr val="080808"/>
                </a:solidFill>
              </a:rPr>
              <a:t> </a:t>
            </a:r>
            <a:r>
              <a:rPr lang="de-DE" dirty="0" err="1">
                <a:solidFill>
                  <a:srgbClr val="080808"/>
                </a:solidFill>
              </a:rPr>
              <a:t>safety</a:t>
            </a:r>
            <a:r>
              <a:rPr lang="de-DE" dirty="0">
                <a:solidFill>
                  <a:srgbClr val="080808"/>
                </a:solidFill>
              </a:rPr>
              <a:t> </a:t>
            </a:r>
          </a:p>
          <a:p>
            <a:pPr marL="285750" indent="-285750">
              <a:buFontTx/>
              <a:buChar char="-"/>
            </a:pPr>
            <a:r>
              <a:rPr lang="de-DE" dirty="0">
                <a:solidFill>
                  <a:srgbClr val="080808"/>
                </a:solidFill>
              </a:rPr>
              <a:t>Pathogen </a:t>
            </a:r>
            <a:r>
              <a:rPr lang="de-DE" dirty="0" err="1">
                <a:solidFill>
                  <a:srgbClr val="080808"/>
                </a:solidFill>
              </a:rPr>
              <a:t>discovery</a:t>
            </a:r>
            <a:endParaRPr lang="de-DE" dirty="0">
              <a:solidFill>
                <a:srgbClr val="080808"/>
              </a:solidFill>
            </a:endParaRPr>
          </a:p>
          <a:p>
            <a:pPr marL="285750" indent="-285750">
              <a:buFontTx/>
              <a:buChar char="-"/>
            </a:pPr>
            <a:r>
              <a:rPr lang="de-DE" dirty="0" err="1">
                <a:solidFill>
                  <a:srgbClr val="080808"/>
                </a:solidFill>
              </a:rPr>
              <a:t>Diagnostics</a:t>
            </a:r>
            <a:r>
              <a:rPr lang="de-DE" dirty="0">
                <a:solidFill>
                  <a:srgbClr val="080808"/>
                </a:solidFill>
              </a:rPr>
              <a:t>  </a:t>
            </a:r>
          </a:p>
        </p:txBody>
      </p:sp>
      <p:sp>
        <p:nvSpPr>
          <p:cNvPr id="10" name="Rechteck: abgerundete Ecken 9">
            <a:extLst>
              <a:ext uri="{FF2B5EF4-FFF2-40B4-BE49-F238E27FC236}">
                <a16:creationId xmlns:a16="http://schemas.microsoft.com/office/drawing/2014/main" id="{B750A713-8196-7059-2CAA-7D820989CDE4}"/>
              </a:ext>
            </a:extLst>
          </p:cNvPr>
          <p:cNvSpPr/>
          <p:nvPr/>
        </p:nvSpPr>
        <p:spPr>
          <a:xfrm>
            <a:off x="7482051" y="5018776"/>
            <a:ext cx="4350720" cy="11868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err="1">
                <a:solidFill>
                  <a:srgbClr val="F57A31"/>
                </a:solidFill>
              </a:rPr>
              <a:t>Applications</a:t>
            </a:r>
            <a:r>
              <a:rPr lang="de-DE" dirty="0">
                <a:solidFill>
                  <a:srgbClr val="F57A31"/>
                </a:solidFill>
              </a:rPr>
              <a:t>, </a:t>
            </a:r>
            <a:r>
              <a:rPr lang="de-DE" dirty="0" err="1">
                <a:solidFill>
                  <a:srgbClr val="F57A31"/>
                </a:solidFill>
              </a:rPr>
              <a:t>possibilities</a:t>
            </a:r>
            <a:r>
              <a:rPr lang="de-DE" dirty="0">
                <a:solidFill>
                  <a:srgbClr val="F57A31"/>
                </a:solidFill>
              </a:rPr>
              <a:t> and </a:t>
            </a:r>
            <a:r>
              <a:rPr lang="de-DE" dirty="0" err="1">
                <a:solidFill>
                  <a:srgbClr val="F57A31"/>
                </a:solidFill>
              </a:rPr>
              <a:t>limitations</a:t>
            </a:r>
            <a:r>
              <a:rPr lang="de-DE" dirty="0">
                <a:solidFill>
                  <a:srgbClr val="F57A31"/>
                </a:solidFill>
              </a:rPr>
              <a:t>, </a:t>
            </a:r>
            <a:r>
              <a:rPr lang="de-DE" dirty="0" err="1">
                <a:solidFill>
                  <a:srgbClr val="F57A31"/>
                </a:solidFill>
              </a:rPr>
              <a:t>challenges</a:t>
            </a:r>
            <a:r>
              <a:rPr lang="de-DE" dirty="0">
                <a:solidFill>
                  <a:srgbClr val="F57A31"/>
                </a:solidFill>
              </a:rPr>
              <a:t> </a:t>
            </a:r>
            <a:r>
              <a:rPr lang="de-DE" dirty="0" err="1">
                <a:solidFill>
                  <a:srgbClr val="F57A31"/>
                </a:solidFill>
              </a:rPr>
              <a:t>to</a:t>
            </a:r>
            <a:r>
              <a:rPr lang="de-DE" dirty="0">
                <a:solidFill>
                  <a:srgbClr val="F57A31"/>
                </a:solidFill>
              </a:rPr>
              <a:t> </a:t>
            </a:r>
            <a:r>
              <a:rPr lang="de-DE" dirty="0" err="1">
                <a:solidFill>
                  <a:srgbClr val="F57A31"/>
                </a:solidFill>
              </a:rPr>
              <a:t>overcome</a:t>
            </a:r>
            <a:r>
              <a:rPr lang="de-DE" dirty="0">
                <a:solidFill>
                  <a:srgbClr val="F57A31"/>
                </a:solidFill>
              </a:rPr>
              <a:t>, </a:t>
            </a:r>
            <a:r>
              <a:rPr lang="de-DE" dirty="0" err="1">
                <a:solidFill>
                  <a:srgbClr val="F57A31"/>
                </a:solidFill>
              </a:rPr>
              <a:t>next</a:t>
            </a:r>
            <a:r>
              <a:rPr lang="de-DE" dirty="0">
                <a:solidFill>
                  <a:srgbClr val="F57A31"/>
                </a:solidFill>
              </a:rPr>
              <a:t> </a:t>
            </a:r>
            <a:r>
              <a:rPr lang="de-DE" dirty="0" err="1">
                <a:solidFill>
                  <a:srgbClr val="F57A31"/>
                </a:solidFill>
              </a:rPr>
              <a:t>steps</a:t>
            </a:r>
            <a:r>
              <a:rPr lang="de-DE" dirty="0">
                <a:solidFill>
                  <a:srgbClr val="F57A31"/>
                </a:solidFill>
              </a:rPr>
              <a:t> </a:t>
            </a:r>
            <a:r>
              <a:rPr lang="de-DE" dirty="0" err="1">
                <a:solidFill>
                  <a:srgbClr val="F57A31"/>
                </a:solidFill>
              </a:rPr>
              <a:t>to</a:t>
            </a:r>
            <a:r>
              <a:rPr lang="de-DE" dirty="0">
                <a:solidFill>
                  <a:srgbClr val="F57A31"/>
                </a:solidFill>
              </a:rPr>
              <a:t> </a:t>
            </a:r>
            <a:r>
              <a:rPr lang="de-DE" dirty="0" err="1">
                <a:solidFill>
                  <a:srgbClr val="F57A31"/>
                </a:solidFill>
              </a:rPr>
              <a:t>be</a:t>
            </a:r>
            <a:r>
              <a:rPr lang="de-DE" dirty="0">
                <a:solidFill>
                  <a:srgbClr val="F57A31"/>
                </a:solidFill>
              </a:rPr>
              <a:t> </a:t>
            </a:r>
            <a:r>
              <a:rPr lang="de-DE" dirty="0" err="1">
                <a:solidFill>
                  <a:srgbClr val="F57A31"/>
                </a:solidFill>
              </a:rPr>
              <a:t>taken</a:t>
            </a:r>
            <a:endParaRPr lang="de-DE" dirty="0">
              <a:solidFill>
                <a:srgbClr val="F57A31"/>
              </a:solidFill>
            </a:endParaRPr>
          </a:p>
        </p:txBody>
      </p:sp>
    </p:spTree>
    <p:extLst>
      <p:ext uri="{BB962C8B-B14F-4D97-AF65-F5344CB8AC3E}">
        <p14:creationId xmlns:p14="http://schemas.microsoft.com/office/powerpoint/2010/main" val="2738696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5205" y="1413449"/>
            <a:ext cx="10037566" cy="5328976"/>
          </a:xfrm>
        </p:spPr>
        <p:txBody>
          <a:bodyPr>
            <a:normAutofit/>
          </a:bodyPr>
          <a:lstStyle/>
          <a:p>
            <a:r>
              <a:rPr lang="en-GB" dirty="0"/>
              <a:t>Exchange and communication with </a:t>
            </a:r>
            <a:br>
              <a:rPr lang="en-GB" dirty="0"/>
            </a:br>
            <a:r>
              <a:rPr lang="en-GB" dirty="0">
                <a:solidFill>
                  <a:srgbClr val="F47931"/>
                </a:solidFill>
              </a:rPr>
              <a:t>national stakeholders</a:t>
            </a:r>
            <a:r>
              <a:rPr lang="en-GB" dirty="0"/>
              <a:t>, i.e. the </a:t>
            </a:r>
            <a:r>
              <a:rPr lang="en-GB" dirty="0">
                <a:solidFill>
                  <a:srgbClr val="F47931"/>
                </a:solidFill>
              </a:rPr>
              <a:t>authorities</a:t>
            </a:r>
            <a:r>
              <a:rPr lang="en-GB" dirty="0"/>
              <a:t>.</a:t>
            </a:r>
          </a:p>
          <a:p>
            <a:r>
              <a:rPr lang="en-GB" dirty="0"/>
              <a:t>But also </a:t>
            </a:r>
            <a:r>
              <a:rPr lang="en-GB" dirty="0">
                <a:solidFill>
                  <a:srgbClr val="F47931"/>
                </a:solidFill>
              </a:rPr>
              <a:t>EU stakeholders</a:t>
            </a:r>
            <a:r>
              <a:rPr lang="en-GB" dirty="0"/>
              <a:t>.</a:t>
            </a:r>
          </a:p>
          <a:p>
            <a:pPr lvl="2"/>
            <a:r>
              <a:rPr lang="en-GB" sz="2400" dirty="0"/>
              <a:t>European Centre for Disease Control and </a:t>
            </a:r>
            <a:br>
              <a:rPr lang="en-GB" sz="2400" dirty="0"/>
            </a:br>
            <a:r>
              <a:rPr lang="en-GB" sz="2400" dirty="0"/>
              <a:t>Prevention (</a:t>
            </a:r>
            <a:r>
              <a:rPr lang="en-GB" sz="2400" dirty="0">
                <a:hlinkClick r:id="rId3"/>
              </a:rPr>
              <a:t>ECDC</a:t>
            </a:r>
            <a:r>
              <a:rPr lang="en-GB" sz="2400" dirty="0"/>
              <a:t>).</a:t>
            </a:r>
          </a:p>
          <a:p>
            <a:pPr lvl="2"/>
            <a:r>
              <a:rPr lang="en-GB" sz="2400" dirty="0"/>
              <a:t>European Food Safety Authority (</a:t>
            </a:r>
            <a:r>
              <a:rPr lang="en-GB" sz="2400" dirty="0">
                <a:hlinkClick r:id="rId4"/>
              </a:rPr>
              <a:t>EFSA</a:t>
            </a:r>
            <a:r>
              <a:rPr lang="en-GB" sz="2400" dirty="0"/>
              <a:t>).</a:t>
            </a:r>
          </a:p>
          <a:p>
            <a:pPr lvl="2"/>
            <a:r>
              <a:rPr lang="en-GB" sz="2400" dirty="0"/>
              <a:t>Successful outreach to other strategic stakeholders </a:t>
            </a:r>
            <a:br>
              <a:rPr lang="en-GB" sz="2400" dirty="0"/>
            </a:br>
            <a:r>
              <a:rPr lang="en-GB" sz="2400" dirty="0"/>
              <a:t>and networks: </a:t>
            </a:r>
            <a:r>
              <a:rPr lang="en-GB" sz="2400" dirty="0">
                <a:hlinkClick r:id="rId5"/>
              </a:rPr>
              <a:t>EEA</a:t>
            </a:r>
            <a:r>
              <a:rPr lang="en-GB" sz="2400" dirty="0"/>
              <a:t>, </a:t>
            </a:r>
            <a:r>
              <a:rPr lang="en-GB" sz="2400" dirty="0">
                <a:hlinkClick r:id="rId6"/>
              </a:rPr>
              <a:t>EMA</a:t>
            </a:r>
            <a:r>
              <a:rPr lang="en-GB" sz="2400" dirty="0"/>
              <a:t>, </a:t>
            </a:r>
            <a:r>
              <a:rPr lang="en-GB" sz="2400" dirty="0">
                <a:hlinkClick r:id="rId7"/>
              </a:rPr>
              <a:t>FAO</a:t>
            </a:r>
            <a:r>
              <a:rPr lang="en-GB" sz="2400" dirty="0"/>
              <a:t>, </a:t>
            </a:r>
            <a:r>
              <a:rPr lang="en-GB" sz="2400" dirty="0">
                <a:hlinkClick r:id="rId8"/>
              </a:rPr>
              <a:t>WOAH</a:t>
            </a:r>
            <a:r>
              <a:rPr lang="en-GB" sz="2400" dirty="0">
                <a:hlinkClick r:id="rId9"/>
              </a:rPr>
              <a:t> </a:t>
            </a:r>
            <a:r>
              <a:rPr lang="en-GB" sz="2400" dirty="0"/>
              <a:t>and </a:t>
            </a:r>
            <a:r>
              <a:rPr lang="en-GB" sz="2400" dirty="0">
                <a:hlinkClick r:id="rId10"/>
              </a:rPr>
              <a:t>WHO-Europe</a:t>
            </a:r>
            <a:r>
              <a:rPr lang="en-GB" sz="2400" dirty="0"/>
              <a:t>.</a:t>
            </a:r>
          </a:p>
          <a:p>
            <a:r>
              <a:rPr lang="en-GB" dirty="0">
                <a:solidFill>
                  <a:srgbClr val="F47931"/>
                </a:solidFill>
                <a:latin typeface="Calibri" panose="020F0502020204030204" pitchFamily="34" charset="0"/>
                <a:cs typeface="Calibri" panose="020F0502020204030204" pitchFamily="34" charset="0"/>
              </a:rPr>
              <a:t>Science to policy</a:t>
            </a:r>
            <a:r>
              <a:rPr lang="en-GB" dirty="0">
                <a:latin typeface="Calibri" panose="020F0502020204030204" pitchFamily="34" charset="0"/>
                <a:cs typeface="Calibri" panose="020F0502020204030204" pitchFamily="34" charset="0"/>
              </a:rPr>
              <a:t>: feed the evidence based risk assessment and management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of risks by the competent national and European authorities; prevent-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detect-response; </a:t>
            </a:r>
            <a:r>
              <a:rPr lang="en-GB" dirty="0">
                <a:solidFill>
                  <a:srgbClr val="F47931"/>
                </a:solidFill>
                <a:latin typeface="Calibri" panose="020F0502020204030204" pitchFamily="34" charset="0"/>
                <a:cs typeface="Calibri" panose="020F0502020204030204" pitchFamily="34" charset="0"/>
              </a:rPr>
              <a:t>support preparedness</a:t>
            </a:r>
            <a:r>
              <a:rPr lang="en-GB" dirty="0">
                <a:latin typeface="Calibri" panose="020F0502020204030204" pitchFamily="34" charset="0"/>
                <a:cs typeface="Calibri" panose="020F0502020204030204" pitchFamily="34" charset="0"/>
              </a:rPr>
              <a:t>.</a:t>
            </a:r>
          </a:p>
        </p:txBody>
      </p:sp>
      <p:sp>
        <p:nvSpPr>
          <p:cNvPr id="13" name="Title 12"/>
          <p:cNvSpPr>
            <a:spLocks noGrp="1"/>
          </p:cNvSpPr>
          <p:nvPr>
            <p:ph type="title"/>
          </p:nvPr>
        </p:nvSpPr>
        <p:spPr/>
        <p:txBody>
          <a:bodyPr/>
          <a:lstStyle/>
          <a:p>
            <a:r>
              <a:rPr lang="fr-BE" dirty="0"/>
              <a:t>One Health EJP: </a:t>
            </a:r>
            <a:r>
              <a:rPr lang="en-GB" dirty="0"/>
              <a:t>outward dissemination</a:t>
            </a:r>
          </a:p>
        </p:txBody>
      </p:sp>
      <p:sp>
        <p:nvSpPr>
          <p:cNvPr id="12" name="Slide Number Placeholder 11"/>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16B34E-FA16-C742-91F8-750E62D73356}" type="slidenum">
              <a:rPr kumimoji="0" lang="en-GB" sz="1800" b="0" i="0" u="none" strike="noStrike" kern="1200" cap="none" spc="0" normalizeH="0" baseline="0" noProof="0" smtClean="0">
                <a:ln>
                  <a:noFill/>
                </a:ln>
                <a:solidFill>
                  <a:srgbClr val="00679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800" b="0" i="0" u="none" strike="noStrike" kern="1200" cap="none" spc="0" normalizeH="0" baseline="0" noProof="0" dirty="0">
              <a:ln>
                <a:noFill/>
              </a:ln>
              <a:solidFill>
                <a:srgbClr val="00679C"/>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5369944-E7F6-49C1-8556-E68A2E5C4F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775" y="6080656"/>
            <a:ext cx="1234675" cy="661769"/>
          </a:xfrm>
          <a:prstGeom prst="rect">
            <a:avLst/>
          </a:prstGeom>
        </p:spPr>
      </p:pic>
      <p:grpSp>
        <p:nvGrpSpPr>
          <p:cNvPr id="7" name="Group 6"/>
          <p:cNvGrpSpPr>
            <a:grpSpLocks noChangeAspect="1"/>
          </p:cNvGrpSpPr>
          <p:nvPr/>
        </p:nvGrpSpPr>
        <p:grpSpPr>
          <a:xfrm>
            <a:off x="8264634" y="1110145"/>
            <a:ext cx="3797602" cy="3038773"/>
            <a:chOff x="8942453" y="3470207"/>
            <a:chExt cx="2963288" cy="2477016"/>
          </a:xfrm>
        </p:grpSpPr>
        <p:pic>
          <p:nvPicPr>
            <p:cNvPr id="8" name="Picture 15"/>
            <p:cNvPicPr>
              <a:picLocks noChangeAspect="1"/>
            </p:cNvPicPr>
            <p:nvPr/>
          </p:nvPicPr>
          <p:blipFill rotWithShape="1">
            <a:blip r:embed="rId12" cstate="print">
              <a:clrChange>
                <a:clrFrom>
                  <a:srgbClr val="0D689F"/>
                </a:clrFrom>
                <a:clrTo>
                  <a:srgbClr val="0D689F">
                    <a:alpha val="0"/>
                  </a:srgbClr>
                </a:clrTo>
              </a:clrChange>
              <a:extLst>
                <a:ext uri="{28A0092B-C50C-407E-A947-70E740481C1C}">
                  <a14:useLocalDpi xmlns:a14="http://schemas.microsoft.com/office/drawing/2010/main" val="0"/>
                </a:ext>
              </a:extLst>
            </a:blip>
            <a:srcRect/>
            <a:stretch/>
          </p:blipFill>
          <p:spPr>
            <a:xfrm>
              <a:off x="9449107" y="3880116"/>
              <a:ext cx="1741267" cy="1539082"/>
            </a:xfrm>
            <a:prstGeom prst="rect">
              <a:avLst/>
            </a:prstGeom>
          </p:spPr>
        </p:pic>
        <p:sp>
          <p:nvSpPr>
            <p:cNvPr id="9" name="TextBox 18"/>
            <p:cNvSpPr txBox="1"/>
            <p:nvPr/>
          </p:nvSpPr>
          <p:spPr>
            <a:xfrm>
              <a:off x="10585412" y="3470207"/>
              <a:ext cx="529486" cy="2552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BFBF">
                      <a:lumMod val="50000"/>
                    </a:srgbClr>
                  </a:solidFill>
                  <a:effectLst/>
                  <a:uLnTx/>
                  <a:uFillTx/>
                  <a:latin typeface="Arial" panose="020B0604020202020204"/>
                  <a:ea typeface="+mn-ea"/>
                  <a:cs typeface="+mn-cs"/>
                </a:rPr>
                <a:t>EFSA</a:t>
              </a:r>
            </a:p>
          </p:txBody>
        </p:sp>
        <p:sp>
          <p:nvSpPr>
            <p:cNvPr id="10" name="TextBox 19"/>
            <p:cNvSpPr txBox="1"/>
            <p:nvPr/>
          </p:nvSpPr>
          <p:spPr>
            <a:xfrm>
              <a:off x="9573099" y="3470207"/>
              <a:ext cx="554942" cy="2552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BFBF">
                      <a:lumMod val="50000"/>
                    </a:srgbClr>
                  </a:solidFill>
                  <a:effectLst/>
                  <a:uLnTx/>
                  <a:uFillTx/>
                  <a:latin typeface="Arial" panose="020B0604020202020204"/>
                  <a:ea typeface="+mn-ea"/>
                  <a:cs typeface="+mn-cs"/>
                </a:rPr>
                <a:t>ECDC</a:t>
              </a:r>
            </a:p>
          </p:txBody>
        </p:sp>
        <p:sp>
          <p:nvSpPr>
            <p:cNvPr id="11" name="TextBox 20"/>
            <p:cNvSpPr txBox="1"/>
            <p:nvPr/>
          </p:nvSpPr>
          <p:spPr>
            <a:xfrm>
              <a:off x="11191266" y="5174073"/>
              <a:ext cx="714475" cy="3010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BFBF">
                      <a:lumMod val="50000"/>
                    </a:srgbClr>
                  </a:solidFill>
                  <a:effectLst/>
                  <a:uLnTx/>
                  <a:uFillTx/>
                  <a:latin typeface="Arial" panose="020B0604020202020204"/>
                  <a:ea typeface="+mn-ea"/>
                  <a:cs typeface="+mn-cs"/>
                </a:rPr>
                <a:t>WOAH</a:t>
              </a:r>
            </a:p>
          </p:txBody>
        </p:sp>
        <p:sp>
          <p:nvSpPr>
            <p:cNvPr id="14" name="TextBox 21"/>
            <p:cNvSpPr txBox="1"/>
            <p:nvPr/>
          </p:nvSpPr>
          <p:spPr>
            <a:xfrm>
              <a:off x="9012025" y="5174073"/>
              <a:ext cx="436190" cy="2552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BFBF">
                      <a:lumMod val="50000"/>
                    </a:srgbClr>
                  </a:solidFill>
                  <a:effectLst/>
                  <a:uLnTx/>
                  <a:uFillTx/>
                  <a:latin typeface="Arial" panose="020B0604020202020204"/>
                  <a:ea typeface="+mn-ea"/>
                  <a:cs typeface="+mn-cs"/>
                </a:rPr>
                <a:t>FAO</a:t>
              </a:r>
            </a:p>
          </p:txBody>
        </p:sp>
        <p:sp>
          <p:nvSpPr>
            <p:cNvPr id="15" name="TextBox 22"/>
            <p:cNvSpPr txBox="1"/>
            <p:nvPr/>
          </p:nvSpPr>
          <p:spPr>
            <a:xfrm>
              <a:off x="9850570" y="5691936"/>
              <a:ext cx="1072549" cy="2552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BFBF">
                      <a:lumMod val="50000"/>
                    </a:srgbClr>
                  </a:solidFill>
                  <a:effectLst/>
                  <a:uLnTx/>
                  <a:uFillTx/>
                  <a:latin typeface="Arial" panose="020B0604020202020204"/>
                  <a:ea typeface="+mn-ea"/>
                  <a:cs typeface="+mn-cs"/>
                </a:rPr>
                <a:t>WHO-Europe</a:t>
              </a:r>
            </a:p>
          </p:txBody>
        </p:sp>
        <p:sp>
          <p:nvSpPr>
            <p:cNvPr id="16" name="TextBox 23"/>
            <p:cNvSpPr txBox="1"/>
            <p:nvPr/>
          </p:nvSpPr>
          <p:spPr>
            <a:xfrm>
              <a:off x="11114898" y="4131088"/>
              <a:ext cx="461603" cy="2552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BFBF">
                      <a:lumMod val="50000"/>
                    </a:srgbClr>
                  </a:solidFill>
                  <a:effectLst/>
                  <a:uLnTx/>
                  <a:uFillTx/>
                  <a:latin typeface="Arial" panose="020B0604020202020204"/>
                  <a:ea typeface="+mn-ea"/>
                  <a:cs typeface="+mn-cs"/>
                </a:rPr>
                <a:t>EMA</a:t>
              </a:r>
            </a:p>
          </p:txBody>
        </p:sp>
        <p:sp>
          <p:nvSpPr>
            <p:cNvPr id="17" name="TextBox 24"/>
            <p:cNvSpPr txBox="1"/>
            <p:nvPr/>
          </p:nvSpPr>
          <p:spPr>
            <a:xfrm>
              <a:off x="8942453" y="4141721"/>
              <a:ext cx="436147" cy="2552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BFBF">
                      <a:lumMod val="50000"/>
                    </a:srgbClr>
                  </a:solidFill>
                  <a:effectLst/>
                  <a:uLnTx/>
                  <a:uFillTx/>
                  <a:latin typeface="Arial" panose="020B0604020202020204"/>
                  <a:ea typeface="+mn-ea"/>
                  <a:cs typeface="+mn-cs"/>
                </a:rPr>
                <a:t>EEA</a:t>
              </a:r>
            </a:p>
          </p:txBody>
        </p:sp>
      </p:grpSp>
      <p:pic>
        <p:nvPicPr>
          <p:cNvPr id="19" name="Picture 18" descr="Diagram&#10;&#10;Description automatically generated">
            <a:extLst>
              <a:ext uri="{FF2B5EF4-FFF2-40B4-BE49-F238E27FC236}">
                <a16:creationId xmlns:a16="http://schemas.microsoft.com/office/drawing/2014/main" id="{01A601CC-4C1C-417F-A153-10ED37643C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5518" y="5672350"/>
            <a:ext cx="5400000" cy="1053444"/>
          </a:xfrm>
          <a:prstGeom prst="rect">
            <a:avLst/>
          </a:prstGeom>
        </p:spPr>
      </p:pic>
    </p:spTree>
    <p:extLst>
      <p:ext uri="{BB962C8B-B14F-4D97-AF65-F5344CB8AC3E}">
        <p14:creationId xmlns:p14="http://schemas.microsoft.com/office/powerpoint/2010/main" val="2290139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5205" y="1192033"/>
            <a:ext cx="10282498" cy="5198069"/>
          </a:xfrm>
        </p:spPr>
        <p:txBody>
          <a:bodyPr/>
          <a:lstStyle/>
          <a:p>
            <a:pPr marL="342900" indent="-342900">
              <a:buClr>
                <a:srgbClr val="00679C"/>
              </a:buClr>
              <a:buFont typeface="Arial" panose="020B0604020202020204" pitchFamily="34" charset="0"/>
              <a:buChar char="•"/>
            </a:pPr>
            <a:r>
              <a:rPr lang="en-GB" dirty="0">
                <a:solidFill>
                  <a:srgbClr val="F47931"/>
                </a:solidFill>
                <a:latin typeface="Calibri" panose="020F0502020204030204" pitchFamily="34" charset="0"/>
                <a:cs typeface="Calibri" panose="020F0502020204030204" pitchFamily="34" charset="0"/>
              </a:rPr>
              <a:t>European Joint Programme</a:t>
            </a:r>
            <a:r>
              <a:rPr lang="en-GB" dirty="0">
                <a:latin typeface="Calibri" panose="020F0502020204030204" pitchFamily="34" charset="0"/>
                <a:cs typeface="Calibri" panose="020F0502020204030204" pitchFamily="34" charset="0"/>
              </a:rPr>
              <a:t> Co-fund</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under Horizon 2020, project started in </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January 2018 until September 2023.</a:t>
            </a:r>
          </a:p>
          <a:p>
            <a:pPr lvl="2">
              <a:buClr>
                <a:srgbClr val="00679C"/>
              </a:buClr>
            </a:pPr>
            <a:r>
              <a:rPr lang="en-GB" sz="2400" dirty="0">
                <a:latin typeface="Calibri" panose="020F0502020204030204" pitchFamily="34" charset="0"/>
                <a:cs typeface="Calibri" panose="020F0502020204030204" pitchFamily="34" charset="0"/>
              </a:rPr>
              <a:t>Coordination Team: </a:t>
            </a:r>
            <a:r>
              <a:rPr lang="en-GB" sz="2400" dirty="0">
                <a:latin typeface="Calibri" panose="020F0502020204030204" pitchFamily="34" charset="0"/>
                <a:cs typeface="Calibri" panose="020F0502020204030204" pitchFamily="34" charset="0"/>
                <a:hlinkClick r:id="rId2"/>
              </a:rPr>
              <a:t>ANSES</a:t>
            </a:r>
            <a:r>
              <a:rPr lang="en-GB" sz="2400" dirty="0">
                <a:latin typeface="Calibri" panose="020F0502020204030204" pitchFamily="34" charset="0"/>
                <a:cs typeface="Calibri" panose="020F0502020204030204" pitchFamily="34" charset="0"/>
              </a:rPr>
              <a:t>, France</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Scientific Coordinator: </a:t>
            </a:r>
            <a:r>
              <a:rPr lang="en-GB" sz="2400" dirty="0">
                <a:latin typeface="Calibri" panose="020F0502020204030204" pitchFamily="34" charset="0"/>
                <a:cs typeface="Calibri" panose="020F0502020204030204" pitchFamily="34" charset="0"/>
                <a:hlinkClick r:id="rId3"/>
              </a:rPr>
              <a:t>Sciensano</a:t>
            </a:r>
            <a:r>
              <a:rPr lang="en-GB" sz="2400" dirty="0">
                <a:latin typeface="Calibri" panose="020F0502020204030204" pitchFamily="34" charset="0"/>
                <a:cs typeface="Calibri" panose="020F0502020204030204" pitchFamily="34" charset="0"/>
              </a:rPr>
              <a:t>, Belgium.</a:t>
            </a:r>
          </a:p>
          <a:p>
            <a:pPr lvl="2">
              <a:buClr>
                <a:srgbClr val="00679C"/>
              </a:buClr>
            </a:pPr>
            <a:r>
              <a:rPr lang="en-GB" sz="2400" dirty="0">
                <a:latin typeface="Calibri" panose="020F0502020204030204" pitchFamily="34" charset="0"/>
                <a:cs typeface="Calibri" panose="020F0502020204030204" pitchFamily="34" charset="0"/>
              </a:rPr>
              <a:t>44 partners across Europe PH/AH/FS</a:t>
            </a:r>
          </a:p>
          <a:p>
            <a:pPr lvl="2">
              <a:buClr>
                <a:srgbClr val="00679C"/>
              </a:buClr>
            </a:pPr>
            <a:r>
              <a:rPr lang="en-GB" sz="2400" dirty="0">
                <a:latin typeface="Calibri" panose="020F0502020204030204" pitchFamily="34" charset="0"/>
                <a:cs typeface="Calibri" panose="020F0502020204030204" pitchFamily="34" charset="0"/>
              </a:rPr>
              <a:t>Partners have received mandate from </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authorities.</a:t>
            </a:r>
          </a:p>
          <a:p>
            <a:pPr lvl="2">
              <a:buClr>
                <a:srgbClr val="00679C"/>
              </a:buClr>
            </a:pPr>
            <a:r>
              <a:rPr lang="en-GB" sz="2400" dirty="0">
                <a:latin typeface="Calibri" panose="020F0502020204030204" pitchFamily="34" charset="0"/>
                <a:cs typeface="Calibri" panose="020F0502020204030204" pitchFamily="34" charset="0"/>
              </a:rPr>
              <a:t>Total cost €90M, </a:t>
            </a:r>
            <a:r>
              <a:rPr lang="en-GB" sz="2400" dirty="0">
                <a:solidFill>
                  <a:srgbClr val="F47931"/>
                </a:solidFill>
                <a:latin typeface="Calibri" panose="020F0502020204030204" pitchFamily="34" charset="0"/>
                <a:cs typeface="Calibri" panose="020F0502020204030204" pitchFamily="34" charset="0"/>
              </a:rPr>
              <a:t>50% </a:t>
            </a:r>
            <a:r>
              <a:rPr lang="en-GB" sz="2400" dirty="0">
                <a:latin typeface="Calibri" panose="020F0502020204030204" pitchFamily="34" charset="0"/>
                <a:cs typeface="Calibri" panose="020F0502020204030204" pitchFamily="34" charset="0"/>
              </a:rPr>
              <a:t>EU co-funded.</a:t>
            </a:r>
          </a:p>
          <a:p>
            <a:pPr lvl="2">
              <a:buClr>
                <a:srgbClr val="00679C"/>
              </a:buClr>
            </a:pPr>
            <a:r>
              <a:rPr lang="en-GB" sz="2400" dirty="0">
                <a:latin typeface="Calibri" panose="020F0502020204030204" pitchFamily="34" charset="0"/>
                <a:cs typeface="Calibri" panose="020F0502020204030204" pitchFamily="34" charset="0"/>
              </a:rPr>
              <a:t>24</a:t>
            </a:r>
            <a:r>
              <a:rPr lang="en-GB" sz="2400" dirty="0">
                <a:solidFill>
                  <a:srgbClr val="F47931"/>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Joint </a:t>
            </a:r>
            <a:r>
              <a:rPr lang="en-GB" sz="2400" dirty="0">
                <a:solidFill>
                  <a:srgbClr val="F47931"/>
                </a:solidFill>
                <a:latin typeface="Calibri" panose="020F0502020204030204" pitchFamily="34" charset="0"/>
                <a:cs typeface="Calibri" panose="020F0502020204030204" pitchFamily="34" charset="0"/>
              </a:rPr>
              <a:t>Research</a:t>
            </a:r>
            <a:r>
              <a:rPr lang="en-GB" sz="2400" dirty="0">
                <a:latin typeface="Calibri" panose="020F0502020204030204" pitchFamily="34" charset="0"/>
                <a:cs typeface="Calibri" panose="020F0502020204030204" pitchFamily="34" charset="0"/>
              </a:rPr>
              <a:t> Projects and </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7 Joint </a:t>
            </a:r>
            <a:r>
              <a:rPr lang="en-GB" sz="2400" dirty="0">
                <a:solidFill>
                  <a:srgbClr val="F47931"/>
                </a:solidFill>
                <a:latin typeface="Calibri" panose="020F0502020204030204" pitchFamily="34" charset="0"/>
                <a:cs typeface="Calibri" panose="020F0502020204030204" pitchFamily="34" charset="0"/>
              </a:rPr>
              <a:t>Integrative</a:t>
            </a:r>
            <a:r>
              <a:rPr lang="en-GB" sz="2400" dirty="0">
                <a:latin typeface="Calibri" panose="020F0502020204030204" pitchFamily="34" charset="0"/>
                <a:cs typeface="Calibri" panose="020F0502020204030204" pitchFamily="34" charset="0"/>
              </a:rPr>
              <a:t> Projects.</a:t>
            </a:r>
          </a:p>
          <a:p>
            <a:pPr lvl="2">
              <a:buClr>
                <a:srgbClr val="00679C"/>
              </a:buClr>
            </a:pPr>
            <a:r>
              <a:rPr lang="en-GB" sz="2400" dirty="0">
                <a:solidFill>
                  <a:srgbClr val="F47931"/>
                </a:solidFill>
                <a:latin typeface="Calibri" panose="020F0502020204030204" pitchFamily="34" charset="0"/>
                <a:cs typeface="Calibri" panose="020F0502020204030204" pitchFamily="34" charset="0"/>
              </a:rPr>
              <a:t>Education &amp; Training </a:t>
            </a:r>
            <a:r>
              <a:rPr lang="en-GB" sz="2400" dirty="0">
                <a:latin typeface="Calibri" panose="020F0502020204030204" pitchFamily="34" charset="0"/>
                <a:cs typeface="Calibri" panose="020F0502020204030204" pitchFamily="34" charset="0"/>
              </a:rPr>
              <a:t>activities:</a:t>
            </a:r>
          </a:p>
          <a:p>
            <a:pPr lvl="3"/>
            <a:r>
              <a:rPr lang="en-GB" sz="2400" dirty="0">
                <a:latin typeface="Calibri" panose="020F0502020204030204" pitchFamily="34" charset="0"/>
                <a:cs typeface="Calibri" panose="020F0502020204030204" pitchFamily="34" charset="0"/>
              </a:rPr>
              <a:t>17 PhD students, 40+ Short Term Missions, Workshops,</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Summer Schools and Continuing Professional Development modules.</a:t>
            </a:r>
          </a:p>
        </p:txBody>
      </p:sp>
      <p:sp>
        <p:nvSpPr>
          <p:cNvPr id="13" name="Title 12"/>
          <p:cNvSpPr>
            <a:spLocks noGrp="1"/>
          </p:cNvSpPr>
          <p:nvPr>
            <p:ph type="title"/>
          </p:nvPr>
        </p:nvSpPr>
        <p:spPr/>
        <p:txBody>
          <a:bodyPr>
            <a:normAutofit/>
          </a:bodyPr>
          <a:lstStyle/>
          <a:p>
            <a:r>
              <a:rPr lang="en-GB" sz="3200" dirty="0">
                <a:latin typeface="+mj-lt"/>
                <a:hlinkClick r:id="rId4"/>
              </a:rPr>
              <a:t>One Health EJP</a:t>
            </a:r>
            <a:r>
              <a:rPr lang="en-GB" sz="3200" dirty="0">
                <a:latin typeface="+mj-lt"/>
              </a:rPr>
              <a:t>: key facts</a:t>
            </a:r>
          </a:p>
        </p:txBody>
      </p:sp>
      <p:sp>
        <p:nvSpPr>
          <p:cNvPr id="12" name="Slide Number Placeholder 11"/>
          <p:cNvSpPr>
            <a:spLocks noGrp="1"/>
          </p:cNvSpPr>
          <p:nvPr>
            <p:ph type="sldNum" sz="quarter" idx="4294967295"/>
          </p:nvPr>
        </p:nvSpPr>
        <p:spPr>
          <a:xfrm>
            <a:off x="0" y="0"/>
            <a:ext cx="0" cy="0"/>
          </a:xfrm>
        </p:spPr>
        <p:txBody>
          <a:bodyPr/>
          <a:lstStyle/>
          <a:p>
            <a:fld id="{7916B34E-FA16-C742-91F8-750E62D73356}" type="slidenum">
              <a:rPr lang="en-GB" smtClean="0"/>
              <a:t>2</a:t>
            </a:fld>
            <a:endParaRPr lang="en-GB" dirty="0"/>
          </a:p>
        </p:txBody>
      </p:sp>
      <p:pic>
        <p:nvPicPr>
          <p:cNvPr id="5" name="Picture 4">
            <a:extLst>
              <a:ext uri="{FF2B5EF4-FFF2-40B4-BE49-F238E27FC236}">
                <a16:creationId xmlns:a16="http://schemas.microsoft.com/office/drawing/2014/main" id="{3FDC4F6A-151B-4497-9C96-BF969CB10598}"/>
              </a:ext>
            </a:extLst>
          </p:cNvPr>
          <p:cNvPicPr>
            <a:picLocks noChangeAspect="1"/>
          </p:cNvPicPr>
          <p:nvPr/>
        </p:nvPicPr>
        <p:blipFill>
          <a:blip r:embed="rId5"/>
          <a:stretch>
            <a:fillRect/>
          </a:stretch>
        </p:blipFill>
        <p:spPr>
          <a:xfrm>
            <a:off x="129775" y="6080656"/>
            <a:ext cx="1234675" cy="661769"/>
          </a:xfrm>
          <a:prstGeom prst="rect">
            <a:avLst/>
          </a:prstGeom>
        </p:spPr>
      </p:pic>
      <p:grpSp>
        <p:nvGrpSpPr>
          <p:cNvPr id="6" name="Group 5">
            <a:extLst>
              <a:ext uri="{FF2B5EF4-FFF2-40B4-BE49-F238E27FC236}">
                <a16:creationId xmlns:a16="http://schemas.microsoft.com/office/drawing/2014/main" id="{2BD84559-2432-4A15-A975-A67A30FFAD88}"/>
              </a:ext>
            </a:extLst>
          </p:cNvPr>
          <p:cNvGrpSpPr/>
          <p:nvPr/>
        </p:nvGrpSpPr>
        <p:grpSpPr>
          <a:xfrm>
            <a:off x="8329676" y="355284"/>
            <a:ext cx="3503095" cy="2964691"/>
            <a:chOff x="7722923" y="1354091"/>
            <a:chExt cx="4337390" cy="4017115"/>
          </a:xfrm>
        </p:grpSpPr>
        <p:sp>
          <p:nvSpPr>
            <p:cNvPr id="19" name="Rectangle 18">
              <a:extLst>
                <a:ext uri="{FF2B5EF4-FFF2-40B4-BE49-F238E27FC236}">
                  <a16:creationId xmlns:a16="http://schemas.microsoft.com/office/drawing/2014/main" id="{B2260875-2381-4F06-8FB7-EABC334A3812}"/>
                </a:ext>
              </a:extLst>
            </p:cNvPr>
            <p:cNvSpPr>
              <a:spLocks/>
            </p:cNvSpPr>
            <p:nvPr/>
          </p:nvSpPr>
          <p:spPr>
            <a:xfrm>
              <a:off x="7722923" y="4146298"/>
              <a:ext cx="4320000" cy="1080000"/>
            </a:xfrm>
            <a:prstGeom prst="rect">
              <a:avLst/>
            </a:prstGeom>
            <a:solidFill>
              <a:srgbClr val="0067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endParaRPr lang="en-GB" sz="2400" dirty="0"/>
            </a:p>
          </p:txBody>
        </p:sp>
        <p:sp>
          <p:nvSpPr>
            <p:cNvPr id="18" name="Rectangle 17">
              <a:extLst>
                <a:ext uri="{FF2B5EF4-FFF2-40B4-BE49-F238E27FC236}">
                  <a16:creationId xmlns:a16="http://schemas.microsoft.com/office/drawing/2014/main" id="{6E748770-7BBF-4C95-A47A-B3213A519E9B}"/>
                </a:ext>
              </a:extLst>
            </p:cNvPr>
            <p:cNvSpPr>
              <a:spLocks/>
            </p:cNvSpPr>
            <p:nvPr/>
          </p:nvSpPr>
          <p:spPr>
            <a:xfrm>
              <a:off x="7722923" y="2769689"/>
              <a:ext cx="4320000" cy="1080000"/>
            </a:xfrm>
            <a:prstGeom prst="rect">
              <a:avLst/>
            </a:prstGeom>
            <a:solidFill>
              <a:srgbClr val="0067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endParaRPr lang="en-GB" sz="2400" dirty="0"/>
            </a:p>
          </p:txBody>
        </p:sp>
        <p:grpSp>
          <p:nvGrpSpPr>
            <p:cNvPr id="4" name="Group 3"/>
            <p:cNvGrpSpPr/>
            <p:nvPr/>
          </p:nvGrpSpPr>
          <p:grpSpPr>
            <a:xfrm>
              <a:off x="7722924" y="1364293"/>
              <a:ext cx="4337389" cy="3640484"/>
              <a:chOff x="8395771" y="2351164"/>
              <a:chExt cx="3738962" cy="3045175"/>
            </a:xfrm>
          </p:grpSpPr>
          <p:sp>
            <p:nvSpPr>
              <p:cNvPr id="16" name="Rectangle 15"/>
              <p:cNvSpPr>
                <a:spLocks noChangeAspect="1"/>
              </p:cNvSpPr>
              <p:nvPr/>
            </p:nvSpPr>
            <p:spPr>
              <a:xfrm>
                <a:off x="8526965" y="4797563"/>
                <a:ext cx="3410768" cy="598776"/>
              </a:xfrm>
              <a:prstGeom prst="rect">
                <a:avLst/>
              </a:prstGeom>
              <a:noFill/>
              <a:ln>
                <a:noFill/>
              </a:ln>
            </p:spPr>
            <p:txBody>
              <a:bodyPr wrap="none" lIns="0" tIns="0" rIns="0" bIns="0" anchor="ctr" anchorCtr="0">
                <a:noAutofit/>
              </a:bodyPr>
              <a:lstStyle/>
              <a:p>
                <a:pPr marL="982663"/>
                <a:r>
                  <a:rPr lang="en-GB" b="1" dirty="0">
                    <a:solidFill>
                      <a:srgbClr val="F47931"/>
                    </a:solidFill>
                    <a:ea typeface="Open Sans" panose="020B0606030504020204" pitchFamily="34" charset="0"/>
                    <a:cs typeface="Open Sans" panose="020B0606030504020204" pitchFamily="34" charset="0"/>
                  </a:rPr>
                  <a:t>44 PARTNERS</a:t>
                </a:r>
              </a:p>
              <a:p>
                <a:pPr marL="982663"/>
                <a:r>
                  <a:rPr lang="en-GB" dirty="0">
                    <a:solidFill>
                      <a:schemeClr val="bg1"/>
                    </a:solidFill>
                    <a:ea typeface="Open Sans" panose="020B0606030504020204" pitchFamily="34" charset="0"/>
                    <a:cs typeface="Open Sans" panose="020B0606030504020204" pitchFamily="34" charset="0"/>
                  </a:rPr>
                  <a:t>ACROSS EUROPE</a:t>
                </a:r>
                <a:endParaRPr lang="en-GB" dirty="0">
                  <a:solidFill>
                    <a:schemeClr val="bg1">
                      <a:lumMod val="95000"/>
                    </a:schemeClr>
                  </a:solidFill>
                  <a:ea typeface="Open Sans" panose="020B0606030504020204" pitchFamily="34" charset="0"/>
                  <a:cs typeface="Open Sans" panose="020B0606030504020204" pitchFamily="34" charset="0"/>
                </a:endParaRPr>
              </a:p>
            </p:txBody>
          </p:sp>
          <p:sp>
            <p:nvSpPr>
              <p:cNvPr id="28" name="Rectangle 27"/>
              <p:cNvSpPr>
                <a:spLocks/>
              </p:cNvSpPr>
              <p:nvPr/>
            </p:nvSpPr>
            <p:spPr>
              <a:xfrm>
                <a:off x="8410761" y="3787077"/>
                <a:ext cx="3723972" cy="335252"/>
              </a:xfrm>
              <a:prstGeom prst="rect">
                <a:avLst/>
              </a:prstGeom>
              <a:noFill/>
              <a:ln>
                <a:noFill/>
              </a:ln>
            </p:spPr>
            <p:txBody>
              <a:bodyPr wrap="square" anchor="ctr" anchorCtr="0">
                <a:noAutofit/>
              </a:bodyPr>
              <a:lstStyle/>
              <a:p>
                <a:pPr marL="982663" indent="4763"/>
                <a:r>
                  <a:rPr lang="en-GB" dirty="0">
                    <a:solidFill>
                      <a:schemeClr val="bg1"/>
                    </a:solidFill>
                    <a:ea typeface="Open Sans" panose="020B0606030504020204" pitchFamily="34" charset="0"/>
                    <a:cs typeface="Open Sans" panose="020B0606030504020204" pitchFamily="34" charset="0"/>
                  </a:rPr>
                  <a:t>HORIZON 2020</a:t>
                </a:r>
              </a:p>
              <a:p>
                <a:pPr marL="982663" indent="4763"/>
                <a:r>
                  <a:rPr lang="en-GB" b="1" dirty="0">
                    <a:solidFill>
                      <a:srgbClr val="F47931"/>
                    </a:solidFill>
                    <a:ea typeface="Open Sans" panose="020B0606030504020204" pitchFamily="34" charset="0"/>
                    <a:cs typeface="Open Sans" panose="020B0606030504020204" pitchFamily="34" charset="0"/>
                  </a:rPr>
                  <a:t>50%</a:t>
                </a:r>
                <a:r>
                  <a:rPr lang="en-GB" dirty="0">
                    <a:solidFill>
                      <a:schemeClr val="bg1"/>
                    </a:solidFill>
                    <a:ea typeface="Open Sans" panose="020B0606030504020204" pitchFamily="34" charset="0"/>
                    <a:cs typeface="Open Sans" panose="020B0606030504020204" pitchFamily="34" charset="0"/>
                  </a:rPr>
                  <a:t> CO-FUNDED</a:t>
                </a:r>
              </a:p>
              <a:p>
                <a:pPr marL="982663" indent="4763"/>
                <a:r>
                  <a:rPr lang="en-GB" dirty="0">
                    <a:solidFill>
                      <a:srgbClr val="F47931"/>
                    </a:solidFill>
                    <a:ea typeface="Open Sans" panose="020B0606030504020204" pitchFamily="34" charset="0"/>
                    <a:cs typeface="Open Sans" panose="020B0606030504020204" pitchFamily="34" charset="0"/>
                  </a:rPr>
                  <a:t>€ 90 MILLION</a:t>
                </a:r>
              </a:p>
            </p:txBody>
          </p:sp>
          <p:sp>
            <p:nvSpPr>
              <p:cNvPr id="30" name="Rectangle 29"/>
              <p:cNvSpPr>
                <a:spLocks/>
              </p:cNvSpPr>
              <p:nvPr/>
            </p:nvSpPr>
            <p:spPr>
              <a:xfrm>
                <a:off x="8395771" y="2351164"/>
                <a:ext cx="3723972" cy="903393"/>
              </a:xfrm>
              <a:prstGeom prst="rect">
                <a:avLst/>
              </a:prstGeom>
              <a:solidFill>
                <a:srgbClr val="0067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endParaRPr lang="en-GB" sz="2400" dirty="0"/>
              </a:p>
            </p:txBody>
          </p:sp>
          <p:pic>
            <p:nvPicPr>
              <p:cNvPr id="32" name="Picture 6" descr="Image result for time symbol whit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37661" y="2453633"/>
                <a:ext cx="895516" cy="6940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526965" y="3637874"/>
                <a:ext cx="716906" cy="633099"/>
              </a:xfrm>
              <a:prstGeom prst="rect">
                <a:avLst/>
              </a:prstGeom>
            </p:spPr>
          </p:pic>
        </p:grpSp>
        <p:sp>
          <p:nvSpPr>
            <p:cNvPr id="20" name="Rectangle 19">
              <a:extLst>
                <a:ext uri="{FF2B5EF4-FFF2-40B4-BE49-F238E27FC236}">
                  <a16:creationId xmlns:a16="http://schemas.microsoft.com/office/drawing/2014/main" id="{93212664-0F06-408A-A0F6-C6E1CDB7AECA}"/>
                </a:ext>
              </a:extLst>
            </p:cNvPr>
            <p:cNvSpPr>
              <a:spLocks noChangeAspect="1"/>
            </p:cNvSpPr>
            <p:nvPr/>
          </p:nvSpPr>
          <p:spPr>
            <a:xfrm>
              <a:off x="7807712" y="1354091"/>
              <a:ext cx="4208810" cy="1071733"/>
            </a:xfrm>
            <a:prstGeom prst="rect">
              <a:avLst/>
            </a:prstGeom>
            <a:noFill/>
            <a:ln>
              <a:noFill/>
            </a:ln>
          </p:spPr>
          <p:txBody>
            <a:bodyPr wrap="none" lIns="0" tIns="0" rIns="0" bIns="0" anchor="ctr" anchorCtr="0">
              <a:noAutofit/>
            </a:bodyPr>
            <a:lstStyle/>
            <a:p>
              <a:pPr marL="982663"/>
              <a:r>
                <a:rPr lang="en-GB" b="1" dirty="0">
                  <a:solidFill>
                    <a:srgbClr val="F47931"/>
                  </a:solidFill>
                  <a:ea typeface="Open Sans" panose="020B0606030504020204" pitchFamily="34" charset="0"/>
                  <a:cs typeface="Open Sans" panose="020B0606030504020204" pitchFamily="34" charset="0"/>
                </a:rPr>
                <a:t>5 YEAR </a:t>
              </a:r>
              <a:r>
                <a:rPr lang="en-GB" dirty="0">
                  <a:solidFill>
                    <a:schemeClr val="bg1"/>
                  </a:solidFill>
                  <a:ea typeface="Open Sans" panose="020B0606030504020204" pitchFamily="34" charset="0"/>
                  <a:cs typeface="Open Sans" panose="020B0606030504020204" pitchFamily="34" charset="0"/>
                </a:rPr>
                <a:t>PROJECT</a:t>
              </a:r>
            </a:p>
          </p:txBody>
        </p:sp>
        <p:pic>
          <p:nvPicPr>
            <p:cNvPr id="21" name="Picture 20">
              <a:extLst>
                <a:ext uri="{FF2B5EF4-FFF2-40B4-BE49-F238E27FC236}">
                  <a16:creationId xmlns:a16="http://schemas.microsoft.com/office/drawing/2014/main" id="{4983665B-7FE7-4F0A-B84D-F7D60762BD83}"/>
                </a:ext>
              </a:extLst>
            </p:cNvPr>
            <p:cNvPicPr>
              <a:picLocks noChangeAspect="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722923" y="4060368"/>
              <a:ext cx="1310797" cy="1310838"/>
            </a:xfrm>
            <a:prstGeom prst="rect">
              <a:avLst/>
            </a:prstGeom>
          </p:spPr>
        </p:pic>
      </p:grpSp>
      <p:pic>
        <p:nvPicPr>
          <p:cNvPr id="3" name="Picture 2">
            <a:extLst>
              <a:ext uri="{FF2B5EF4-FFF2-40B4-BE49-F238E27FC236}">
                <a16:creationId xmlns:a16="http://schemas.microsoft.com/office/drawing/2014/main" id="{764CA610-B423-4162-9C38-E59DF31A3BF2}"/>
              </a:ext>
            </a:extLst>
          </p:cNvPr>
          <p:cNvPicPr>
            <a:picLocks noChangeAspect="1"/>
          </p:cNvPicPr>
          <p:nvPr/>
        </p:nvPicPr>
        <p:blipFill>
          <a:blip r:embed="rId9"/>
          <a:stretch>
            <a:fillRect/>
          </a:stretch>
        </p:blipFill>
        <p:spPr>
          <a:xfrm>
            <a:off x="8424459" y="3421606"/>
            <a:ext cx="3380525" cy="2755631"/>
          </a:xfrm>
          <a:prstGeom prst="rect">
            <a:avLst/>
          </a:prstGeom>
        </p:spPr>
      </p:pic>
    </p:spTree>
    <p:extLst>
      <p:ext uri="{BB962C8B-B14F-4D97-AF65-F5344CB8AC3E}">
        <p14:creationId xmlns:p14="http://schemas.microsoft.com/office/powerpoint/2010/main" val="121158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ircle, art, graphics&#10;&#10;Description automatically generated">
            <a:extLst>
              <a:ext uri="{FF2B5EF4-FFF2-40B4-BE49-F238E27FC236}">
                <a16:creationId xmlns:a16="http://schemas.microsoft.com/office/drawing/2014/main" id="{65D30D4C-24D0-CAF5-F9F5-AACDFA9B517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459646" y="341888"/>
            <a:ext cx="8472193" cy="6858000"/>
          </a:xfrm>
          <a:prstGeom prst="rect">
            <a:avLst/>
          </a:prstGeom>
        </p:spPr>
      </p:pic>
      <p:sp>
        <p:nvSpPr>
          <p:cNvPr id="2" name="Title 1">
            <a:extLst>
              <a:ext uri="{FF2B5EF4-FFF2-40B4-BE49-F238E27FC236}">
                <a16:creationId xmlns:a16="http://schemas.microsoft.com/office/drawing/2014/main" id="{75959903-13B7-4669-9807-4C67D5D64477}"/>
              </a:ext>
            </a:extLst>
          </p:cNvPr>
          <p:cNvSpPr>
            <a:spLocks noGrp="1"/>
          </p:cNvSpPr>
          <p:nvPr>
            <p:ph type="title"/>
          </p:nvPr>
        </p:nvSpPr>
        <p:spPr>
          <a:xfrm>
            <a:off x="2379057" y="2915646"/>
            <a:ext cx="7200000" cy="1080000"/>
          </a:xfrm>
          <a:effectLst>
            <a:outerShdw blurRad="50800" dist="38100" dir="2700000" algn="tl" rotWithShape="0">
              <a:prstClr val="black">
                <a:alpha val="40000"/>
              </a:prstClr>
            </a:outerShdw>
          </a:effectLst>
        </p:spPr>
        <p:txBody>
          <a:bodyPr/>
          <a:lstStyle/>
          <a:p>
            <a:r>
              <a:rPr lang="en-GB" dirty="0"/>
              <a:t>         Working towards impact</a:t>
            </a:r>
          </a:p>
        </p:txBody>
      </p:sp>
      <p:sp>
        <p:nvSpPr>
          <p:cNvPr id="9" name="Text Placeholder 8">
            <a:extLst>
              <a:ext uri="{FF2B5EF4-FFF2-40B4-BE49-F238E27FC236}">
                <a16:creationId xmlns:a16="http://schemas.microsoft.com/office/drawing/2014/main" id="{47E9E485-A198-4A6D-ADA8-52DC1C0FFAD0}"/>
              </a:ext>
            </a:extLst>
          </p:cNvPr>
          <p:cNvSpPr>
            <a:spLocks noGrp="1"/>
          </p:cNvSpPr>
          <p:nvPr>
            <p:ph type="body" sz="quarter" idx="10"/>
          </p:nvPr>
        </p:nvSpPr>
        <p:spPr>
          <a:effectLst>
            <a:outerShdw blurRad="50800" dist="38100" dir="2700000" algn="tl" rotWithShape="0">
              <a:prstClr val="black">
                <a:alpha val="40000"/>
              </a:prstClr>
            </a:outerShdw>
          </a:effectLst>
        </p:spPr>
        <p:txBody>
          <a:bodyPr/>
          <a:lstStyle/>
          <a:p>
            <a:endParaRPr lang="en-GB" dirty="0"/>
          </a:p>
        </p:txBody>
      </p:sp>
      <p:pic>
        <p:nvPicPr>
          <p:cNvPr id="20" name="Picture 19" descr="A picture containing circle, graphics, screenshot, graphic design&#10;&#10;Description automatically generated">
            <a:extLst>
              <a:ext uri="{FF2B5EF4-FFF2-40B4-BE49-F238E27FC236}">
                <a16:creationId xmlns:a16="http://schemas.microsoft.com/office/drawing/2014/main" id="{27DD2B31-0B9F-6E7D-71D3-7E574A45CB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3147" y="2737208"/>
            <a:ext cx="1417147" cy="1383583"/>
          </a:xfrm>
          <a:prstGeom prst="rect">
            <a:avLst/>
          </a:prstGeom>
        </p:spPr>
      </p:pic>
    </p:spTree>
    <p:extLst>
      <p:ext uri="{BB962C8B-B14F-4D97-AF65-F5344CB8AC3E}">
        <p14:creationId xmlns:p14="http://schemas.microsoft.com/office/powerpoint/2010/main" val="4240782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0000" y="180000"/>
            <a:ext cx="10037566" cy="1018896"/>
          </a:xfrm>
        </p:spPr>
        <p:txBody>
          <a:bodyPr>
            <a:normAutofit/>
          </a:bodyPr>
          <a:lstStyle/>
          <a:p>
            <a:r>
              <a:rPr lang="en-GB" dirty="0">
                <a:solidFill>
                  <a:srgbClr val="00679C"/>
                </a:solidFill>
                <a:cs typeface="Arial" panose="020B0604020202020204" pitchFamily="34" charset="0"/>
              </a:rPr>
              <a:t>One Health EJP process for impact</a:t>
            </a:r>
          </a:p>
        </p:txBody>
      </p:sp>
      <p:pic>
        <p:nvPicPr>
          <p:cNvPr id="28" name="Picture 27">
            <a:extLst>
              <a:ext uri="{FF2B5EF4-FFF2-40B4-BE49-F238E27FC236}">
                <a16:creationId xmlns:a16="http://schemas.microsoft.com/office/drawing/2014/main" id="{406DB430-AB13-4CF8-BC4A-AB17BFAACBE7}"/>
              </a:ext>
            </a:extLst>
          </p:cNvPr>
          <p:cNvPicPr>
            <a:picLocks noChangeAspect="1"/>
          </p:cNvPicPr>
          <p:nvPr/>
        </p:nvPicPr>
        <p:blipFill>
          <a:blip r:embed="rId2"/>
          <a:stretch>
            <a:fillRect/>
          </a:stretch>
        </p:blipFill>
        <p:spPr>
          <a:xfrm>
            <a:off x="129775" y="6080656"/>
            <a:ext cx="1234675" cy="661769"/>
          </a:xfrm>
          <a:prstGeom prst="rect">
            <a:avLst/>
          </a:prstGeom>
        </p:spPr>
      </p:pic>
      <p:sp>
        <p:nvSpPr>
          <p:cNvPr id="4" name="TextBox 3">
            <a:extLst>
              <a:ext uri="{FF2B5EF4-FFF2-40B4-BE49-F238E27FC236}">
                <a16:creationId xmlns:a16="http://schemas.microsoft.com/office/drawing/2014/main" id="{CA0BCDB3-9516-4AA1-9F01-74A0976C3A4B}"/>
              </a:ext>
            </a:extLst>
          </p:cNvPr>
          <p:cNvSpPr txBox="1"/>
          <p:nvPr/>
        </p:nvSpPr>
        <p:spPr>
          <a:xfrm>
            <a:off x="1800000" y="1231375"/>
            <a:ext cx="18966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THE PROCESS</a:t>
            </a:r>
          </a:p>
        </p:txBody>
      </p:sp>
      <p:sp>
        <p:nvSpPr>
          <p:cNvPr id="25" name="TextBox 24">
            <a:extLst>
              <a:ext uri="{FF2B5EF4-FFF2-40B4-BE49-F238E27FC236}">
                <a16:creationId xmlns:a16="http://schemas.microsoft.com/office/drawing/2014/main" id="{D4CD8FD3-D04C-40DF-8871-A72944C7348F}"/>
              </a:ext>
            </a:extLst>
          </p:cNvPr>
          <p:cNvSpPr txBox="1"/>
          <p:nvPr/>
        </p:nvSpPr>
        <p:spPr>
          <a:xfrm>
            <a:off x="1776217" y="5799749"/>
            <a:ext cx="31113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RESPONSIBLE</a:t>
            </a:r>
            <a:br>
              <a:rPr kumimoji="0" lang="en-GB" sz="1400" b="1" i="0" u="none" strike="noStrike" kern="1200" cap="none" spc="30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30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FOR ACTION</a:t>
            </a:r>
          </a:p>
        </p:txBody>
      </p:sp>
      <p:sp>
        <p:nvSpPr>
          <p:cNvPr id="26" name="TextBox 25">
            <a:extLst>
              <a:ext uri="{FF2B5EF4-FFF2-40B4-BE49-F238E27FC236}">
                <a16:creationId xmlns:a16="http://schemas.microsoft.com/office/drawing/2014/main" id="{1D02B647-B3FC-4ADE-8BCC-0C9417911CDC}"/>
              </a:ext>
            </a:extLst>
          </p:cNvPr>
          <p:cNvSpPr txBox="1"/>
          <p:nvPr/>
        </p:nvSpPr>
        <p:spPr>
          <a:xfrm>
            <a:off x="3529979" y="3267233"/>
            <a:ext cx="840295" cy="7232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Strategic</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Research</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Agenda</a:t>
            </a:r>
          </a:p>
        </p:txBody>
      </p:sp>
      <p:sp>
        <p:nvSpPr>
          <p:cNvPr id="27" name="TextBox 26">
            <a:extLst>
              <a:ext uri="{FF2B5EF4-FFF2-40B4-BE49-F238E27FC236}">
                <a16:creationId xmlns:a16="http://schemas.microsoft.com/office/drawing/2014/main" id="{68472BD0-A47D-4BC5-BD4E-BFF80065DC46}"/>
              </a:ext>
            </a:extLst>
          </p:cNvPr>
          <p:cNvSpPr txBox="1"/>
          <p:nvPr/>
        </p:nvSpPr>
        <p:spPr>
          <a:xfrm>
            <a:off x="6334353" y="3267233"/>
            <a:ext cx="1649811" cy="15773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Methods</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Epidemiology Tools</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Scientific publications</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Education &amp; Training </a:t>
            </a:r>
            <a:b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results</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 Simulation Exercise</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PhD theses</a:t>
            </a:r>
          </a:p>
        </p:txBody>
      </p:sp>
      <p:sp>
        <p:nvSpPr>
          <p:cNvPr id="29" name="TextBox 28">
            <a:extLst>
              <a:ext uri="{FF2B5EF4-FFF2-40B4-BE49-F238E27FC236}">
                <a16:creationId xmlns:a16="http://schemas.microsoft.com/office/drawing/2014/main" id="{1C32ED8A-1DE3-40E9-A28E-9553F39FD09F}"/>
              </a:ext>
            </a:extLst>
          </p:cNvPr>
          <p:cNvSpPr txBox="1"/>
          <p:nvPr/>
        </p:nvSpPr>
        <p:spPr>
          <a:xfrm>
            <a:off x="4778348" y="3274396"/>
            <a:ext cx="1572566" cy="14619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Joint Research Projects</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Joint Integrative Projects</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PhD Projects and all education &amp; training activities</a:t>
            </a:r>
          </a:p>
        </p:txBody>
      </p:sp>
      <p:sp>
        <p:nvSpPr>
          <p:cNvPr id="30" name="TextBox 29">
            <a:extLst>
              <a:ext uri="{FF2B5EF4-FFF2-40B4-BE49-F238E27FC236}">
                <a16:creationId xmlns:a16="http://schemas.microsoft.com/office/drawing/2014/main" id="{0975C749-A993-46FF-B282-2BF7291A0706}"/>
              </a:ext>
            </a:extLst>
          </p:cNvPr>
          <p:cNvSpPr txBox="1"/>
          <p:nvPr/>
        </p:nvSpPr>
        <p:spPr>
          <a:xfrm>
            <a:off x="7930701" y="3276169"/>
            <a:ext cx="1656000" cy="26853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One Health implementation in Public Health, Animal Health &amp; Food Safety</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New research</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Amendment of Stakeholders Policy</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Competence building</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Strengthened networks</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Strategic research and Innovation agenda</a:t>
            </a:r>
          </a:p>
        </p:txBody>
      </p:sp>
      <p:sp>
        <p:nvSpPr>
          <p:cNvPr id="38" name="TextBox 37">
            <a:extLst>
              <a:ext uri="{FF2B5EF4-FFF2-40B4-BE49-F238E27FC236}">
                <a16:creationId xmlns:a16="http://schemas.microsoft.com/office/drawing/2014/main" id="{FEE52592-2CD8-4B14-8FEF-FE84DC299435}"/>
              </a:ext>
            </a:extLst>
          </p:cNvPr>
          <p:cNvSpPr txBox="1"/>
          <p:nvPr/>
        </p:nvSpPr>
        <p:spPr>
          <a:xfrm>
            <a:off x="9605438" y="3285489"/>
            <a:ext cx="1584000" cy="180782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Advancement of Science</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Increased food safety, improved public health</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Sustainable animal production</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BFBFBF">
                    <a:lumMod val="50000"/>
                  </a:srgbClr>
                </a:solidFill>
                <a:effectLst/>
                <a:uLnTx/>
                <a:uFillTx/>
                <a:latin typeface="Arial" panose="020B0604020202020204" pitchFamily="34" charset="0"/>
                <a:ea typeface="+mn-ea"/>
                <a:cs typeface="Arial" panose="020B0604020202020204" pitchFamily="34" charset="0"/>
              </a:rPr>
              <a:t>New EU guidelines, legislation</a:t>
            </a:r>
          </a:p>
        </p:txBody>
      </p:sp>
      <p:pic>
        <p:nvPicPr>
          <p:cNvPr id="39" name="Picture 38">
            <a:extLst>
              <a:ext uri="{FF2B5EF4-FFF2-40B4-BE49-F238E27FC236}">
                <a16:creationId xmlns:a16="http://schemas.microsoft.com/office/drawing/2014/main" id="{56D30FB3-F0A5-45DC-9938-2B6F8FE78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959130" y="4014197"/>
            <a:ext cx="2811405" cy="329185"/>
          </a:xfrm>
          <a:prstGeom prst="rect">
            <a:avLst/>
          </a:prstGeom>
        </p:spPr>
      </p:pic>
      <p:pic>
        <p:nvPicPr>
          <p:cNvPr id="40" name="Picture 39">
            <a:extLst>
              <a:ext uri="{FF2B5EF4-FFF2-40B4-BE49-F238E27FC236}">
                <a16:creationId xmlns:a16="http://schemas.microsoft.com/office/drawing/2014/main" id="{3EA017F9-59D9-49D3-9200-26AC6776B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538144" y="4024808"/>
            <a:ext cx="2855204" cy="329185"/>
          </a:xfrm>
          <a:prstGeom prst="rect">
            <a:avLst/>
          </a:prstGeom>
        </p:spPr>
      </p:pic>
      <p:pic>
        <p:nvPicPr>
          <p:cNvPr id="41" name="Picture 40">
            <a:extLst>
              <a:ext uri="{FF2B5EF4-FFF2-40B4-BE49-F238E27FC236}">
                <a16:creationId xmlns:a16="http://schemas.microsoft.com/office/drawing/2014/main" id="{56ED0FFC-5F30-42A0-A61B-5635D2E01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35404" y="4027442"/>
            <a:ext cx="2849935" cy="329185"/>
          </a:xfrm>
          <a:prstGeom prst="rect">
            <a:avLst/>
          </a:prstGeom>
        </p:spPr>
      </p:pic>
      <p:sp>
        <p:nvSpPr>
          <p:cNvPr id="42" name="TextBox 41">
            <a:extLst>
              <a:ext uri="{FF2B5EF4-FFF2-40B4-BE49-F238E27FC236}">
                <a16:creationId xmlns:a16="http://schemas.microsoft.com/office/drawing/2014/main" id="{014CE88B-023A-4CA5-94E2-4787092785B2}"/>
              </a:ext>
            </a:extLst>
          </p:cNvPr>
          <p:cNvSpPr txBox="1"/>
          <p:nvPr/>
        </p:nvSpPr>
        <p:spPr>
          <a:xfrm>
            <a:off x="5343609" y="5760303"/>
            <a:ext cx="20500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Project Leaders</a:t>
            </a:r>
          </a:p>
        </p:txBody>
      </p:sp>
      <p:sp>
        <p:nvSpPr>
          <p:cNvPr id="43" name="TextBox 42">
            <a:extLst>
              <a:ext uri="{FF2B5EF4-FFF2-40B4-BE49-F238E27FC236}">
                <a16:creationId xmlns:a16="http://schemas.microsoft.com/office/drawing/2014/main" id="{0FAB35A9-EC1C-4811-B828-D549C32491C1}"/>
              </a:ext>
            </a:extLst>
          </p:cNvPr>
          <p:cNvSpPr txBox="1"/>
          <p:nvPr/>
        </p:nvSpPr>
        <p:spPr>
          <a:xfrm>
            <a:off x="6890214" y="5749014"/>
            <a:ext cx="21510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Partners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Users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Facilitators</a:t>
            </a:r>
          </a:p>
        </p:txBody>
      </p:sp>
      <p:sp>
        <p:nvSpPr>
          <p:cNvPr id="44" name="TextBox 43">
            <a:extLst>
              <a:ext uri="{FF2B5EF4-FFF2-40B4-BE49-F238E27FC236}">
                <a16:creationId xmlns:a16="http://schemas.microsoft.com/office/drawing/2014/main" id="{4469AC07-A886-4986-9978-D9F8637A46C7}"/>
              </a:ext>
            </a:extLst>
          </p:cNvPr>
          <p:cNvSpPr txBox="1"/>
          <p:nvPr/>
        </p:nvSpPr>
        <p:spPr>
          <a:xfrm>
            <a:off x="8626153" y="5802809"/>
            <a:ext cx="18730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Stakeholders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06060"/>
                </a:solidFill>
                <a:effectLst/>
                <a:uLnTx/>
                <a:uFillTx/>
                <a:latin typeface="Arial" panose="020B0604020202020204" pitchFamily="34" charset="0"/>
                <a:ea typeface="+mn-ea"/>
                <a:cs typeface="Arial" panose="020B0604020202020204" pitchFamily="34" charset="0"/>
              </a:rPr>
              <a:t>POC</a:t>
            </a:r>
          </a:p>
        </p:txBody>
      </p:sp>
      <p:pic>
        <p:nvPicPr>
          <p:cNvPr id="5" name="Picture 4" descr="Diagram&#10;&#10;Description automatically generated">
            <a:extLst>
              <a:ext uri="{FF2B5EF4-FFF2-40B4-BE49-F238E27FC236}">
                <a16:creationId xmlns:a16="http://schemas.microsoft.com/office/drawing/2014/main" id="{01A601CC-4C1C-417F-A153-10ED37643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206" y="1363438"/>
            <a:ext cx="10296360" cy="2008636"/>
          </a:xfrm>
          <a:prstGeom prst="rect">
            <a:avLst/>
          </a:prstGeom>
        </p:spPr>
      </p:pic>
    </p:spTree>
    <p:extLst>
      <p:ext uri="{BB962C8B-B14F-4D97-AF65-F5344CB8AC3E}">
        <p14:creationId xmlns:p14="http://schemas.microsoft.com/office/powerpoint/2010/main" val="2863017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C446EE-BA3B-472C-8373-64739259F1F8}"/>
              </a:ext>
            </a:extLst>
          </p:cNvPr>
          <p:cNvSpPr>
            <a:spLocks noGrp="1"/>
          </p:cNvSpPr>
          <p:nvPr>
            <p:ph type="body" sz="quarter" idx="10"/>
          </p:nvPr>
        </p:nvSpPr>
        <p:spPr>
          <a:xfrm>
            <a:off x="1795205" y="1413449"/>
            <a:ext cx="10037566" cy="5226633"/>
          </a:xfrm>
        </p:spPr>
        <p:txBody>
          <a:bodyPr/>
          <a:lstStyle/>
          <a:p>
            <a:pPr lvl="0"/>
            <a:r>
              <a:rPr lang="en-GB" dirty="0"/>
              <a:t>Any project ends up with </a:t>
            </a:r>
            <a:r>
              <a:rPr lang="en-GB" dirty="0">
                <a:solidFill>
                  <a:srgbClr val="F47931"/>
                </a:solidFill>
              </a:rPr>
              <a:t>results</a:t>
            </a:r>
            <a:r>
              <a:rPr lang="en-GB" dirty="0"/>
              <a:t>, deliverables and output, but should deliver short-term and long-term effects as well, i.e. </a:t>
            </a:r>
            <a:r>
              <a:rPr lang="en-GB" dirty="0">
                <a:solidFill>
                  <a:srgbClr val="F47931"/>
                </a:solidFill>
              </a:rPr>
              <a:t>outcomes</a:t>
            </a:r>
            <a:r>
              <a:rPr lang="en-GB" dirty="0"/>
              <a:t> and </a:t>
            </a:r>
            <a:r>
              <a:rPr lang="en-GB" dirty="0">
                <a:solidFill>
                  <a:srgbClr val="F47931"/>
                </a:solidFill>
              </a:rPr>
              <a:t>impact</a:t>
            </a:r>
            <a:r>
              <a:rPr lang="en-GB" dirty="0"/>
              <a:t>.</a:t>
            </a:r>
          </a:p>
          <a:p>
            <a:pPr lvl="0"/>
            <a:r>
              <a:rPr lang="en-GB" dirty="0"/>
              <a:t>Areas for successful and sustainable results of the One Health EJP project are </a:t>
            </a:r>
            <a:r>
              <a:rPr lang="en-GB" dirty="0">
                <a:solidFill>
                  <a:srgbClr val="F47931"/>
                </a:solidFill>
              </a:rPr>
              <a:t>science</a:t>
            </a:r>
            <a:r>
              <a:rPr lang="en-GB" dirty="0"/>
              <a:t>, </a:t>
            </a:r>
            <a:r>
              <a:rPr lang="en-GB" dirty="0">
                <a:solidFill>
                  <a:srgbClr val="F47931"/>
                </a:solidFill>
              </a:rPr>
              <a:t>society</a:t>
            </a:r>
            <a:r>
              <a:rPr lang="en-GB" dirty="0"/>
              <a:t> and </a:t>
            </a:r>
            <a:r>
              <a:rPr lang="en-GB" dirty="0">
                <a:solidFill>
                  <a:srgbClr val="F47931"/>
                </a:solidFill>
              </a:rPr>
              <a:t>policy</a:t>
            </a:r>
            <a:r>
              <a:rPr lang="en-GB" dirty="0"/>
              <a:t>, and in some areas </a:t>
            </a:r>
            <a:r>
              <a:rPr lang="en-GB" dirty="0">
                <a:solidFill>
                  <a:srgbClr val="F47931"/>
                </a:solidFill>
              </a:rPr>
              <a:t>economy</a:t>
            </a:r>
            <a:r>
              <a:rPr lang="en-GB" dirty="0"/>
              <a:t> also.</a:t>
            </a:r>
          </a:p>
          <a:p>
            <a:pPr lvl="2"/>
            <a:r>
              <a:rPr lang="en-GB" dirty="0">
                <a:solidFill>
                  <a:srgbClr val="F47931"/>
                </a:solidFill>
              </a:rPr>
              <a:t>Science</a:t>
            </a:r>
            <a:r>
              <a:rPr lang="en-GB" dirty="0"/>
              <a:t>: new laboratory tests for identification and characterization of microbes, new or improved technologies, new epidemiological data, sources of threats, risk assessment models, etc. for the benefit of others; scientific publications, results as basis for further research projects.</a:t>
            </a:r>
          </a:p>
          <a:p>
            <a:pPr lvl="2"/>
            <a:r>
              <a:rPr lang="en-GB" dirty="0">
                <a:solidFill>
                  <a:srgbClr val="F47931"/>
                </a:solidFill>
              </a:rPr>
              <a:t>Society</a:t>
            </a:r>
            <a:r>
              <a:rPr lang="en-GB" dirty="0"/>
              <a:t>: Food safety, healthy people &amp; animals; in peace time and during outbreaks (during recovery).</a:t>
            </a:r>
          </a:p>
          <a:p>
            <a:pPr lvl="2"/>
            <a:r>
              <a:rPr lang="en-GB" dirty="0">
                <a:solidFill>
                  <a:srgbClr val="F47931"/>
                </a:solidFill>
              </a:rPr>
              <a:t>Policy</a:t>
            </a:r>
            <a:r>
              <a:rPr lang="en-GB" dirty="0"/>
              <a:t>: Advice to authorities, guidelines and instructions, official programmes and laboratory procedures, etc.</a:t>
            </a:r>
          </a:p>
        </p:txBody>
      </p:sp>
      <p:sp>
        <p:nvSpPr>
          <p:cNvPr id="5" name="Title 4">
            <a:extLst>
              <a:ext uri="{FF2B5EF4-FFF2-40B4-BE49-F238E27FC236}">
                <a16:creationId xmlns:a16="http://schemas.microsoft.com/office/drawing/2014/main" id="{FF611627-348D-49F4-A45A-AED8B0A0F3BE}"/>
              </a:ext>
            </a:extLst>
          </p:cNvPr>
          <p:cNvSpPr>
            <a:spLocks noGrp="1"/>
          </p:cNvSpPr>
          <p:nvPr>
            <p:ph type="title"/>
          </p:nvPr>
        </p:nvSpPr>
        <p:spPr/>
        <p:txBody>
          <a:bodyPr>
            <a:normAutofit fontScale="90000"/>
          </a:bodyPr>
          <a:lstStyle/>
          <a:p>
            <a:r>
              <a:rPr lang="en-GB" dirty="0"/>
              <a:t>What is the impact / effect of the work done?</a:t>
            </a:r>
          </a:p>
        </p:txBody>
      </p:sp>
    </p:spTree>
    <p:extLst>
      <p:ext uri="{BB962C8B-B14F-4D97-AF65-F5344CB8AC3E}">
        <p14:creationId xmlns:p14="http://schemas.microsoft.com/office/powerpoint/2010/main" val="127601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8E4B-08A2-406F-AD9C-15B312B1CD07}"/>
              </a:ext>
            </a:extLst>
          </p:cNvPr>
          <p:cNvSpPr>
            <a:spLocks noGrp="1"/>
          </p:cNvSpPr>
          <p:nvPr>
            <p:ph type="title"/>
          </p:nvPr>
        </p:nvSpPr>
        <p:spPr/>
        <p:txBody>
          <a:bodyPr/>
          <a:lstStyle/>
          <a:p>
            <a:r>
              <a:rPr lang="en-GB" dirty="0"/>
              <a:t>Institutionalisation</a:t>
            </a:r>
          </a:p>
        </p:txBody>
      </p:sp>
      <p:sp>
        <p:nvSpPr>
          <p:cNvPr id="3" name="Text Placeholder 2">
            <a:extLst>
              <a:ext uri="{FF2B5EF4-FFF2-40B4-BE49-F238E27FC236}">
                <a16:creationId xmlns:a16="http://schemas.microsoft.com/office/drawing/2014/main" id="{30533D66-FA8E-4D56-862D-6037906C7E7E}"/>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89216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56756682-D9D2-E59A-AC73-0CDED603D4CB}"/>
              </a:ext>
            </a:extLst>
          </p:cNvPr>
          <p:cNvSpPr txBox="1">
            <a:spLocks/>
          </p:cNvSpPr>
          <p:nvPr/>
        </p:nvSpPr>
        <p:spPr>
          <a:xfrm>
            <a:off x="1947605" y="243650"/>
            <a:ext cx="10146586" cy="1018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679C"/>
                </a:solidFill>
                <a:latin typeface="Verdana" panose="020B0604030504040204" pitchFamily="34" charset="0"/>
                <a:ea typeface="Verdana" panose="020B0604030504040204" pitchFamily="34" charset="0"/>
                <a:cs typeface="+mj-cs"/>
              </a:defRPr>
            </a:lvl1pPr>
          </a:lstStyle>
          <a:p>
            <a:endParaRPr lang="en-GB"/>
          </a:p>
        </p:txBody>
      </p:sp>
      <p:sp>
        <p:nvSpPr>
          <p:cNvPr id="6" name="Titolo 3">
            <a:extLst>
              <a:ext uri="{FF2B5EF4-FFF2-40B4-BE49-F238E27FC236}">
                <a16:creationId xmlns:a16="http://schemas.microsoft.com/office/drawing/2014/main" id="{B73D1E4E-138E-D788-D764-B55F482585C7}"/>
              </a:ext>
            </a:extLst>
          </p:cNvPr>
          <p:cNvSpPr txBox="1">
            <a:spLocks/>
          </p:cNvSpPr>
          <p:nvPr/>
        </p:nvSpPr>
        <p:spPr>
          <a:xfrm>
            <a:off x="2100005" y="396050"/>
            <a:ext cx="10146586" cy="1018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679C"/>
                </a:solidFill>
                <a:latin typeface="Verdana" panose="020B0604030504040204" pitchFamily="34" charset="0"/>
                <a:ea typeface="Verdana" panose="020B0604030504040204" pitchFamily="34" charset="0"/>
                <a:cs typeface="+mj-cs"/>
              </a:defRPr>
            </a:lvl1pPr>
          </a:lstStyle>
          <a:p>
            <a:endParaRPr lang="en-GB"/>
          </a:p>
        </p:txBody>
      </p:sp>
      <p:sp>
        <p:nvSpPr>
          <p:cNvPr id="7" name="Titolo 3">
            <a:extLst>
              <a:ext uri="{FF2B5EF4-FFF2-40B4-BE49-F238E27FC236}">
                <a16:creationId xmlns:a16="http://schemas.microsoft.com/office/drawing/2014/main" id="{1CA7FB38-5DCF-92E1-0BBC-6BB8EC30D392}"/>
              </a:ext>
            </a:extLst>
          </p:cNvPr>
          <p:cNvSpPr txBox="1">
            <a:spLocks/>
          </p:cNvSpPr>
          <p:nvPr/>
        </p:nvSpPr>
        <p:spPr>
          <a:xfrm>
            <a:off x="2252405" y="548450"/>
            <a:ext cx="10146586" cy="1018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679C"/>
                </a:solidFill>
                <a:latin typeface="Verdana" panose="020B0604030504040204" pitchFamily="34" charset="0"/>
                <a:ea typeface="Verdana" panose="020B0604030504040204" pitchFamily="34" charset="0"/>
                <a:cs typeface="+mj-cs"/>
              </a:defRPr>
            </a:lvl1pPr>
          </a:lstStyle>
          <a:p>
            <a:endParaRPr lang="en-GB"/>
          </a:p>
        </p:txBody>
      </p:sp>
      <p:sp>
        <p:nvSpPr>
          <p:cNvPr id="2" name="Ovale 1">
            <a:extLst>
              <a:ext uri="{FF2B5EF4-FFF2-40B4-BE49-F238E27FC236}">
                <a16:creationId xmlns:a16="http://schemas.microsoft.com/office/drawing/2014/main" id="{2643288C-5A32-03E7-9CAA-368A59B73B12}"/>
              </a:ext>
            </a:extLst>
          </p:cNvPr>
          <p:cNvSpPr/>
          <p:nvPr/>
        </p:nvSpPr>
        <p:spPr>
          <a:xfrm>
            <a:off x="1739638" y="880809"/>
            <a:ext cx="1608083" cy="149246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 name="Ovale 2">
            <a:extLst>
              <a:ext uri="{FF2B5EF4-FFF2-40B4-BE49-F238E27FC236}">
                <a16:creationId xmlns:a16="http://schemas.microsoft.com/office/drawing/2014/main" id="{0C4A83D8-49EA-C411-D481-1949108834B1}"/>
              </a:ext>
            </a:extLst>
          </p:cNvPr>
          <p:cNvSpPr/>
          <p:nvPr/>
        </p:nvSpPr>
        <p:spPr>
          <a:xfrm>
            <a:off x="3778511" y="2022642"/>
            <a:ext cx="1608083" cy="149246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 name="Ovale 7">
            <a:extLst>
              <a:ext uri="{FF2B5EF4-FFF2-40B4-BE49-F238E27FC236}">
                <a16:creationId xmlns:a16="http://schemas.microsoft.com/office/drawing/2014/main" id="{C98E6109-F667-1F4B-C4E1-85C16D6D9511}"/>
              </a:ext>
            </a:extLst>
          </p:cNvPr>
          <p:cNvSpPr/>
          <p:nvPr/>
        </p:nvSpPr>
        <p:spPr>
          <a:xfrm>
            <a:off x="6001964" y="3121170"/>
            <a:ext cx="1608083" cy="1492469"/>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 name="Ovale 8">
            <a:extLst>
              <a:ext uri="{FF2B5EF4-FFF2-40B4-BE49-F238E27FC236}">
                <a16:creationId xmlns:a16="http://schemas.microsoft.com/office/drawing/2014/main" id="{35F8ED85-CC6B-4ED4-22EE-AA520721C3CC}"/>
              </a:ext>
            </a:extLst>
          </p:cNvPr>
          <p:cNvSpPr/>
          <p:nvPr/>
        </p:nvSpPr>
        <p:spPr>
          <a:xfrm>
            <a:off x="8155180" y="4333404"/>
            <a:ext cx="1608083" cy="1492469"/>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Ovale 9">
            <a:extLst>
              <a:ext uri="{FF2B5EF4-FFF2-40B4-BE49-F238E27FC236}">
                <a16:creationId xmlns:a16="http://schemas.microsoft.com/office/drawing/2014/main" id="{25F04692-538F-1CA9-AC56-70809EBB0AAF}"/>
              </a:ext>
            </a:extLst>
          </p:cNvPr>
          <p:cNvSpPr/>
          <p:nvPr/>
        </p:nvSpPr>
        <p:spPr>
          <a:xfrm>
            <a:off x="10286740" y="5121881"/>
            <a:ext cx="1608083" cy="149246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 name="CasellaDiTesto 10">
            <a:extLst>
              <a:ext uri="{FF2B5EF4-FFF2-40B4-BE49-F238E27FC236}">
                <a16:creationId xmlns:a16="http://schemas.microsoft.com/office/drawing/2014/main" id="{5A2A4F07-601B-AB55-04BC-B69A8A26FBD5}"/>
              </a:ext>
            </a:extLst>
          </p:cNvPr>
          <p:cNvSpPr txBox="1"/>
          <p:nvPr/>
        </p:nvSpPr>
        <p:spPr>
          <a:xfrm>
            <a:off x="1739638" y="1473154"/>
            <a:ext cx="1603324" cy="276999"/>
          </a:xfrm>
          <a:prstGeom prst="rect">
            <a:avLst/>
          </a:prstGeom>
          <a:noFill/>
        </p:spPr>
        <p:txBody>
          <a:bodyPr wrap="square" rtlCol="0">
            <a:spAutoFit/>
          </a:bodyPr>
          <a:lstStyle/>
          <a:p>
            <a:r>
              <a:rPr lang="en-GB" sz="1200" dirty="0"/>
              <a:t>Identify &amp; Prioritize</a:t>
            </a:r>
          </a:p>
        </p:txBody>
      </p:sp>
      <p:sp>
        <p:nvSpPr>
          <p:cNvPr id="12" name="CasellaDiTesto 11">
            <a:extLst>
              <a:ext uri="{FF2B5EF4-FFF2-40B4-BE49-F238E27FC236}">
                <a16:creationId xmlns:a16="http://schemas.microsoft.com/office/drawing/2014/main" id="{94F69EBA-5E71-BE34-9DDC-AAB99A999623}"/>
              </a:ext>
            </a:extLst>
          </p:cNvPr>
          <p:cNvSpPr txBox="1"/>
          <p:nvPr/>
        </p:nvSpPr>
        <p:spPr>
          <a:xfrm>
            <a:off x="3930691" y="2465227"/>
            <a:ext cx="1471878" cy="461665"/>
          </a:xfrm>
          <a:prstGeom prst="rect">
            <a:avLst/>
          </a:prstGeom>
          <a:noFill/>
        </p:spPr>
        <p:txBody>
          <a:bodyPr wrap="square" rtlCol="0">
            <a:spAutoFit/>
          </a:bodyPr>
          <a:lstStyle/>
          <a:p>
            <a:r>
              <a:rPr lang="en-GB" sz="1200" dirty="0"/>
              <a:t>Develop a</a:t>
            </a:r>
          </a:p>
          <a:p>
            <a:r>
              <a:rPr lang="en-GB" sz="1200" dirty="0"/>
              <a:t>One Health plan</a:t>
            </a:r>
          </a:p>
        </p:txBody>
      </p:sp>
      <p:sp>
        <p:nvSpPr>
          <p:cNvPr id="13" name="CasellaDiTesto 12">
            <a:extLst>
              <a:ext uri="{FF2B5EF4-FFF2-40B4-BE49-F238E27FC236}">
                <a16:creationId xmlns:a16="http://schemas.microsoft.com/office/drawing/2014/main" id="{D4202ADA-80FF-659A-C166-79A442FB77A8}"/>
              </a:ext>
            </a:extLst>
          </p:cNvPr>
          <p:cNvSpPr txBox="1"/>
          <p:nvPr/>
        </p:nvSpPr>
        <p:spPr>
          <a:xfrm>
            <a:off x="6086049" y="3463920"/>
            <a:ext cx="1608083" cy="830997"/>
          </a:xfrm>
          <a:prstGeom prst="rect">
            <a:avLst/>
          </a:prstGeom>
          <a:noFill/>
        </p:spPr>
        <p:txBody>
          <a:bodyPr wrap="square" rtlCol="0">
            <a:spAutoFit/>
          </a:bodyPr>
          <a:lstStyle/>
          <a:p>
            <a:r>
              <a:rPr lang="en-GB" sz="1200" dirty="0"/>
              <a:t>Facilitate and implement transdisciplinary ways of working</a:t>
            </a:r>
          </a:p>
        </p:txBody>
      </p:sp>
      <p:sp>
        <p:nvSpPr>
          <p:cNvPr id="14" name="CasellaDiTesto 13">
            <a:extLst>
              <a:ext uri="{FF2B5EF4-FFF2-40B4-BE49-F238E27FC236}">
                <a16:creationId xmlns:a16="http://schemas.microsoft.com/office/drawing/2014/main" id="{3A8EBCE2-91C3-3AFB-CB45-83DC330E5B88}"/>
              </a:ext>
            </a:extLst>
          </p:cNvPr>
          <p:cNvSpPr txBox="1"/>
          <p:nvPr/>
        </p:nvSpPr>
        <p:spPr>
          <a:xfrm>
            <a:off x="8307737" y="4848807"/>
            <a:ext cx="1608083" cy="461665"/>
          </a:xfrm>
          <a:prstGeom prst="rect">
            <a:avLst/>
          </a:prstGeom>
          <a:noFill/>
        </p:spPr>
        <p:txBody>
          <a:bodyPr wrap="square" rtlCol="0">
            <a:spAutoFit/>
          </a:bodyPr>
          <a:lstStyle/>
          <a:p>
            <a:r>
              <a:rPr lang="en-GB" sz="1200" dirty="0"/>
              <a:t>Build sustainable and impactful engagement</a:t>
            </a:r>
          </a:p>
        </p:txBody>
      </p:sp>
      <p:sp>
        <p:nvSpPr>
          <p:cNvPr id="15" name="CasellaDiTesto 14">
            <a:extLst>
              <a:ext uri="{FF2B5EF4-FFF2-40B4-BE49-F238E27FC236}">
                <a16:creationId xmlns:a16="http://schemas.microsoft.com/office/drawing/2014/main" id="{EFE6B85D-BCF8-3490-CF6A-B46D59B7C749}"/>
              </a:ext>
            </a:extLst>
          </p:cNvPr>
          <p:cNvSpPr txBox="1"/>
          <p:nvPr/>
        </p:nvSpPr>
        <p:spPr>
          <a:xfrm>
            <a:off x="10344396" y="5544949"/>
            <a:ext cx="1608083" cy="646331"/>
          </a:xfrm>
          <a:prstGeom prst="rect">
            <a:avLst/>
          </a:prstGeom>
          <a:noFill/>
        </p:spPr>
        <p:txBody>
          <a:bodyPr wrap="square" rtlCol="0">
            <a:spAutoFit/>
          </a:bodyPr>
          <a:lstStyle/>
          <a:p>
            <a:r>
              <a:rPr lang="en-GB" sz="1200" dirty="0"/>
              <a:t>Establish/adapt and fund governance mechanisms</a:t>
            </a:r>
          </a:p>
        </p:txBody>
      </p:sp>
      <p:sp>
        <p:nvSpPr>
          <p:cNvPr id="16" name="CasellaDiTesto 15">
            <a:extLst>
              <a:ext uri="{FF2B5EF4-FFF2-40B4-BE49-F238E27FC236}">
                <a16:creationId xmlns:a16="http://schemas.microsoft.com/office/drawing/2014/main" id="{ABED644C-1A4A-EDE9-0687-E5BA30F66EBF}"/>
              </a:ext>
            </a:extLst>
          </p:cNvPr>
          <p:cNvSpPr txBox="1"/>
          <p:nvPr/>
        </p:nvSpPr>
        <p:spPr>
          <a:xfrm>
            <a:off x="3616950" y="1112367"/>
            <a:ext cx="8126102" cy="523220"/>
          </a:xfrm>
          <a:prstGeom prst="rect">
            <a:avLst/>
          </a:prstGeom>
          <a:noFill/>
        </p:spPr>
        <p:txBody>
          <a:bodyPr wrap="square" rtlCol="0">
            <a:spAutoFit/>
          </a:bodyPr>
          <a:lstStyle/>
          <a:p>
            <a:r>
              <a:rPr lang="en-GB" sz="1400" dirty="0"/>
              <a:t>Scan for </a:t>
            </a:r>
            <a:r>
              <a:rPr lang="en-GB" sz="1400" b="1" u="sng" dirty="0"/>
              <a:t>sectors</a:t>
            </a:r>
            <a:r>
              <a:rPr lang="en-GB" sz="1400" dirty="0"/>
              <a:t> to be involved in the specific action lines </a:t>
            </a:r>
          </a:p>
          <a:p>
            <a:r>
              <a:rPr lang="en-GB" sz="1400" dirty="0"/>
              <a:t>(medical, veterinary, food, environment, social sciences, economics) and identify the </a:t>
            </a:r>
            <a:r>
              <a:rPr lang="en-GB" sz="1400" b="1" u="sng" dirty="0"/>
              <a:t>action domains</a:t>
            </a:r>
          </a:p>
        </p:txBody>
      </p:sp>
      <p:sp>
        <p:nvSpPr>
          <p:cNvPr id="17" name="CasellaDiTesto 16">
            <a:extLst>
              <a:ext uri="{FF2B5EF4-FFF2-40B4-BE49-F238E27FC236}">
                <a16:creationId xmlns:a16="http://schemas.microsoft.com/office/drawing/2014/main" id="{D1905F18-EC94-37E8-CF79-10F096F6A3E4}"/>
              </a:ext>
            </a:extLst>
          </p:cNvPr>
          <p:cNvSpPr txBox="1"/>
          <p:nvPr/>
        </p:nvSpPr>
        <p:spPr>
          <a:xfrm>
            <a:off x="5458395" y="2422793"/>
            <a:ext cx="3966266" cy="307777"/>
          </a:xfrm>
          <a:prstGeom prst="rect">
            <a:avLst/>
          </a:prstGeom>
          <a:noFill/>
        </p:spPr>
        <p:txBody>
          <a:bodyPr wrap="square" rtlCol="0">
            <a:spAutoFit/>
          </a:bodyPr>
          <a:lstStyle/>
          <a:p>
            <a:r>
              <a:rPr lang="en-GB" sz="1400" dirty="0"/>
              <a:t>Set the </a:t>
            </a:r>
            <a:r>
              <a:rPr lang="en-GB" sz="1400" b="1" u="sng" dirty="0"/>
              <a:t>rules</a:t>
            </a:r>
            <a:r>
              <a:rPr lang="en-GB" sz="1400" dirty="0"/>
              <a:t> and the data/information </a:t>
            </a:r>
            <a:r>
              <a:rPr lang="en-GB" sz="1400" b="1" u="sng" dirty="0"/>
              <a:t>flows</a:t>
            </a:r>
          </a:p>
        </p:txBody>
      </p:sp>
      <p:sp>
        <p:nvSpPr>
          <p:cNvPr id="18" name="CasellaDiTesto 17">
            <a:extLst>
              <a:ext uri="{FF2B5EF4-FFF2-40B4-BE49-F238E27FC236}">
                <a16:creationId xmlns:a16="http://schemas.microsoft.com/office/drawing/2014/main" id="{C2AD9E54-9709-8B11-E28E-A34448BB55AF}"/>
              </a:ext>
            </a:extLst>
          </p:cNvPr>
          <p:cNvSpPr txBox="1"/>
          <p:nvPr/>
        </p:nvSpPr>
        <p:spPr>
          <a:xfrm>
            <a:off x="7680001" y="3482951"/>
            <a:ext cx="4376134" cy="523220"/>
          </a:xfrm>
          <a:prstGeom prst="rect">
            <a:avLst/>
          </a:prstGeom>
          <a:noFill/>
        </p:spPr>
        <p:txBody>
          <a:bodyPr wrap="square" rtlCol="0">
            <a:spAutoFit/>
          </a:bodyPr>
          <a:lstStyle/>
          <a:p>
            <a:r>
              <a:rPr lang="en-GB" sz="1400" dirty="0"/>
              <a:t>Establish a </a:t>
            </a:r>
            <a:r>
              <a:rPr lang="en-GB" sz="1400" b="1" u="sng" dirty="0"/>
              <a:t>common language</a:t>
            </a:r>
            <a:r>
              <a:rPr lang="en-GB" sz="1400" dirty="0"/>
              <a:t>. </a:t>
            </a:r>
            <a:r>
              <a:rPr lang="en-GB" sz="1400" b="1" u="sng" dirty="0"/>
              <a:t>Harmonize</a:t>
            </a:r>
            <a:r>
              <a:rPr lang="en-GB" sz="1400" dirty="0"/>
              <a:t> methods and protocols. Develop </a:t>
            </a:r>
            <a:r>
              <a:rPr lang="en-GB" sz="1400" b="1" u="sng" dirty="0"/>
              <a:t>IT platforms </a:t>
            </a:r>
          </a:p>
        </p:txBody>
      </p:sp>
      <p:sp>
        <p:nvSpPr>
          <p:cNvPr id="19" name="CasellaDiTesto 18">
            <a:extLst>
              <a:ext uri="{FF2B5EF4-FFF2-40B4-BE49-F238E27FC236}">
                <a16:creationId xmlns:a16="http://schemas.microsoft.com/office/drawing/2014/main" id="{970BB4EF-8603-15E0-F848-640A73A9F3D1}"/>
              </a:ext>
            </a:extLst>
          </p:cNvPr>
          <p:cNvSpPr txBox="1"/>
          <p:nvPr/>
        </p:nvSpPr>
        <p:spPr>
          <a:xfrm>
            <a:off x="2371320" y="5336015"/>
            <a:ext cx="7053341" cy="307777"/>
          </a:xfrm>
          <a:prstGeom prst="rect">
            <a:avLst/>
          </a:prstGeom>
          <a:noFill/>
        </p:spPr>
        <p:txBody>
          <a:bodyPr wrap="square" rtlCol="0">
            <a:spAutoFit/>
          </a:bodyPr>
          <a:lstStyle/>
          <a:p>
            <a:r>
              <a:rPr lang="en-GB" sz="1400" b="1" u="sng" dirty="0"/>
              <a:t>Communicate</a:t>
            </a:r>
            <a:r>
              <a:rPr lang="en-GB" sz="1400" dirty="0"/>
              <a:t> to the stakeholders and the public, build </a:t>
            </a:r>
            <a:r>
              <a:rPr lang="en-GB" sz="1400" b="1" u="sng" dirty="0"/>
              <a:t>trust</a:t>
            </a:r>
            <a:r>
              <a:rPr lang="en-GB" sz="1400" dirty="0"/>
              <a:t>, o</a:t>
            </a:r>
            <a:r>
              <a:rPr lang="en-GB" sz="1400" b="1" u="sng" dirty="0"/>
              <a:t>pen data</a:t>
            </a:r>
          </a:p>
        </p:txBody>
      </p:sp>
      <p:sp>
        <p:nvSpPr>
          <p:cNvPr id="20" name="CasellaDiTesto 19">
            <a:extLst>
              <a:ext uri="{FF2B5EF4-FFF2-40B4-BE49-F238E27FC236}">
                <a16:creationId xmlns:a16="http://schemas.microsoft.com/office/drawing/2014/main" id="{E2A00937-6FF0-0EDE-F9C2-D9D51065A989}"/>
              </a:ext>
            </a:extLst>
          </p:cNvPr>
          <p:cNvSpPr txBox="1"/>
          <p:nvPr/>
        </p:nvSpPr>
        <p:spPr>
          <a:xfrm>
            <a:off x="3945611" y="6244395"/>
            <a:ext cx="7572907" cy="307777"/>
          </a:xfrm>
          <a:prstGeom prst="rect">
            <a:avLst/>
          </a:prstGeom>
          <a:noFill/>
        </p:spPr>
        <p:txBody>
          <a:bodyPr wrap="square" rtlCol="0">
            <a:spAutoFit/>
          </a:bodyPr>
          <a:lstStyle/>
          <a:p>
            <a:r>
              <a:rPr lang="en-GB" sz="1400" dirty="0"/>
              <a:t>Identify the </a:t>
            </a:r>
            <a:r>
              <a:rPr lang="en-GB" sz="1400" b="1" u="sng" dirty="0"/>
              <a:t>roles</a:t>
            </a:r>
            <a:r>
              <a:rPr lang="en-GB" sz="1400" dirty="0"/>
              <a:t>, identify the </a:t>
            </a:r>
            <a:r>
              <a:rPr lang="en-GB" sz="1400" b="1" u="sng" dirty="0"/>
              <a:t>funds</a:t>
            </a:r>
            <a:r>
              <a:rPr lang="en-GB" sz="1400" dirty="0"/>
              <a:t> sources and include in relevant </a:t>
            </a:r>
            <a:r>
              <a:rPr lang="en-GB" sz="1400" b="1" u="sng" dirty="0"/>
              <a:t>legislation</a:t>
            </a:r>
            <a:r>
              <a:rPr lang="en-GB" sz="1400" dirty="0"/>
              <a:t> </a:t>
            </a:r>
          </a:p>
        </p:txBody>
      </p:sp>
      <p:cxnSp>
        <p:nvCxnSpPr>
          <p:cNvPr id="21" name="Connettore 2 20">
            <a:extLst>
              <a:ext uri="{FF2B5EF4-FFF2-40B4-BE49-F238E27FC236}">
                <a16:creationId xmlns:a16="http://schemas.microsoft.com/office/drawing/2014/main" id="{793D7BF0-6ED2-53EC-DC8A-24EA0DDFC5BA}"/>
              </a:ext>
            </a:extLst>
          </p:cNvPr>
          <p:cNvCxnSpPr>
            <a:cxnSpLocks/>
          </p:cNvCxnSpPr>
          <p:nvPr/>
        </p:nvCxnSpPr>
        <p:spPr>
          <a:xfrm>
            <a:off x="3156753" y="1991540"/>
            <a:ext cx="677205" cy="352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1711A023-AB25-C743-9776-124FCDEFF4AD}"/>
              </a:ext>
            </a:extLst>
          </p:cNvPr>
          <p:cNvCxnSpPr>
            <a:cxnSpLocks/>
          </p:cNvCxnSpPr>
          <p:nvPr/>
        </p:nvCxnSpPr>
        <p:spPr>
          <a:xfrm>
            <a:off x="5330535" y="3170551"/>
            <a:ext cx="677205" cy="352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6A6E812B-66AC-8442-F86E-B72177D9232B}"/>
              </a:ext>
            </a:extLst>
          </p:cNvPr>
          <p:cNvCxnSpPr>
            <a:cxnSpLocks/>
          </p:cNvCxnSpPr>
          <p:nvPr/>
        </p:nvCxnSpPr>
        <p:spPr>
          <a:xfrm>
            <a:off x="7610047" y="4347454"/>
            <a:ext cx="677205" cy="352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5F315D1C-367D-02F8-310D-1F3E2A51A224}"/>
              </a:ext>
            </a:extLst>
          </p:cNvPr>
          <p:cNvCxnSpPr>
            <a:cxnSpLocks/>
          </p:cNvCxnSpPr>
          <p:nvPr/>
        </p:nvCxnSpPr>
        <p:spPr>
          <a:xfrm>
            <a:off x="9631191" y="5425339"/>
            <a:ext cx="677205" cy="352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0851F870-1583-8636-A44C-786E4F801C9D}"/>
              </a:ext>
            </a:extLst>
          </p:cNvPr>
          <p:cNvSpPr txBox="1"/>
          <p:nvPr/>
        </p:nvSpPr>
        <p:spPr>
          <a:xfrm>
            <a:off x="1947605" y="4306444"/>
            <a:ext cx="2068013" cy="57708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050" dirty="0">
                <a:solidFill>
                  <a:schemeClr val="tx1"/>
                </a:solidFill>
              </a:rPr>
              <a:t>JRPs; JIPs: capacity building, tools, protocols and IT resources</a:t>
            </a:r>
          </a:p>
        </p:txBody>
      </p:sp>
      <p:cxnSp>
        <p:nvCxnSpPr>
          <p:cNvPr id="26" name="Connettore 2 25">
            <a:extLst>
              <a:ext uri="{FF2B5EF4-FFF2-40B4-BE49-F238E27FC236}">
                <a16:creationId xmlns:a16="http://schemas.microsoft.com/office/drawing/2014/main" id="{7255C8B2-215C-B241-6899-F22ADDC7E1D7}"/>
              </a:ext>
            </a:extLst>
          </p:cNvPr>
          <p:cNvCxnSpPr>
            <a:cxnSpLocks/>
            <a:stCxn id="25" idx="3"/>
            <a:endCxn id="3" idx="4"/>
          </p:cNvCxnSpPr>
          <p:nvPr/>
        </p:nvCxnSpPr>
        <p:spPr>
          <a:xfrm flipV="1">
            <a:off x="4015618" y="3515111"/>
            <a:ext cx="566935" cy="1079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1B286E78-23B7-A6FF-F9B0-C1B97DF5EEB9}"/>
              </a:ext>
            </a:extLst>
          </p:cNvPr>
          <p:cNvCxnSpPr>
            <a:cxnSpLocks/>
            <a:stCxn id="25" idx="3"/>
            <a:endCxn id="8" idx="3"/>
          </p:cNvCxnSpPr>
          <p:nvPr/>
        </p:nvCxnSpPr>
        <p:spPr>
          <a:xfrm flipV="1">
            <a:off x="4015618" y="4395072"/>
            <a:ext cx="2221844" cy="199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437EBA5E-E689-4973-7E32-74952F27A3D1}"/>
              </a:ext>
            </a:extLst>
          </p:cNvPr>
          <p:cNvCxnSpPr>
            <a:cxnSpLocks/>
            <a:stCxn id="25" idx="3"/>
            <a:endCxn id="9" idx="2"/>
          </p:cNvCxnSpPr>
          <p:nvPr/>
        </p:nvCxnSpPr>
        <p:spPr>
          <a:xfrm>
            <a:off x="4015618" y="4594985"/>
            <a:ext cx="4139562" cy="484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3A473540-7D57-6CB6-5629-257FB0B97214}"/>
              </a:ext>
            </a:extLst>
          </p:cNvPr>
          <p:cNvSpPr txBox="1"/>
          <p:nvPr/>
        </p:nvSpPr>
        <p:spPr>
          <a:xfrm>
            <a:off x="1703401" y="2825768"/>
            <a:ext cx="1991025" cy="41549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050" dirty="0">
                <a:solidFill>
                  <a:schemeClr val="tx1"/>
                </a:solidFill>
              </a:rPr>
              <a:t>Del 7.1: Del 7.4; Del 7.5; SUSTAIN: state of play, SRIA</a:t>
            </a:r>
          </a:p>
        </p:txBody>
      </p:sp>
      <p:cxnSp>
        <p:nvCxnSpPr>
          <p:cNvPr id="30" name="Connettore 2 29">
            <a:extLst>
              <a:ext uri="{FF2B5EF4-FFF2-40B4-BE49-F238E27FC236}">
                <a16:creationId xmlns:a16="http://schemas.microsoft.com/office/drawing/2014/main" id="{B81D2F5A-FD18-B5FD-AD03-EAFAEF70B327}"/>
              </a:ext>
            </a:extLst>
          </p:cNvPr>
          <p:cNvCxnSpPr>
            <a:cxnSpLocks/>
            <a:stCxn id="29" idx="0"/>
            <a:endCxn id="2" idx="4"/>
          </p:cNvCxnSpPr>
          <p:nvPr/>
        </p:nvCxnSpPr>
        <p:spPr>
          <a:xfrm flipH="1" flipV="1">
            <a:off x="2543680" y="2373278"/>
            <a:ext cx="155234" cy="45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ED7622CF-60E6-A9C4-787D-4E78FE5BD307}"/>
              </a:ext>
            </a:extLst>
          </p:cNvPr>
          <p:cNvCxnSpPr>
            <a:cxnSpLocks/>
            <a:stCxn id="29" idx="3"/>
            <a:endCxn id="3" idx="2"/>
          </p:cNvCxnSpPr>
          <p:nvPr/>
        </p:nvCxnSpPr>
        <p:spPr>
          <a:xfrm flipV="1">
            <a:off x="3694426" y="2768877"/>
            <a:ext cx="84085" cy="26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itolo 49">
            <a:extLst>
              <a:ext uri="{FF2B5EF4-FFF2-40B4-BE49-F238E27FC236}">
                <a16:creationId xmlns:a16="http://schemas.microsoft.com/office/drawing/2014/main" id="{D51F217F-EDE2-9427-B566-D2C897EE5DEA}"/>
              </a:ext>
            </a:extLst>
          </p:cNvPr>
          <p:cNvSpPr txBox="1">
            <a:spLocks noGrp="1"/>
          </p:cNvSpPr>
          <p:nvPr>
            <p:ph type="title"/>
          </p:nvPr>
        </p:nvSpPr>
        <p:spPr>
          <a:xfrm>
            <a:off x="1850201" y="123343"/>
            <a:ext cx="10341394" cy="480131"/>
          </a:xfrm>
          <a:prstGeom prst="rect">
            <a:avLst/>
          </a:prstGeom>
          <a:noFill/>
        </p:spPr>
        <p:txBody>
          <a:bodyPr wrap="square" rtlCol="0">
            <a:spAutoFit/>
          </a:bodyPr>
          <a:lstStyle/>
          <a:p>
            <a:r>
              <a:rPr lang="en-GB" sz="2800" dirty="0"/>
              <a:t>Roadmap for the institutionalisation of OH</a:t>
            </a:r>
          </a:p>
        </p:txBody>
      </p:sp>
    </p:spTree>
    <p:extLst>
      <p:ext uri="{BB962C8B-B14F-4D97-AF65-F5344CB8AC3E}">
        <p14:creationId xmlns:p14="http://schemas.microsoft.com/office/powerpoint/2010/main" val="191129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ircle, art, graphics&#10;&#10;Description automatically generated">
            <a:extLst>
              <a:ext uri="{FF2B5EF4-FFF2-40B4-BE49-F238E27FC236}">
                <a16:creationId xmlns:a16="http://schemas.microsoft.com/office/drawing/2014/main" id="{65D30D4C-24D0-CAF5-F9F5-AACDFA9B517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459646" y="341888"/>
            <a:ext cx="8472193" cy="6858000"/>
          </a:xfrm>
          <a:prstGeom prst="rect">
            <a:avLst/>
          </a:prstGeom>
        </p:spPr>
      </p:pic>
      <p:sp>
        <p:nvSpPr>
          <p:cNvPr id="2" name="Title 1">
            <a:extLst>
              <a:ext uri="{FF2B5EF4-FFF2-40B4-BE49-F238E27FC236}">
                <a16:creationId xmlns:a16="http://schemas.microsoft.com/office/drawing/2014/main" id="{75959903-13B7-4669-9807-4C67D5D64477}"/>
              </a:ext>
            </a:extLst>
          </p:cNvPr>
          <p:cNvSpPr>
            <a:spLocks noGrp="1"/>
          </p:cNvSpPr>
          <p:nvPr>
            <p:ph type="title"/>
          </p:nvPr>
        </p:nvSpPr>
        <p:spPr>
          <a:xfrm>
            <a:off x="2379057" y="2915646"/>
            <a:ext cx="7200000" cy="1080000"/>
          </a:xfrm>
          <a:effectLst>
            <a:outerShdw blurRad="50800" dist="38100" dir="2700000" algn="tl" rotWithShape="0">
              <a:prstClr val="black">
                <a:alpha val="40000"/>
              </a:prstClr>
            </a:outerShdw>
          </a:effectLst>
        </p:spPr>
        <p:txBody>
          <a:bodyPr/>
          <a:lstStyle/>
          <a:p>
            <a:r>
              <a:rPr lang="en-GB" dirty="0"/>
              <a:t>Sustainability</a:t>
            </a:r>
          </a:p>
        </p:txBody>
      </p:sp>
      <p:sp>
        <p:nvSpPr>
          <p:cNvPr id="9" name="Text Placeholder 8">
            <a:extLst>
              <a:ext uri="{FF2B5EF4-FFF2-40B4-BE49-F238E27FC236}">
                <a16:creationId xmlns:a16="http://schemas.microsoft.com/office/drawing/2014/main" id="{47E9E485-A198-4A6D-ADA8-52DC1C0FFAD0}"/>
              </a:ext>
            </a:extLst>
          </p:cNvPr>
          <p:cNvSpPr>
            <a:spLocks noGrp="1"/>
          </p:cNvSpPr>
          <p:nvPr>
            <p:ph type="body" sz="quarter" idx="10"/>
          </p:nvPr>
        </p:nvSpPr>
        <p:spPr>
          <a:effectLst>
            <a:outerShdw blurRad="50800" dist="38100" dir="2700000" algn="tl" rotWithShape="0">
              <a:prstClr val="black">
                <a:alpha val="40000"/>
              </a:prstClr>
            </a:outerShdw>
          </a:effectLst>
        </p:spPr>
        <p:txBody>
          <a:bodyPr/>
          <a:lstStyle/>
          <a:p>
            <a:endParaRPr lang="en-GB" dirty="0"/>
          </a:p>
        </p:txBody>
      </p:sp>
      <p:pic>
        <p:nvPicPr>
          <p:cNvPr id="20" name="Picture 19" descr="A picture containing circle, graphics, screenshot, graphic design&#10;&#10;Description automatically generated">
            <a:extLst>
              <a:ext uri="{FF2B5EF4-FFF2-40B4-BE49-F238E27FC236}">
                <a16:creationId xmlns:a16="http://schemas.microsoft.com/office/drawing/2014/main" id="{27DD2B31-0B9F-6E7D-71D3-7E574A45CB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3147" y="2737208"/>
            <a:ext cx="1417147" cy="1383583"/>
          </a:xfrm>
          <a:prstGeom prst="rect">
            <a:avLst/>
          </a:prstGeom>
        </p:spPr>
      </p:pic>
    </p:spTree>
    <p:extLst>
      <p:ext uri="{BB962C8B-B14F-4D97-AF65-F5344CB8AC3E}">
        <p14:creationId xmlns:p14="http://schemas.microsoft.com/office/powerpoint/2010/main" val="1761911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4958FC-9CB1-4EAE-B787-08437D4F7D8F}"/>
              </a:ext>
            </a:extLst>
          </p:cNvPr>
          <p:cNvSpPr>
            <a:spLocks noGrp="1"/>
          </p:cNvSpPr>
          <p:nvPr>
            <p:ph type="body" sz="quarter" idx="10"/>
          </p:nvPr>
        </p:nvSpPr>
        <p:spPr>
          <a:xfrm>
            <a:off x="1795204" y="1251007"/>
            <a:ext cx="10075217" cy="2796823"/>
          </a:xfrm>
        </p:spPr>
        <p:txBody>
          <a:bodyPr/>
          <a:lstStyle/>
          <a:p>
            <a:pPr marL="457200" indent="-457200">
              <a:buFont typeface="Arial" panose="020B0604020202020204" pitchFamily="34" charset="0"/>
              <a:buChar char="•"/>
            </a:pPr>
            <a:r>
              <a:rPr lang="en-US" dirty="0"/>
              <a:t>The OHEJP project has expanded the European O</a:t>
            </a:r>
            <a:r>
              <a:rPr lang="x-none" dirty="0"/>
              <a:t>ne </a:t>
            </a:r>
            <a:r>
              <a:rPr lang="en-US" dirty="0"/>
              <a:t>H</a:t>
            </a:r>
            <a:r>
              <a:rPr lang="x-none" dirty="0"/>
              <a:t>ealth</a:t>
            </a:r>
            <a:r>
              <a:rPr lang="en-US" dirty="0"/>
              <a:t> network and </a:t>
            </a:r>
            <a:r>
              <a:rPr lang="x-none" dirty="0"/>
              <a:t>has </a:t>
            </a:r>
            <a:r>
              <a:rPr lang="en-US" dirty="0"/>
              <a:t>give</a:t>
            </a:r>
            <a:r>
              <a:rPr lang="x-none" dirty="0"/>
              <a:t>n</a:t>
            </a:r>
            <a:r>
              <a:rPr lang="en-US" dirty="0"/>
              <a:t> a huge boost to O</a:t>
            </a:r>
            <a:r>
              <a:rPr lang="x-none" dirty="0"/>
              <a:t>ne </a:t>
            </a:r>
            <a:r>
              <a:rPr lang="en-US" dirty="0"/>
              <a:t>H</a:t>
            </a:r>
            <a:r>
              <a:rPr lang="x-none" dirty="0"/>
              <a:t>ealth</a:t>
            </a:r>
            <a:r>
              <a:rPr lang="en-US" dirty="0"/>
              <a:t> collaboration in Europe</a:t>
            </a:r>
            <a:r>
              <a:rPr lang="x-none" dirty="0"/>
              <a:t>!</a:t>
            </a:r>
            <a:endParaRPr lang="en-US" dirty="0"/>
          </a:p>
          <a:p>
            <a:pPr marL="457200" indent="-457200">
              <a:buFont typeface="Arial" panose="020B0604020202020204" pitchFamily="34" charset="0"/>
              <a:buChar char="•"/>
            </a:pPr>
            <a:r>
              <a:rPr lang="en-US" dirty="0"/>
              <a:t>How to achieve</a:t>
            </a:r>
            <a:r>
              <a:rPr lang="x-none" dirty="0"/>
              <a:t> </a:t>
            </a:r>
            <a:r>
              <a:rPr lang="en-US" dirty="0"/>
              <a:t>sustainability of</a:t>
            </a:r>
            <a:r>
              <a:rPr lang="x-none" dirty="0"/>
              <a:t> OHEJP </a:t>
            </a:r>
            <a:r>
              <a:rPr lang="en-US" dirty="0"/>
              <a:t>outcomes and </a:t>
            </a:r>
            <a:r>
              <a:rPr lang="x-none" dirty="0"/>
              <a:t>activities?</a:t>
            </a:r>
          </a:p>
          <a:p>
            <a:pPr marL="457200" indent="-457200">
              <a:buFont typeface="Arial" panose="020B0604020202020204" pitchFamily="34" charset="0"/>
              <a:buChar char="•"/>
            </a:pPr>
            <a:r>
              <a:rPr lang="x-none" dirty="0"/>
              <a:t>H</a:t>
            </a:r>
            <a:r>
              <a:rPr lang="en-US" dirty="0"/>
              <a:t>ow to maintain </a:t>
            </a:r>
            <a:r>
              <a:rPr lang="x-none" dirty="0"/>
              <a:t>the European </a:t>
            </a:r>
            <a:r>
              <a:rPr lang="en-US" dirty="0"/>
              <a:t>O</a:t>
            </a:r>
            <a:r>
              <a:rPr lang="x-none" dirty="0"/>
              <a:t>ne </a:t>
            </a:r>
            <a:r>
              <a:rPr lang="en-US" dirty="0"/>
              <a:t>H</a:t>
            </a:r>
            <a:r>
              <a:rPr lang="x-none" dirty="0"/>
              <a:t>ealth network</a:t>
            </a:r>
            <a:r>
              <a:rPr lang="en-US" dirty="0"/>
              <a:t> beyond the lifespan of OHEJP ?</a:t>
            </a:r>
          </a:p>
        </p:txBody>
      </p:sp>
      <p:sp>
        <p:nvSpPr>
          <p:cNvPr id="7" name="Title 6">
            <a:extLst>
              <a:ext uri="{FF2B5EF4-FFF2-40B4-BE49-F238E27FC236}">
                <a16:creationId xmlns:a16="http://schemas.microsoft.com/office/drawing/2014/main" id="{F80C6F20-7094-4CEC-97CD-70BC80D88024}"/>
              </a:ext>
            </a:extLst>
          </p:cNvPr>
          <p:cNvSpPr>
            <a:spLocks noGrp="1"/>
          </p:cNvSpPr>
          <p:nvPr>
            <p:ph type="title"/>
          </p:nvPr>
        </p:nvSpPr>
        <p:spPr/>
        <p:txBody>
          <a:bodyPr/>
          <a:lstStyle/>
          <a:p>
            <a:r>
              <a:rPr lang="x-none" dirty="0"/>
              <a:t>What is the future of the One Health EJP?</a:t>
            </a:r>
            <a:endParaRPr lang="nl-NL" dirty="0"/>
          </a:p>
        </p:txBody>
      </p:sp>
      <p:sp>
        <p:nvSpPr>
          <p:cNvPr id="5" name="Slide Number Placeholder 4">
            <a:extLst>
              <a:ext uri="{FF2B5EF4-FFF2-40B4-BE49-F238E27FC236}">
                <a16:creationId xmlns:a16="http://schemas.microsoft.com/office/drawing/2014/main" id="{41440E29-AFD7-4351-A4FD-A561445AF9A2}"/>
              </a:ext>
            </a:extLst>
          </p:cNvPr>
          <p:cNvSpPr>
            <a:spLocks noGrp="1"/>
          </p:cNvSpPr>
          <p:nvPr>
            <p:ph type="sldNum" sz="quarter" idx="4294967295"/>
          </p:nvPr>
        </p:nvSpPr>
        <p:spPr>
          <a:xfrm>
            <a:off x="0" y="0"/>
            <a:ext cx="0" cy="0"/>
          </a:xfrm>
        </p:spPr>
        <p:txBody>
          <a:bodyPr/>
          <a:lstStyle/>
          <a:p>
            <a:fld id="{8FC21E99-CB6E-4E1C-8709-25BF64FEA530}" type="slidenum">
              <a:rPr lang="nl-NL" smtClean="0">
                <a:solidFill>
                  <a:srgbClr val="00679C"/>
                </a:solidFill>
              </a:rPr>
              <a:pPr/>
              <a:t>26</a:t>
            </a:fld>
            <a:endParaRPr lang="nl-NL">
              <a:solidFill>
                <a:srgbClr val="00679C"/>
              </a:solidFill>
            </a:endParaRPr>
          </a:p>
        </p:txBody>
      </p:sp>
      <p:pic>
        <p:nvPicPr>
          <p:cNvPr id="11" name="Picture 10">
            <a:extLst>
              <a:ext uri="{FF2B5EF4-FFF2-40B4-BE49-F238E27FC236}">
                <a16:creationId xmlns:a16="http://schemas.microsoft.com/office/drawing/2014/main" id="{72178BDF-D681-42A9-814D-42C21FF49BF0}"/>
              </a:ext>
            </a:extLst>
          </p:cNvPr>
          <p:cNvPicPr>
            <a:picLocks noChangeAspect="1"/>
          </p:cNvPicPr>
          <p:nvPr/>
        </p:nvPicPr>
        <p:blipFill>
          <a:blip r:embed="rId3"/>
          <a:stretch>
            <a:fillRect/>
          </a:stretch>
        </p:blipFill>
        <p:spPr>
          <a:xfrm rot="987623">
            <a:off x="1357939" y="3710337"/>
            <a:ext cx="3029138" cy="2598620"/>
          </a:xfrm>
          <a:prstGeom prst="rect">
            <a:avLst/>
          </a:prstGeom>
        </p:spPr>
      </p:pic>
      <p:pic>
        <p:nvPicPr>
          <p:cNvPr id="13" name="Picture 12">
            <a:extLst>
              <a:ext uri="{FF2B5EF4-FFF2-40B4-BE49-F238E27FC236}">
                <a16:creationId xmlns:a16="http://schemas.microsoft.com/office/drawing/2014/main" id="{E42C0565-FC45-40C1-A07E-3CE2B66ACEA7}"/>
              </a:ext>
            </a:extLst>
          </p:cNvPr>
          <p:cNvPicPr>
            <a:picLocks noChangeAspect="1"/>
          </p:cNvPicPr>
          <p:nvPr/>
        </p:nvPicPr>
        <p:blipFill>
          <a:blip r:embed="rId4"/>
          <a:stretch>
            <a:fillRect/>
          </a:stretch>
        </p:blipFill>
        <p:spPr>
          <a:xfrm rot="654722">
            <a:off x="8566608" y="4098041"/>
            <a:ext cx="3381925" cy="2397361"/>
          </a:xfrm>
          <a:prstGeom prst="rect">
            <a:avLst/>
          </a:prstGeom>
        </p:spPr>
      </p:pic>
      <p:pic>
        <p:nvPicPr>
          <p:cNvPr id="15" name="Picture 14">
            <a:extLst>
              <a:ext uri="{FF2B5EF4-FFF2-40B4-BE49-F238E27FC236}">
                <a16:creationId xmlns:a16="http://schemas.microsoft.com/office/drawing/2014/main" id="{6D948D15-EB83-47F6-8755-46850CDD4365}"/>
              </a:ext>
            </a:extLst>
          </p:cNvPr>
          <p:cNvPicPr>
            <a:picLocks noChangeAspect="1"/>
          </p:cNvPicPr>
          <p:nvPr/>
        </p:nvPicPr>
        <p:blipFill>
          <a:blip r:embed="rId5"/>
          <a:stretch>
            <a:fillRect/>
          </a:stretch>
        </p:blipFill>
        <p:spPr>
          <a:xfrm rot="21140332">
            <a:off x="5341558" y="3706650"/>
            <a:ext cx="3153730" cy="1808186"/>
          </a:xfrm>
          <a:prstGeom prst="rect">
            <a:avLst/>
          </a:prstGeom>
        </p:spPr>
      </p:pic>
      <p:pic>
        <p:nvPicPr>
          <p:cNvPr id="17" name="Picture 16">
            <a:extLst>
              <a:ext uri="{FF2B5EF4-FFF2-40B4-BE49-F238E27FC236}">
                <a16:creationId xmlns:a16="http://schemas.microsoft.com/office/drawing/2014/main" id="{B3971DF0-5A9D-4422-BF2F-968DEDE612ED}"/>
              </a:ext>
            </a:extLst>
          </p:cNvPr>
          <p:cNvPicPr>
            <a:picLocks noChangeAspect="1"/>
          </p:cNvPicPr>
          <p:nvPr/>
        </p:nvPicPr>
        <p:blipFill>
          <a:blip r:embed="rId6"/>
          <a:stretch>
            <a:fillRect/>
          </a:stretch>
        </p:blipFill>
        <p:spPr>
          <a:xfrm>
            <a:off x="3277105" y="5568501"/>
            <a:ext cx="4283968" cy="920880"/>
          </a:xfrm>
          <a:prstGeom prst="rect">
            <a:avLst/>
          </a:prstGeom>
        </p:spPr>
      </p:pic>
    </p:spTree>
    <p:extLst>
      <p:ext uri="{BB962C8B-B14F-4D97-AF65-F5344CB8AC3E}">
        <p14:creationId xmlns:p14="http://schemas.microsoft.com/office/powerpoint/2010/main" val="783499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BF8621-1C61-4A92-BCC4-4CDD01B6E035}"/>
              </a:ext>
            </a:extLst>
          </p:cNvPr>
          <p:cNvSpPr>
            <a:spLocks noGrp="1"/>
          </p:cNvSpPr>
          <p:nvPr>
            <p:ph type="title"/>
          </p:nvPr>
        </p:nvSpPr>
        <p:spPr/>
        <p:txBody>
          <a:bodyPr>
            <a:normAutofit fontScale="90000"/>
          </a:bodyPr>
          <a:lstStyle/>
          <a:p>
            <a:pPr algn="ctr"/>
            <a:r>
              <a:rPr lang="sv-SE" dirty="0"/>
              <a:t>The O</a:t>
            </a:r>
            <a:r>
              <a:rPr lang="x-none" dirty="0"/>
              <a:t>ne </a:t>
            </a:r>
            <a:r>
              <a:rPr lang="sv-SE" dirty="0"/>
              <a:t>H</a:t>
            </a:r>
            <a:r>
              <a:rPr lang="x-none" dirty="0"/>
              <a:t>ealth </a:t>
            </a:r>
            <a:r>
              <a:rPr lang="sv-SE" dirty="0"/>
              <a:t>EJP</a:t>
            </a:r>
            <a:br>
              <a:rPr lang="x-none" dirty="0"/>
            </a:br>
            <a:r>
              <a:rPr lang="sv-SE" dirty="0"/>
              <a:t> Strategic Research and Innovation Agenda </a:t>
            </a:r>
            <a:r>
              <a:rPr lang="x-none" dirty="0"/>
              <a:t>(</a:t>
            </a:r>
            <a:r>
              <a:rPr lang="sv-SE" dirty="0"/>
              <a:t>SRIA)</a:t>
            </a:r>
            <a:endParaRPr lang="nl-NL" dirty="0"/>
          </a:p>
        </p:txBody>
      </p:sp>
      <p:pic>
        <p:nvPicPr>
          <p:cNvPr id="7" name="Bildobjekt 6">
            <a:extLst>
              <a:ext uri="{FF2B5EF4-FFF2-40B4-BE49-F238E27FC236}">
                <a16:creationId xmlns:a16="http://schemas.microsoft.com/office/drawing/2014/main" id="{18E740CF-20C2-DFA0-5FCC-CBC2EEEFF0E7}"/>
              </a:ext>
            </a:extLst>
          </p:cNvPr>
          <p:cNvPicPr>
            <a:picLocks noChangeAspect="1"/>
          </p:cNvPicPr>
          <p:nvPr/>
        </p:nvPicPr>
        <p:blipFill rotWithShape="1">
          <a:blip r:embed="rId2"/>
          <a:srcRect l="16483" t="13011" r="65550" b="6286"/>
          <a:stretch/>
        </p:blipFill>
        <p:spPr>
          <a:xfrm>
            <a:off x="1537397" y="1286188"/>
            <a:ext cx="3895331" cy="5467759"/>
          </a:xfrm>
          <a:prstGeom prst="rect">
            <a:avLst/>
          </a:prstGeom>
        </p:spPr>
      </p:pic>
      <p:pic>
        <p:nvPicPr>
          <p:cNvPr id="9" name="Bildobjekt 8">
            <a:extLst>
              <a:ext uri="{FF2B5EF4-FFF2-40B4-BE49-F238E27FC236}">
                <a16:creationId xmlns:a16="http://schemas.microsoft.com/office/drawing/2014/main" id="{D0B01FC2-9D04-F662-82CF-EA6335F579ED}"/>
              </a:ext>
            </a:extLst>
          </p:cNvPr>
          <p:cNvPicPr>
            <a:picLocks noChangeAspect="1"/>
          </p:cNvPicPr>
          <p:nvPr/>
        </p:nvPicPr>
        <p:blipFill rotWithShape="1">
          <a:blip r:embed="rId3"/>
          <a:srcRect l="26786" t="14330" r="51126" b="6286"/>
          <a:stretch/>
        </p:blipFill>
        <p:spPr>
          <a:xfrm>
            <a:off x="6759274" y="2343722"/>
            <a:ext cx="3765470" cy="4229128"/>
          </a:xfrm>
          <a:prstGeom prst="rect">
            <a:avLst/>
          </a:prstGeom>
        </p:spPr>
      </p:pic>
      <p:sp>
        <p:nvSpPr>
          <p:cNvPr id="10" name="textruta 9">
            <a:extLst>
              <a:ext uri="{FF2B5EF4-FFF2-40B4-BE49-F238E27FC236}">
                <a16:creationId xmlns:a16="http://schemas.microsoft.com/office/drawing/2014/main" id="{60B95A7E-394C-B272-DEC9-C2951DD8BC1E}"/>
              </a:ext>
            </a:extLst>
          </p:cNvPr>
          <p:cNvSpPr txBox="1"/>
          <p:nvPr/>
        </p:nvSpPr>
        <p:spPr>
          <a:xfrm>
            <a:off x="5769658" y="1352379"/>
            <a:ext cx="5531618" cy="830997"/>
          </a:xfrm>
          <a:prstGeom prst="rect">
            <a:avLst/>
          </a:prstGeom>
          <a:noFill/>
          <a:ln w="28575">
            <a:solidFill>
              <a:srgbClr val="F47931"/>
            </a:solidFill>
          </a:ln>
        </p:spPr>
        <p:txBody>
          <a:bodyPr wrap="square" rtlCol="0">
            <a:spAutoFit/>
          </a:bodyPr>
          <a:lstStyle/>
          <a:p>
            <a:pPr algn="ctr"/>
            <a:r>
              <a:rPr lang="sv-SE" sz="1600" dirty="0">
                <a:solidFill>
                  <a:srgbClr val="00679C"/>
                </a:solidFill>
              </a:rPr>
              <a:t>Sustainability plan of the OHEJP: </a:t>
            </a:r>
            <a:r>
              <a:rPr lang="en-GB" sz="1600" dirty="0">
                <a:solidFill>
                  <a:srgbClr val="00679C"/>
                </a:solidFill>
              </a:rPr>
              <a:t>Priority outcomes and activities important to sustain in the future, instruments and opportunities to sustain them and timeline for the future</a:t>
            </a:r>
          </a:p>
        </p:txBody>
      </p:sp>
    </p:spTree>
    <p:extLst>
      <p:ext uri="{BB962C8B-B14F-4D97-AF65-F5344CB8AC3E}">
        <p14:creationId xmlns:p14="http://schemas.microsoft.com/office/powerpoint/2010/main" val="1532449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D81304-E5AC-423B-9FB3-EA586530F4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7502" y="1192033"/>
            <a:ext cx="3559408" cy="3459884"/>
          </a:xfrm>
          <a:prstGeom prst="rect">
            <a:avLst/>
          </a:prstGeom>
          <a:solidFill>
            <a:schemeClr val="bg1">
              <a:alpha val="41000"/>
            </a:schemeClr>
          </a:solidFill>
        </p:spPr>
      </p:pic>
      <p:sp>
        <p:nvSpPr>
          <p:cNvPr id="8" name="Text Placeholder 7"/>
          <p:cNvSpPr>
            <a:spLocks noGrp="1"/>
          </p:cNvSpPr>
          <p:nvPr>
            <p:ph type="body" sz="quarter" idx="10"/>
          </p:nvPr>
        </p:nvSpPr>
        <p:spPr>
          <a:xfrm>
            <a:off x="1795205" y="1307188"/>
            <a:ext cx="10037566" cy="5226633"/>
          </a:xfrm>
        </p:spPr>
        <p:txBody>
          <a:bodyPr/>
          <a:lstStyle/>
          <a:p>
            <a:r>
              <a:rPr lang="en-GB" dirty="0"/>
              <a:t>To develop a credible </a:t>
            </a:r>
            <a:r>
              <a:rPr lang="en-GB" dirty="0">
                <a:solidFill>
                  <a:srgbClr val="F47931"/>
                </a:solidFill>
              </a:rPr>
              <a:t>strategy </a:t>
            </a:r>
            <a:r>
              <a:rPr lang="en-GB" dirty="0"/>
              <a:t>for the years </a:t>
            </a:r>
            <a:br>
              <a:rPr lang="en-GB" dirty="0"/>
            </a:br>
            <a:r>
              <a:rPr lang="en-GB" dirty="0"/>
              <a:t>to come, i.e. </a:t>
            </a:r>
            <a:r>
              <a:rPr lang="en-GB" dirty="0">
                <a:solidFill>
                  <a:srgbClr val="ED7D31"/>
                </a:solidFill>
              </a:rPr>
              <a:t>SRIA</a:t>
            </a:r>
            <a:r>
              <a:rPr lang="en-GB" dirty="0"/>
              <a:t>.</a:t>
            </a:r>
          </a:p>
          <a:p>
            <a:r>
              <a:rPr lang="en-GB" dirty="0"/>
              <a:t>To foster strong relationships </a:t>
            </a:r>
            <a:r>
              <a:rPr lang="en-GB" dirty="0">
                <a:solidFill>
                  <a:srgbClr val="F47931"/>
                </a:solidFill>
              </a:rPr>
              <a:t>and thus</a:t>
            </a:r>
            <a:br>
              <a:rPr lang="en-GB" dirty="0">
                <a:solidFill>
                  <a:srgbClr val="F47931"/>
                </a:solidFill>
              </a:rPr>
            </a:br>
            <a:r>
              <a:rPr lang="en-GB" dirty="0">
                <a:solidFill>
                  <a:srgbClr val="F47931"/>
                </a:solidFill>
              </a:rPr>
              <a:t>creating a solid base</a:t>
            </a:r>
            <a:r>
              <a:rPr lang="en-GB" dirty="0"/>
              <a:t> to improve and </a:t>
            </a:r>
            <a:br>
              <a:rPr lang="en-GB" dirty="0"/>
            </a:br>
            <a:r>
              <a:rPr lang="en-GB" dirty="0"/>
              <a:t>consolidate integrative actions among </a:t>
            </a:r>
            <a:br>
              <a:rPr lang="en-GB" dirty="0"/>
            </a:br>
            <a:r>
              <a:rPr lang="en-GB" dirty="0"/>
              <a:t>One Health EJP partners.</a:t>
            </a:r>
            <a:br>
              <a:rPr lang="en-GB" dirty="0"/>
            </a:br>
            <a:endParaRPr lang="en-GB" dirty="0"/>
          </a:p>
          <a:p>
            <a:r>
              <a:rPr lang="en-GB" dirty="0"/>
              <a:t>Role of </a:t>
            </a:r>
            <a:r>
              <a:rPr lang="en-GB" dirty="0" err="1">
                <a:hlinkClick r:id="rId4"/>
              </a:rPr>
              <a:t>MedVetNet</a:t>
            </a:r>
            <a:r>
              <a:rPr lang="en-GB" dirty="0">
                <a:hlinkClick r:id="rId4"/>
              </a:rPr>
              <a:t> Association</a:t>
            </a:r>
            <a:r>
              <a:rPr lang="en-GB" dirty="0"/>
              <a:t> as a legal entity; </a:t>
            </a:r>
            <a:br>
              <a:rPr lang="en-GB" dirty="0"/>
            </a:br>
            <a:r>
              <a:rPr lang="en-GB" dirty="0"/>
              <a:t>future </a:t>
            </a:r>
            <a:r>
              <a:rPr lang="en-GB" dirty="0">
                <a:solidFill>
                  <a:srgbClr val="F47931"/>
                </a:solidFill>
              </a:rPr>
              <a:t>forum</a:t>
            </a:r>
            <a:r>
              <a:rPr lang="en-GB" dirty="0"/>
              <a:t> for One Health activities, </a:t>
            </a:r>
            <a:r>
              <a:rPr lang="en-US" dirty="0"/>
              <a:t>where multi-disciplinary </a:t>
            </a:r>
            <a:br>
              <a:rPr lang="en-US" dirty="0"/>
            </a:br>
            <a:r>
              <a:rPr lang="en-US" dirty="0"/>
              <a:t>research consortia with heterogeneous funding </a:t>
            </a:r>
            <a:br>
              <a:rPr lang="en-US" dirty="0"/>
            </a:br>
            <a:r>
              <a:rPr lang="en-US" dirty="0"/>
              <a:t>sources </a:t>
            </a:r>
            <a:r>
              <a:rPr lang="en-US" dirty="0">
                <a:solidFill>
                  <a:srgbClr val="F47931"/>
                </a:solidFill>
              </a:rPr>
              <a:t>cooperate</a:t>
            </a:r>
            <a:r>
              <a:rPr lang="en-US" dirty="0"/>
              <a:t> and </a:t>
            </a:r>
            <a:r>
              <a:rPr lang="en-US" dirty="0">
                <a:solidFill>
                  <a:srgbClr val="F47931"/>
                </a:solidFill>
              </a:rPr>
              <a:t>exchange expertise </a:t>
            </a:r>
            <a:r>
              <a:rPr lang="en-US" dirty="0"/>
              <a:t>across </a:t>
            </a:r>
            <a:br>
              <a:rPr lang="en-US" dirty="0"/>
            </a:br>
            <a:r>
              <a:rPr lang="en-US" dirty="0"/>
              <a:t>sectors and across borders </a:t>
            </a:r>
            <a:r>
              <a:rPr lang="en-US" dirty="0">
                <a:solidFill>
                  <a:srgbClr val="F47931"/>
                </a:solidFill>
              </a:rPr>
              <a:t>to strengthen integrative </a:t>
            </a:r>
            <a:br>
              <a:rPr lang="en-US" dirty="0">
                <a:solidFill>
                  <a:srgbClr val="F47931"/>
                </a:solidFill>
              </a:rPr>
            </a:br>
            <a:r>
              <a:rPr lang="en-US" dirty="0">
                <a:solidFill>
                  <a:srgbClr val="F47931"/>
                </a:solidFill>
              </a:rPr>
              <a:t>activities</a:t>
            </a:r>
            <a:r>
              <a:rPr lang="en-US" dirty="0"/>
              <a:t> of all actors involved.</a:t>
            </a:r>
            <a:endParaRPr lang="en-GB" dirty="0"/>
          </a:p>
        </p:txBody>
      </p:sp>
      <p:sp>
        <p:nvSpPr>
          <p:cNvPr id="13" name="Title 12"/>
          <p:cNvSpPr>
            <a:spLocks noGrp="1"/>
          </p:cNvSpPr>
          <p:nvPr>
            <p:ph type="title"/>
          </p:nvPr>
        </p:nvSpPr>
        <p:spPr/>
        <p:txBody>
          <a:bodyPr/>
          <a:lstStyle/>
          <a:p>
            <a:r>
              <a:rPr lang="en-GB" dirty="0"/>
              <a:t>One Health EJP: sustainability</a:t>
            </a:r>
          </a:p>
        </p:txBody>
      </p:sp>
      <p:sp>
        <p:nvSpPr>
          <p:cNvPr id="12" name="Slide Number Placeholder 11"/>
          <p:cNvSpPr>
            <a:spLocks noGrp="1"/>
          </p:cNvSpPr>
          <p:nvPr>
            <p:ph type="sldNum" sz="quarter" idx="4294967295"/>
          </p:nvPr>
        </p:nvSpPr>
        <p:spPr/>
        <p:txBody>
          <a:bodyPr/>
          <a:lstStyle/>
          <a:p>
            <a:fld id="{7916B34E-FA16-C742-91F8-750E62D73356}" type="slidenum">
              <a:rPr lang="en-GB" smtClean="0"/>
              <a:t>28</a:t>
            </a:fld>
            <a:endParaRPr lang="en-GB" dirty="0"/>
          </a:p>
        </p:txBody>
      </p:sp>
      <p:pic>
        <p:nvPicPr>
          <p:cNvPr id="7" name="Picture 6">
            <a:extLst>
              <a:ext uri="{FF2B5EF4-FFF2-40B4-BE49-F238E27FC236}">
                <a16:creationId xmlns:a16="http://schemas.microsoft.com/office/drawing/2014/main" id="{5F514B61-4278-43F5-891D-B19740DEE4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775" y="6080656"/>
            <a:ext cx="1234675" cy="661769"/>
          </a:xfrm>
          <a:prstGeom prst="rect">
            <a:avLst/>
          </a:prstGeom>
        </p:spPr>
      </p:pic>
      <p:pic>
        <p:nvPicPr>
          <p:cNvPr id="10" name="Picture 9">
            <a:extLst>
              <a:ext uri="{FF2B5EF4-FFF2-40B4-BE49-F238E27FC236}">
                <a16:creationId xmlns:a16="http://schemas.microsoft.com/office/drawing/2014/main" id="{8AC41516-5C52-4900-8B06-6282EF8CDC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97431" y="5286043"/>
            <a:ext cx="2998728" cy="1247778"/>
          </a:xfrm>
          <a:prstGeom prst="rect">
            <a:avLst/>
          </a:prstGeom>
        </p:spPr>
      </p:pic>
    </p:spTree>
    <p:extLst>
      <p:ext uri="{BB962C8B-B14F-4D97-AF65-F5344CB8AC3E}">
        <p14:creationId xmlns:p14="http://schemas.microsoft.com/office/powerpoint/2010/main" val="1257624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795205" y="1413449"/>
            <a:ext cx="10037566" cy="5226633"/>
          </a:xfrm>
        </p:spPr>
        <p:txBody>
          <a:bodyPr/>
          <a:lstStyle/>
          <a:p>
            <a:r>
              <a:rPr lang="en-GB" dirty="0"/>
              <a:t>The concept and organization of the One Health EJP, plus its communication and dissemination efforts, reflect its added value: </a:t>
            </a:r>
          </a:p>
          <a:p>
            <a:pPr lvl="2"/>
            <a:r>
              <a:rPr lang="en-GB" sz="2400" dirty="0"/>
              <a:t>Unique European network of </a:t>
            </a:r>
            <a:r>
              <a:rPr lang="en-GB" sz="2400" dirty="0">
                <a:solidFill>
                  <a:srgbClr val="F47931"/>
                </a:solidFill>
              </a:rPr>
              <a:t>public health</a:t>
            </a:r>
            <a:r>
              <a:rPr lang="en-GB" sz="2400" dirty="0"/>
              <a:t> / </a:t>
            </a:r>
            <a:br>
              <a:rPr lang="en-GB" sz="2400" dirty="0"/>
            </a:br>
            <a:r>
              <a:rPr lang="en-GB" sz="2400" dirty="0">
                <a:solidFill>
                  <a:srgbClr val="F47931"/>
                </a:solidFill>
              </a:rPr>
              <a:t>animal health </a:t>
            </a:r>
            <a:r>
              <a:rPr lang="en-GB" sz="2400" dirty="0"/>
              <a:t>/ </a:t>
            </a:r>
            <a:r>
              <a:rPr lang="en-GB" sz="2400" dirty="0">
                <a:solidFill>
                  <a:srgbClr val="F47931"/>
                </a:solidFill>
              </a:rPr>
              <a:t>food safety </a:t>
            </a:r>
            <a:r>
              <a:rPr lang="en-GB" sz="2400" dirty="0"/>
              <a:t>organizations, </a:t>
            </a:r>
            <a:br>
              <a:rPr lang="en-GB" sz="2400" dirty="0"/>
            </a:br>
            <a:r>
              <a:rPr lang="en-GB" sz="2400" dirty="0">
                <a:solidFill>
                  <a:srgbClr val="F47931"/>
                </a:solidFill>
              </a:rPr>
              <a:t>increasing ‘</a:t>
            </a:r>
            <a:r>
              <a:rPr lang="en-GB" sz="2400" dirty="0" err="1">
                <a:solidFill>
                  <a:srgbClr val="F47931"/>
                </a:solidFill>
              </a:rPr>
              <a:t>OneHealthness</a:t>
            </a:r>
            <a:r>
              <a:rPr lang="en-GB" sz="2400" dirty="0">
                <a:solidFill>
                  <a:srgbClr val="F47931"/>
                </a:solidFill>
              </a:rPr>
              <a:t>’</a:t>
            </a:r>
            <a:r>
              <a:rPr lang="en-GB" sz="2400" dirty="0"/>
              <a:t> of its partners; </a:t>
            </a:r>
          </a:p>
          <a:p>
            <a:pPr lvl="2"/>
            <a:r>
              <a:rPr lang="en-GB" sz="2400" dirty="0"/>
              <a:t>Results and outcomes with significant </a:t>
            </a:r>
            <a:r>
              <a:rPr lang="en-GB" sz="2400" dirty="0">
                <a:solidFill>
                  <a:srgbClr val="F47931"/>
                </a:solidFill>
              </a:rPr>
              <a:t>cross-sector</a:t>
            </a:r>
            <a:r>
              <a:rPr lang="en-GB" sz="2400" dirty="0"/>
              <a:t> value;</a:t>
            </a:r>
          </a:p>
          <a:p>
            <a:pPr lvl="2"/>
            <a:r>
              <a:rPr lang="en-GB" sz="2400" dirty="0"/>
              <a:t>Alignment with national and international </a:t>
            </a:r>
            <a:r>
              <a:rPr lang="en-GB" sz="2400" dirty="0">
                <a:solidFill>
                  <a:srgbClr val="F47931"/>
                </a:solidFill>
              </a:rPr>
              <a:t>stakeholders</a:t>
            </a:r>
            <a:r>
              <a:rPr lang="en-GB" sz="2400" dirty="0"/>
              <a:t>;</a:t>
            </a:r>
          </a:p>
          <a:p>
            <a:pPr lvl="2"/>
            <a:r>
              <a:rPr lang="en-GB" sz="2400" dirty="0"/>
              <a:t>Oriented towards </a:t>
            </a:r>
            <a:r>
              <a:rPr lang="en-GB" sz="2400" dirty="0">
                <a:solidFill>
                  <a:srgbClr val="F47931"/>
                </a:solidFill>
              </a:rPr>
              <a:t>uptake &amp;</a:t>
            </a:r>
            <a:r>
              <a:rPr lang="en-GB" sz="2400" dirty="0"/>
              <a:t> </a:t>
            </a:r>
            <a:r>
              <a:rPr lang="en-GB" sz="2400" dirty="0">
                <a:solidFill>
                  <a:srgbClr val="F47931"/>
                </a:solidFill>
              </a:rPr>
              <a:t>impact.</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The One Health EJP partners and stakeholders agree that there is </a:t>
            </a:r>
            <a:r>
              <a:rPr lang="en-US" dirty="0">
                <a:solidFill>
                  <a:srgbClr val="F47931"/>
                </a:solidFill>
                <a:latin typeface="Calibri" panose="020F0502020204030204" pitchFamily="34" charset="0"/>
                <a:cs typeface="Calibri" panose="020F0502020204030204" pitchFamily="34" charset="0"/>
              </a:rPr>
              <a:t>a need for a comprehensive and stable European One Health network of public institutions </a:t>
            </a:r>
            <a:r>
              <a:rPr lang="en-US" dirty="0">
                <a:latin typeface="Calibri" panose="020F0502020204030204" pitchFamily="34" charset="0"/>
                <a:cs typeface="Calibri" panose="020F0502020204030204" pitchFamily="34" charset="0"/>
              </a:rPr>
              <a:t>involving all the One Health domains: public health, animal health and the environment; at present such a network does not exist. </a:t>
            </a:r>
          </a:p>
        </p:txBody>
      </p:sp>
      <p:sp>
        <p:nvSpPr>
          <p:cNvPr id="5" name="Title 4"/>
          <p:cNvSpPr>
            <a:spLocks noGrp="1"/>
          </p:cNvSpPr>
          <p:nvPr>
            <p:ph type="title"/>
          </p:nvPr>
        </p:nvSpPr>
        <p:spPr/>
        <p:txBody>
          <a:bodyPr>
            <a:normAutofit/>
          </a:bodyPr>
          <a:lstStyle/>
          <a:p>
            <a:r>
              <a:rPr lang="en-GB" dirty="0"/>
              <a:t>The legacy of One Health EJP</a:t>
            </a:r>
          </a:p>
        </p:txBody>
      </p:sp>
      <p:pic>
        <p:nvPicPr>
          <p:cNvPr id="4" name="Picture 3" descr="Diagram&#10;&#10;Description automatically generated">
            <a:extLst>
              <a:ext uri="{FF2B5EF4-FFF2-40B4-BE49-F238E27FC236}">
                <a16:creationId xmlns:a16="http://schemas.microsoft.com/office/drawing/2014/main" id="{845FF4C0-E647-445B-9A2A-1164C9C32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8769" y="2370071"/>
            <a:ext cx="3994002" cy="720000"/>
          </a:xfrm>
          <a:prstGeom prst="rect">
            <a:avLst/>
          </a:prstGeom>
        </p:spPr>
      </p:pic>
    </p:spTree>
    <p:extLst>
      <p:ext uri="{BB962C8B-B14F-4D97-AF65-F5344CB8AC3E}">
        <p14:creationId xmlns:p14="http://schemas.microsoft.com/office/powerpoint/2010/main" val="300954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294967295"/>
          </p:nvPr>
        </p:nvSpPr>
        <p:spPr/>
        <p:txBody>
          <a:bodyPr/>
          <a:lstStyle/>
          <a:p>
            <a:fld id="{7916B34E-FA16-C742-91F8-750E62D73356}" type="slidenum">
              <a:rPr lang="en-GB" smtClean="0"/>
              <a:t>3</a:t>
            </a:fld>
            <a:endParaRPr lang="en-GB" dirty="0"/>
          </a:p>
        </p:txBody>
      </p:sp>
      <p:pic>
        <p:nvPicPr>
          <p:cNvPr id="5" name="Picture 4">
            <a:extLst>
              <a:ext uri="{FF2B5EF4-FFF2-40B4-BE49-F238E27FC236}">
                <a16:creationId xmlns:a16="http://schemas.microsoft.com/office/drawing/2014/main" id="{3FDC4F6A-151B-4497-9C96-BF969CB10598}"/>
              </a:ext>
            </a:extLst>
          </p:cNvPr>
          <p:cNvPicPr>
            <a:picLocks noChangeAspect="1"/>
          </p:cNvPicPr>
          <p:nvPr/>
        </p:nvPicPr>
        <p:blipFill>
          <a:blip r:embed="rId2"/>
          <a:stretch>
            <a:fillRect/>
          </a:stretch>
        </p:blipFill>
        <p:spPr>
          <a:xfrm>
            <a:off x="129775" y="6080656"/>
            <a:ext cx="1234675" cy="661769"/>
          </a:xfrm>
          <a:prstGeom prst="rect">
            <a:avLst/>
          </a:prstGeom>
        </p:spPr>
      </p:pic>
      <p:sp>
        <p:nvSpPr>
          <p:cNvPr id="6" name="Rectangle à coins arrondis 9"/>
          <p:cNvSpPr/>
          <p:nvPr/>
        </p:nvSpPr>
        <p:spPr bwMode="auto">
          <a:xfrm rot="5400000" flipH="1">
            <a:off x="4730440" y="-1495518"/>
            <a:ext cx="4248472" cy="8568952"/>
          </a:xfrm>
          <a:prstGeom prst="roundRect">
            <a:avLst/>
          </a:prstGeom>
          <a:solidFill>
            <a:sysClr val="window" lastClr="FFFFFF">
              <a:lumMod val="95000"/>
            </a:sysClr>
          </a:solidFill>
          <a:ln w="317500" cap="flat" cmpd="sng" algn="ctr">
            <a:solidFill>
              <a:srgbClr val="4472C4">
                <a:lumMod val="40000"/>
                <a:lumOff val="60000"/>
              </a:srgb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FR" sz="1400" b="1" i="0" u="none" strike="noStrike" kern="0" cap="none" spc="0" normalizeH="0" baseline="0" noProof="0">
              <a:ln>
                <a:noFill/>
              </a:ln>
              <a:solidFill>
                <a:prstClr val="black"/>
              </a:solidFill>
              <a:effectLst/>
              <a:uLnTx/>
              <a:uFillTx/>
              <a:latin typeface="Calibri" panose="020F0502020204030204"/>
              <a:ea typeface="ＭＳ Ｐゴシック" pitchFamily="-96" charset="-128"/>
              <a:cs typeface="+mn-cs"/>
            </a:endParaRPr>
          </a:p>
        </p:txBody>
      </p:sp>
      <p:sp>
        <p:nvSpPr>
          <p:cNvPr id="7" name="Right Arrow 6"/>
          <p:cNvSpPr/>
          <p:nvPr/>
        </p:nvSpPr>
        <p:spPr>
          <a:xfrm rot="16200000">
            <a:off x="2852625" y="3960097"/>
            <a:ext cx="2647159" cy="108000"/>
          </a:xfrm>
          <a:prstGeom prst="rightArrow">
            <a:avLst/>
          </a:prstGeom>
          <a:solidFill>
            <a:srgbClr val="A5A5A5">
              <a:lumMod val="20000"/>
              <a:lumOff val="80000"/>
            </a:srgb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8" name="Right Arrow 7"/>
          <p:cNvSpPr/>
          <p:nvPr/>
        </p:nvSpPr>
        <p:spPr>
          <a:xfrm rot="16200000">
            <a:off x="2274569" y="4350396"/>
            <a:ext cx="3450656" cy="108000"/>
          </a:xfrm>
          <a:prstGeom prst="rightArrow">
            <a:avLst/>
          </a:prstGeom>
          <a:solidFill>
            <a:srgbClr val="A5A5A5">
              <a:lumMod val="20000"/>
              <a:lumOff val="80000"/>
            </a:srgb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ight Arrow 8"/>
          <p:cNvSpPr/>
          <p:nvPr/>
        </p:nvSpPr>
        <p:spPr>
          <a:xfrm rot="16200000">
            <a:off x="6765257" y="5175625"/>
            <a:ext cx="1800199" cy="108000"/>
          </a:xfrm>
          <a:prstGeom prst="rightArrow">
            <a:avLst/>
          </a:prstGeom>
          <a:solidFill>
            <a:srgbClr val="A5A5A5">
              <a:lumMod val="20000"/>
              <a:lumOff val="80000"/>
            </a:srgb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Flèche droite 103"/>
          <p:cNvSpPr/>
          <p:nvPr/>
        </p:nvSpPr>
        <p:spPr>
          <a:xfrm>
            <a:off x="4616201" y="2427069"/>
            <a:ext cx="4938696" cy="252000"/>
          </a:xfrm>
          <a:prstGeom prst="rightArrow">
            <a:avLst/>
          </a:prstGeom>
          <a:solidFill>
            <a:srgbClr val="A5A5A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ight Arrow 10"/>
          <p:cNvSpPr/>
          <p:nvPr/>
        </p:nvSpPr>
        <p:spPr>
          <a:xfrm rot="5400000">
            <a:off x="7068988" y="5175625"/>
            <a:ext cx="1800200" cy="108000"/>
          </a:xfrm>
          <a:prstGeom prst="rightArrow">
            <a:avLst/>
          </a:prstGeom>
          <a:solidFill>
            <a:srgbClr val="A5A5A5">
              <a:lumMod val="20000"/>
              <a:lumOff val="80000"/>
            </a:srgbClr>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rot="16200000">
            <a:off x="2589350" y="5175625"/>
            <a:ext cx="1800200" cy="108000"/>
          </a:xfrm>
          <a:prstGeom prst="rightArrow">
            <a:avLst/>
          </a:prstGeom>
          <a:solidFill>
            <a:srgbClr val="A5A5A5">
              <a:lumMod val="20000"/>
              <a:lumOff val="80000"/>
            </a:srgb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ight Arrow 14"/>
          <p:cNvSpPr/>
          <p:nvPr/>
        </p:nvSpPr>
        <p:spPr>
          <a:xfrm>
            <a:off x="2990599" y="3753541"/>
            <a:ext cx="6632532" cy="720000"/>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lèche droite 103"/>
          <p:cNvSpPr/>
          <p:nvPr/>
        </p:nvSpPr>
        <p:spPr>
          <a:xfrm>
            <a:off x="4616198" y="2107420"/>
            <a:ext cx="1545953" cy="252000"/>
          </a:xfrm>
          <a:prstGeom prst="rightArrow">
            <a:avLst/>
          </a:prstGeom>
          <a:solidFill>
            <a:srgbClr val="A5A5A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Rectangle à coins arrondis 63"/>
          <p:cNvSpPr/>
          <p:nvPr/>
        </p:nvSpPr>
        <p:spPr>
          <a:xfrm>
            <a:off x="3265065" y="6176700"/>
            <a:ext cx="5307489" cy="180000"/>
          </a:xfrm>
          <a:prstGeom prst="roundRect">
            <a:avLst/>
          </a:prstGeom>
          <a:solidFill>
            <a:srgbClr val="70AD47">
              <a:lumMod val="20000"/>
              <a:lumOff val="80000"/>
            </a:srgbClr>
          </a:solidFill>
          <a:ln w="9525" cap="flat" cmpd="sng" algn="ctr">
            <a:solidFill>
              <a:srgbClr val="A5A5A5">
                <a:lumMod val="50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National stakeholders: Ministries, local Food Agencies</a:t>
            </a:r>
          </a:p>
        </p:txBody>
      </p:sp>
      <p:sp>
        <p:nvSpPr>
          <p:cNvPr id="18" name="Right Arrow 17"/>
          <p:cNvSpPr/>
          <p:nvPr/>
        </p:nvSpPr>
        <p:spPr>
          <a:xfrm rot="5400000">
            <a:off x="7313147" y="4779601"/>
            <a:ext cx="1008152" cy="108000"/>
          </a:xfrm>
          <a:prstGeom prst="rightArrow">
            <a:avLst/>
          </a:prstGeom>
          <a:solidFill>
            <a:srgbClr val="A5A5A5">
              <a:lumMod val="20000"/>
              <a:lumOff val="80000"/>
            </a:srgbClr>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ight Arrow 18"/>
          <p:cNvSpPr/>
          <p:nvPr/>
        </p:nvSpPr>
        <p:spPr>
          <a:xfrm rot="16200000">
            <a:off x="3161677" y="4779601"/>
            <a:ext cx="1008152" cy="108000"/>
          </a:xfrm>
          <a:prstGeom prst="rightArrow">
            <a:avLst/>
          </a:prstGeom>
          <a:solidFill>
            <a:srgbClr val="A5A5A5">
              <a:lumMod val="20000"/>
              <a:lumOff val="80000"/>
            </a:srgb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ight Arrow 19"/>
          <p:cNvSpPr/>
          <p:nvPr/>
        </p:nvSpPr>
        <p:spPr>
          <a:xfrm rot="16200000">
            <a:off x="7013619" y="4783804"/>
            <a:ext cx="1008151" cy="99593"/>
          </a:xfrm>
          <a:prstGeom prst="rightArrow">
            <a:avLst/>
          </a:prstGeom>
          <a:solidFill>
            <a:srgbClr val="A5A5A5">
              <a:lumMod val="20000"/>
              <a:lumOff val="80000"/>
            </a:srgb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Right Arrow 20"/>
          <p:cNvSpPr/>
          <p:nvPr/>
        </p:nvSpPr>
        <p:spPr>
          <a:xfrm rot="16200000">
            <a:off x="3238576" y="3239998"/>
            <a:ext cx="1206959" cy="108000"/>
          </a:xfrm>
          <a:prstGeom prst="rightArrow">
            <a:avLst/>
          </a:prstGeom>
          <a:solidFill>
            <a:srgbClr val="A5A5A5">
              <a:lumMod val="20000"/>
              <a:lumOff val="80000"/>
            </a:srgb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à coins arrondis 63"/>
          <p:cNvSpPr/>
          <p:nvPr/>
        </p:nvSpPr>
        <p:spPr>
          <a:xfrm>
            <a:off x="3265065" y="5409645"/>
            <a:ext cx="5307489" cy="360000"/>
          </a:xfrm>
          <a:prstGeom prst="roundRect">
            <a:avLst/>
          </a:prstGeom>
          <a:solidFill>
            <a:srgbClr val="ED7D31">
              <a:lumMod val="20000"/>
              <a:lumOff val="80000"/>
            </a:srgbClr>
          </a:solidFill>
          <a:ln w="9525" cap="flat" cmpd="sng" algn="ctr">
            <a:solidFill>
              <a:srgbClr val="ED7D31">
                <a:lumMod val="50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International stakeholders: ECDC, EFSA, …</a:t>
            </a:r>
          </a:p>
        </p:txBody>
      </p:sp>
      <p:sp>
        <p:nvSpPr>
          <p:cNvPr id="23" name="Bent Arrow 22"/>
          <p:cNvSpPr/>
          <p:nvPr/>
        </p:nvSpPr>
        <p:spPr>
          <a:xfrm rot="16200000" flipV="1">
            <a:off x="8254880" y="3393432"/>
            <a:ext cx="2664295" cy="1800000"/>
          </a:xfrm>
          <a:prstGeom prst="bentArrow">
            <a:avLst>
              <a:gd name="adj1" fmla="val 6113"/>
              <a:gd name="adj2" fmla="val 7616"/>
              <a:gd name="adj3" fmla="val 7234"/>
              <a:gd name="adj4" fmla="val 43750"/>
            </a:avLst>
          </a:prstGeom>
          <a:solidFill>
            <a:srgbClr val="A5A5A5">
              <a:lumMod val="20000"/>
              <a:lumOff val="80000"/>
            </a:srgbClr>
          </a:solidFill>
          <a:ln w="254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w="38100">
                <a:solidFill>
                  <a:prstClr val="black"/>
                </a:solidFill>
              </a:ln>
              <a:solidFill>
                <a:prstClr val="black"/>
              </a:solidFill>
              <a:effectLst/>
              <a:uLnTx/>
              <a:uFillTx/>
              <a:latin typeface="Calibri"/>
              <a:ea typeface="+mn-ea"/>
              <a:cs typeface="+mn-cs"/>
            </a:endParaRPr>
          </a:p>
        </p:txBody>
      </p:sp>
      <p:sp>
        <p:nvSpPr>
          <p:cNvPr id="24" name="Rectangle 28"/>
          <p:cNvSpPr/>
          <p:nvPr/>
        </p:nvSpPr>
        <p:spPr bwMode="auto">
          <a:xfrm>
            <a:off x="8687876" y="985310"/>
            <a:ext cx="2161603" cy="452675"/>
          </a:xfrm>
          <a:prstGeom prst="rect">
            <a:avLst/>
          </a:prstGeom>
          <a:noFill/>
          <a:ln w="12700"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679C"/>
                </a:solidFill>
                <a:effectLst/>
                <a:uLnTx/>
                <a:uFillTx/>
                <a:latin typeface="Calibri" panose="020F0502020204030204"/>
                <a:ea typeface="+mn-ea"/>
                <a:cs typeface="Arial" panose="020B0604020202020204" pitchFamily="34" charset="0"/>
                <a:hlinkClick r:id="rId3"/>
              </a:rPr>
              <a:t>One Health EJP</a:t>
            </a:r>
            <a:r>
              <a:rPr kumimoji="0" lang="en-GB" sz="1200" b="1" i="0" u="none" strike="noStrike" kern="0" cap="none" spc="0" normalizeH="0" baseline="0" noProof="0" dirty="0">
                <a:ln>
                  <a:noFill/>
                </a:ln>
                <a:solidFill>
                  <a:srgbClr val="00679C"/>
                </a:solidFill>
                <a:effectLst/>
                <a:uLnTx/>
                <a:uFillTx/>
                <a:latin typeface="Calibri"/>
                <a:ea typeface="+mn-ea"/>
                <a:cs typeface="+mn-cs"/>
              </a:rPr>
              <a:t>		</a:t>
            </a:r>
            <a:endParaRPr kumimoji="0" lang="en-GB" sz="1200" b="0" i="0" u="none" strike="noStrike" kern="0" cap="none" spc="0" normalizeH="0" baseline="0" noProof="0" dirty="0">
              <a:ln>
                <a:noFill/>
              </a:ln>
              <a:solidFill>
                <a:srgbClr val="00679C"/>
              </a:solidFill>
              <a:effectLst/>
              <a:uLnTx/>
              <a:uFillTx/>
              <a:latin typeface="Calibri"/>
              <a:ea typeface="+mn-ea"/>
              <a:cs typeface="+mn-cs"/>
            </a:endParaRPr>
          </a:p>
        </p:txBody>
      </p:sp>
      <p:sp>
        <p:nvSpPr>
          <p:cNvPr id="25" name="Bent Arrow 24"/>
          <p:cNvSpPr/>
          <p:nvPr/>
        </p:nvSpPr>
        <p:spPr>
          <a:xfrm rot="16200000" flipV="1">
            <a:off x="9190983" y="5024670"/>
            <a:ext cx="792089" cy="1800001"/>
          </a:xfrm>
          <a:prstGeom prst="bentArrow">
            <a:avLst>
              <a:gd name="adj1" fmla="val 14253"/>
              <a:gd name="adj2" fmla="val 12248"/>
              <a:gd name="adj3" fmla="val 12633"/>
              <a:gd name="adj4" fmla="val 43750"/>
            </a:avLst>
          </a:prstGeom>
          <a:solidFill>
            <a:srgbClr val="A5A5A5">
              <a:lumMod val="20000"/>
              <a:lumOff val="80000"/>
            </a:srgbClr>
          </a:solidFill>
          <a:ln w="254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w="38100">
                <a:solidFill>
                  <a:prstClr val="black"/>
                </a:solidFill>
              </a:ln>
              <a:solidFill>
                <a:prstClr val="black"/>
              </a:solidFill>
              <a:effectLst/>
              <a:uLnTx/>
              <a:uFillTx/>
              <a:latin typeface="Calibri"/>
              <a:ea typeface="+mn-ea"/>
              <a:cs typeface="+mn-cs"/>
            </a:endParaRPr>
          </a:p>
        </p:txBody>
      </p:sp>
      <p:sp>
        <p:nvSpPr>
          <p:cNvPr id="26" name="Flèche droite 103"/>
          <p:cNvSpPr/>
          <p:nvPr/>
        </p:nvSpPr>
        <p:spPr>
          <a:xfrm rot="8100000">
            <a:off x="9308205" y="3330349"/>
            <a:ext cx="792029" cy="252000"/>
          </a:xfrm>
          <a:prstGeom prst="leftRightArrow">
            <a:avLst/>
          </a:prstGeom>
          <a:solidFill>
            <a:srgbClr val="A5A5A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Flèche droite 103"/>
          <p:cNvSpPr/>
          <p:nvPr/>
        </p:nvSpPr>
        <p:spPr>
          <a:xfrm>
            <a:off x="8834896" y="2107420"/>
            <a:ext cx="720000" cy="252000"/>
          </a:xfrm>
          <a:prstGeom prst="rightArrow">
            <a:avLst/>
          </a:prstGeom>
          <a:solidFill>
            <a:srgbClr val="A5A5A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2990599" y="3897477"/>
            <a:ext cx="1778036" cy="369332"/>
          </a:xfrm>
          <a:prstGeom prst="rect">
            <a:avLst/>
          </a:prstGeom>
          <a:noFill/>
        </p:spPr>
        <p:txBody>
          <a:bodyPr wrap="square" rtlCol="0" anchor="ctr">
            <a:spAutoFit/>
          </a:bodyPr>
          <a:lstStyle/>
          <a:p>
            <a:pPr algn="ctr">
              <a:defRPr/>
            </a:pPr>
            <a:r>
              <a:rPr lang="nl-BE" dirty="0" err="1">
                <a:solidFill>
                  <a:prstClr val="white">
                    <a:lumMod val="95000"/>
                  </a:prstClr>
                </a:solidFill>
                <a:cs typeface="Arial" panose="020B0604020202020204" pitchFamily="34" charset="0"/>
              </a:rPr>
              <a:t>Year</a:t>
            </a:r>
            <a:r>
              <a:rPr lang="nl-BE" dirty="0">
                <a:solidFill>
                  <a:prstClr val="white">
                    <a:lumMod val="95000"/>
                  </a:prstClr>
                </a:solidFill>
                <a:cs typeface="Arial" panose="020B0604020202020204" pitchFamily="34" charset="0"/>
              </a:rPr>
              <a:t> 1 </a:t>
            </a:r>
            <a:r>
              <a:rPr lang="nl-BE" dirty="0" err="1">
                <a:solidFill>
                  <a:prstClr val="white">
                    <a:lumMod val="95000"/>
                  </a:prstClr>
                </a:solidFill>
                <a:cs typeface="Arial" panose="020B0604020202020204" pitchFamily="34" charset="0"/>
              </a:rPr>
              <a:t>to</a:t>
            </a:r>
            <a:r>
              <a:rPr lang="nl-BE" dirty="0">
                <a:solidFill>
                  <a:prstClr val="white">
                    <a:lumMod val="95000"/>
                  </a:prstClr>
                </a:solidFill>
                <a:cs typeface="Arial" panose="020B0604020202020204" pitchFamily="34" charset="0"/>
              </a:rPr>
              <a:t> 5</a:t>
            </a:r>
          </a:p>
        </p:txBody>
      </p:sp>
      <p:sp>
        <p:nvSpPr>
          <p:cNvPr id="29" name="TextBox 28"/>
          <p:cNvSpPr txBox="1"/>
          <p:nvPr/>
        </p:nvSpPr>
        <p:spPr>
          <a:xfrm>
            <a:off x="3265065" y="480056"/>
            <a:ext cx="7222164" cy="369332"/>
          </a:xfrm>
          <a:prstGeom prst="rect">
            <a:avLst/>
          </a:prstGeom>
          <a:noFill/>
        </p:spPr>
        <p:txBody>
          <a:bodyPr wrap="square" rtlCol="0" anchor="ctr">
            <a:spAutoFit/>
            <a:scene3d>
              <a:camera prst="orthographicFront"/>
              <a:lightRig rig="soft" dir="tl">
                <a:rot lat="0" lon="0" rev="0"/>
              </a:lightRig>
            </a:scene3d>
            <a:sp3d contourW="25400" prstMaterial="matte">
              <a:contourClr>
                <a:schemeClr val="accent2">
                  <a:tint val="20000"/>
                </a:schemeClr>
              </a:contourClr>
            </a:sp3d>
          </a:bodyPr>
          <a:lstStyle/>
          <a:p>
            <a:pPr algn="ctr">
              <a:defRPr/>
            </a:pPr>
            <a:r>
              <a:rPr lang="nl-BE" spc="150" dirty="0">
                <a:ln>
                  <a:solidFill>
                    <a:prstClr val="black">
                      <a:lumMod val="95000"/>
                      <a:lumOff val="5000"/>
                    </a:prstClr>
                  </a:solidFill>
                </a:ln>
                <a:solidFill>
                  <a:prstClr val="black">
                    <a:lumMod val="95000"/>
                    <a:lumOff val="5000"/>
                  </a:prstClr>
                </a:solidFill>
                <a:cs typeface="Arial" panose="020B0604020202020204" pitchFamily="34" charset="0"/>
              </a:rPr>
              <a:t>HUMANS</a:t>
            </a:r>
            <a:endParaRPr lang="nl-BE" sz="1600" b="1" spc="150" dirty="0">
              <a:ln>
                <a:solidFill>
                  <a:prstClr val="black">
                    <a:lumMod val="95000"/>
                    <a:lumOff val="5000"/>
                  </a:prstClr>
                </a:solidFill>
              </a:ln>
              <a:solidFill>
                <a:prstClr val="black">
                  <a:lumMod val="95000"/>
                  <a:lumOff val="5000"/>
                </a:prstClr>
              </a:solidFill>
              <a:cs typeface="Arial" panose="020B0604020202020204" pitchFamily="34" charset="0"/>
            </a:endParaRPr>
          </a:p>
        </p:txBody>
      </p:sp>
      <p:sp>
        <p:nvSpPr>
          <p:cNvPr id="30" name="Rectangle à coins arrondis 63"/>
          <p:cNvSpPr/>
          <p:nvPr/>
        </p:nvSpPr>
        <p:spPr>
          <a:xfrm>
            <a:off x="6876147" y="1505633"/>
            <a:ext cx="1600072" cy="1939811"/>
          </a:xfrm>
          <a:prstGeom prst="roundRect">
            <a:avLst/>
          </a:prstGeom>
          <a:solidFill>
            <a:srgbClr val="A5A5A5">
              <a:lumMod val="60000"/>
              <a:lumOff val="40000"/>
            </a:srgbClr>
          </a:solidFill>
          <a:ln w="9525" cap="flat" cmpd="sng" algn="ctr">
            <a:solidFill>
              <a:srgbClr val="A5A5A5">
                <a:lumMod val="75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w="6350">
                  <a:noFill/>
                </a:ln>
                <a:solidFill>
                  <a:prstClr val="black"/>
                </a:solidFill>
                <a:effectLst/>
                <a:uLnTx/>
                <a:uFillTx/>
                <a:latin typeface="Calibri" panose="020F0502020204030204"/>
                <a:ea typeface="+mn-ea"/>
                <a:cs typeface="Arial" panose="020B0604020202020204" pitchFamily="34" charset="0"/>
              </a:rPr>
              <a:t>Projects</a:t>
            </a:r>
          </a:p>
        </p:txBody>
      </p:sp>
      <p:sp>
        <p:nvSpPr>
          <p:cNvPr id="31" name="TextBox 30"/>
          <p:cNvSpPr txBox="1"/>
          <p:nvPr/>
        </p:nvSpPr>
        <p:spPr>
          <a:xfrm>
            <a:off x="2570200" y="4728528"/>
            <a:ext cx="8568952" cy="369332"/>
          </a:xfrm>
          <a:prstGeom prst="rect">
            <a:avLst/>
          </a:prstGeom>
          <a:noFill/>
        </p:spPr>
        <p:txBody>
          <a:bodyPr wrap="square" rtlCol="0" anchor="ctr">
            <a:spAutoFit/>
            <a:scene3d>
              <a:camera prst="orthographicFront"/>
              <a:lightRig rig="soft" dir="tl">
                <a:rot lat="0" lon="0" rev="0"/>
              </a:lightRig>
            </a:scene3d>
            <a:sp3d contourW="25400" prstMaterial="matte">
              <a:contourClr>
                <a:schemeClr val="accent2">
                  <a:tint val="20000"/>
                </a:schemeClr>
              </a:contourClr>
            </a:sp3d>
          </a:bodyPr>
          <a:lstStyle/>
          <a:p>
            <a:pPr algn="ctr">
              <a:defRPr/>
            </a:pPr>
            <a:r>
              <a:rPr lang="nl-BE" spc="150" dirty="0">
                <a:ln>
                  <a:solidFill>
                    <a:prstClr val="black">
                      <a:lumMod val="95000"/>
                      <a:lumOff val="5000"/>
                    </a:prstClr>
                  </a:solidFill>
                </a:ln>
                <a:solidFill>
                  <a:prstClr val="black">
                    <a:lumMod val="95000"/>
                    <a:lumOff val="5000"/>
                  </a:prstClr>
                </a:solidFill>
                <a:latin typeface="Calibri"/>
              </a:rPr>
              <a:t>ANIMALS	 			</a:t>
            </a:r>
            <a:r>
              <a:rPr lang="nl-BE" spc="150" dirty="0">
                <a:ln>
                  <a:solidFill>
                    <a:prstClr val="black">
                      <a:lumMod val="95000"/>
                      <a:lumOff val="5000"/>
                    </a:prstClr>
                  </a:solidFill>
                </a:ln>
                <a:solidFill>
                  <a:prstClr val="black">
                    <a:lumMod val="95000"/>
                    <a:lumOff val="5000"/>
                  </a:prstClr>
                </a:solidFill>
                <a:cs typeface="Arial" panose="020B0604020202020204" pitchFamily="34" charset="0"/>
              </a:rPr>
              <a:t>FOOD</a:t>
            </a:r>
            <a:endParaRPr lang="nl-BE" sz="1600" b="1" spc="150" dirty="0">
              <a:ln>
                <a:solidFill>
                  <a:prstClr val="black">
                    <a:lumMod val="95000"/>
                    <a:lumOff val="5000"/>
                  </a:prstClr>
                </a:solidFill>
              </a:ln>
              <a:solidFill>
                <a:prstClr val="black">
                  <a:lumMod val="95000"/>
                  <a:lumOff val="5000"/>
                </a:prstClr>
              </a:solidFill>
              <a:cs typeface="Arial" panose="020B0604020202020204" pitchFamily="34" charset="0"/>
            </a:endParaRPr>
          </a:p>
        </p:txBody>
      </p:sp>
      <p:sp>
        <p:nvSpPr>
          <p:cNvPr id="32" name="Rectangle à coins arrondis 27"/>
          <p:cNvSpPr/>
          <p:nvPr/>
        </p:nvSpPr>
        <p:spPr bwMode="auto">
          <a:xfrm>
            <a:off x="3321617" y="1505634"/>
            <a:ext cx="1152000" cy="1152000"/>
          </a:xfrm>
          <a:prstGeom prst="roundRect">
            <a:avLst/>
          </a:prstGeom>
          <a:solidFill>
            <a:srgbClr val="ED7D31"/>
          </a:solidFill>
          <a:ln w="28575" cap="flat" cmpd="sng" algn="ctr">
            <a:solidFill>
              <a:srgbClr val="ED7D31">
                <a:lumMod val="75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 </a:t>
            </a: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hlinkClick r:id="rId4"/>
              </a:rPr>
              <a:t>Strategic</a:t>
            </a: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 Research Agenda</a:t>
            </a:r>
          </a:p>
        </p:txBody>
      </p:sp>
      <p:sp>
        <p:nvSpPr>
          <p:cNvPr id="33" name="Rectangle à coins arrondis 27"/>
          <p:cNvSpPr/>
          <p:nvPr/>
        </p:nvSpPr>
        <p:spPr bwMode="auto">
          <a:xfrm>
            <a:off x="9697479" y="1505634"/>
            <a:ext cx="1152000" cy="1152000"/>
          </a:xfrm>
          <a:prstGeom prst="roundRect">
            <a:avLst/>
          </a:prstGeom>
          <a:solidFill>
            <a:srgbClr val="ED7D31"/>
          </a:solidFill>
          <a:ln w="28575" cap="flat" cmpd="sng" algn="ctr">
            <a:solidFill>
              <a:srgbClr val="ED7D31">
                <a:lumMod val="75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Sustain-ability</a:t>
            </a:r>
          </a:p>
        </p:txBody>
      </p:sp>
      <p:sp>
        <p:nvSpPr>
          <p:cNvPr id="34" name="Rectangle à coins arrondis 27"/>
          <p:cNvSpPr/>
          <p:nvPr/>
        </p:nvSpPr>
        <p:spPr bwMode="auto">
          <a:xfrm>
            <a:off x="4595082" y="3565029"/>
            <a:ext cx="1152000" cy="1152000"/>
          </a:xfrm>
          <a:prstGeom prst="roundRect">
            <a:avLst/>
          </a:prstGeom>
          <a:solidFill>
            <a:srgbClr val="4472C4">
              <a:lumMod val="60000"/>
              <a:lumOff val="40000"/>
            </a:srgbClr>
          </a:solidFill>
          <a:ln w="28575" cap="flat" cmpd="sng" algn="ctr">
            <a:solidFill>
              <a:srgbClr val="4472C4">
                <a:lumMod val="75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 Science to Policy</a:t>
            </a:r>
          </a:p>
        </p:txBody>
      </p:sp>
      <p:sp>
        <p:nvSpPr>
          <p:cNvPr id="35" name="Rectangle à coins arrondis 27"/>
          <p:cNvSpPr/>
          <p:nvPr/>
        </p:nvSpPr>
        <p:spPr bwMode="auto">
          <a:xfrm>
            <a:off x="4774332" y="917037"/>
            <a:ext cx="1152000" cy="1152000"/>
          </a:xfrm>
          <a:prstGeom prst="roundRect">
            <a:avLst/>
          </a:prstGeom>
          <a:solidFill>
            <a:sysClr val="window" lastClr="FFFFFF">
              <a:lumMod val="85000"/>
            </a:sysClr>
          </a:solidFill>
          <a:ln w="28575" cap="flat" cmpd="sng" algn="ctr">
            <a:solidFill>
              <a:sysClr val="window" lastClr="FFFFFF">
                <a:lumMod val="75000"/>
              </a:sys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 </a:t>
            </a:r>
            <a:r>
              <a:rPr kumimoji="0" lang="en-GB" sz="1400" b="0" i="0" u="none" strike="noStrike" kern="0" cap="none" spc="0" normalizeH="0" baseline="0" noProof="0" dirty="0" err="1">
                <a:ln w="12700">
                  <a:noFill/>
                  <a:prstDash val="solid"/>
                </a:ln>
                <a:solidFill>
                  <a:prstClr val="black">
                    <a:lumMod val="95000"/>
                    <a:lumOff val="5000"/>
                  </a:prstClr>
                </a:solidFill>
                <a:effectLst/>
                <a:uLnTx/>
                <a:uFillTx/>
                <a:ea typeface="ＭＳ Ｐゴシック" pitchFamily="-96" charset="-128"/>
              </a:rPr>
              <a:t>Coordi</a:t>
            </a: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-nation &amp; </a:t>
            </a:r>
            <a:r>
              <a:rPr kumimoji="0" lang="en-GB" sz="1400" b="0" i="0" u="none" strike="noStrike" kern="0" cap="none" spc="0" normalizeH="0" baseline="0" noProof="0" dirty="0" err="1">
                <a:ln w="12700">
                  <a:noFill/>
                  <a:prstDash val="solid"/>
                </a:ln>
                <a:solidFill>
                  <a:prstClr val="black">
                    <a:lumMod val="95000"/>
                    <a:lumOff val="5000"/>
                  </a:prstClr>
                </a:solidFill>
                <a:effectLst/>
                <a:uLnTx/>
                <a:uFillTx/>
                <a:ea typeface="ＭＳ Ｐゴシック" pitchFamily="-96" charset="-128"/>
              </a:rPr>
              <a:t>Communi</a:t>
            </a: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-cation</a:t>
            </a:r>
          </a:p>
        </p:txBody>
      </p:sp>
      <p:sp>
        <p:nvSpPr>
          <p:cNvPr id="36" name="Rectangle à coins arrondis 27"/>
          <p:cNvSpPr/>
          <p:nvPr/>
        </p:nvSpPr>
        <p:spPr bwMode="auto">
          <a:xfrm>
            <a:off x="6242608" y="937498"/>
            <a:ext cx="1152000" cy="1152000"/>
          </a:xfrm>
          <a:prstGeom prst="roundRect">
            <a:avLst/>
          </a:prstGeom>
          <a:solidFill>
            <a:srgbClr val="9BB984"/>
          </a:solidFill>
          <a:ln w="28575" cap="flat" cmpd="sng" algn="ctr">
            <a:solidFill>
              <a:srgbClr val="A5A5A5">
                <a:lumMod val="5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 Joint Research Projects</a:t>
            </a:r>
          </a:p>
        </p:txBody>
      </p:sp>
      <p:sp>
        <p:nvSpPr>
          <p:cNvPr id="37" name="Rectangle à coins arrondis 27"/>
          <p:cNvSpPr/>
          <p:nvPr/>
        </p:nvSpPr>
        <p:spPr bwMode="auto">
          <a:xfrm>
            <a:off x="6685120" y="1864608"/>
            <a:ext cx="1152000" cy="1152000"/>
          </a:xfrm>
          <a:prstGeom prst="roundRect">
            <a:avLst/>
          </a:prstGeom>
          <a:solidFill>
            <a:srgbClr val="9BB984"/>
          </a:solidFill>
          <a:ln w="28575" cap="flat" cmpd="sng" algn="ctr">
            <a:solidFill>
              <a:srgbClr val="A5A5A5">
                <a:lumMod val="5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 Joint Integrative Projects</a:t>
            </a:r>
          </a:p>
        </p:txBody>
      </p:sp>
      <p:sp>
        <p:nvSpPr>
          <p:cNvPr id="38" name="Rectangle à coins arrondis 27"/>
          <p:cNvSpPr/>
          <p:nvPr/>
        </p:nvSpPr>
        <p:spPr bwMode="auto">
          <a:xfrm>
            <a:off x="7538880" y="1239861"/>
            <a:ext cx="1152000" cy="1152000"/>
          </a:xfrm>
          <a:prstGeom prst="roundRect">
            <a:avLst/>
          </a:prstGeom>
          <a:solidFill>
            <a:srgbClr val="9BB984"/>
          </a:solidFill>
          <a:ln w="28575" cap="flat" cmpd="sng" algn="ctr">
            <a:solidFill>
              <a:srgbClr val="A5A5A5">
                <a:lumMod val="5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Education&amp; Training</a:t>
            </a:r>
          </a:p>
        </p:txBody>
      </p:sp>
      <p:sp>
        <p:nvSpPr>
          <p:cNvPr id="39" name="Flèche droite 103"/>
          <p:cNvSpPr/>
          <p:nvPr/>
        </p:nvSpPr>
        <p:spPr>
          <a:xfrm rot="8100000">
            <a:off x="5463794" y="2996049"/>
            <a:ext cx="792029" cy="252000"/>
          </a:xfrm>
          <a:prstGeom prst="leftRightArrow">
            <a:avLst/>
          </a:prstGeom>
          <a:solidFill>
            <a:srgbClr val="A5A5A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Flèche droite 103"/>
          <p:cNvSpPr/>
          <p:nvPr/>
        </p:nvSpPr>
        <p:spPr>
          <a:xfrm rot="13500000">
            <a:off x="4275344" y="3015486"/>
            <a:ext cx="792029" cy="252000"/>
          </a:xfrm>
          <a:prstGeom prst="leftRightArrow">
            <a:avLst/>
          </a:prstGeom>
          <a:solidFill>
            <a:srgbClr val="A5A5A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Rectangle à coins arrondis 27"/>
          <p:cNvSpPr/>
          <p:nvPr/>
        </p:nvSpPr>
        <p:spPr bwMode="auto">
          <a:xfrm>
            <a:off x="8042896" y="3571232"/>
            <a:ext cx="1152000" cy="1152000"/>
          </a:xfrm>
          <a:prstGeom prst="roundRect">
            <a:avLst/>
          </a:prstGeom>
          <a:solidFill>
            <a:srgbClr val="4472C4">
              <a:lumMod val="60000"/>
              <a:lumOff val="40000"/>
            </a:srgbClr>
          </a:solidFill>
          <a:ln w="28575" cap="flat" cmpd="sng" algn="ctr">
            <a:solidFill>
              <a:srgbClr val="4472C4">
                <a:lumMod val="75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w="12700">
                  <a:noFill/>
                  <a:prstDash val="solid"/>
                </a:ln>
                <a:solidFill>
                  <a:prstClr val="black">
                    <a:lumMod val="95000"/>
                    <a:lumOff val="5000"/>
                  </a:prstClr>
                </a:solidFill>
                <a:effectLst/>
                <a:uLnTx/>
                <a:uFillTx/>
                <a:ea typeface="ＭＳ Ｐゴシック" pitchFamily="-96" charset="-128"/>
              </a:rPr>
              <a:t> Science to Policy</a:t>
            </a:r>
          </a:p>
        </p:txBody>
      </p:sp>
      <p:sp>
        <p:nvSpPr>
          <p:cNvPr id="42" name="Flèche droite 103"/>
          <p:cNvSpPr/>
          <p:nvPr/>
        </p:nvSpPr>
        <p:spPr>
          <a:xfrm rot="13500000">
            <a:off x="8119756" y="3324740"/>
            <a:ext cx="792029" cy="252000"/>
          </a:xfrm>
          <a:prstGeom prst="leftRightArrow">
            <a:avLst/>
          </a:prstGeom>
          <a:solidFill>
            <a:srgbClr val="A5A5A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97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34"/>
                                        </p:tgtEl>
                                      </p:cBhvr>
                                    </p:animEffect>
                                    <p:set>
                                      <p:cBhvr>
                                        <p:cTn id="11" dur="1" fill="hold">
                                          <p:stCondLst>
                                            <p:cond delay="499"/>
                                          </p:stCondLst>
                                        </p:cTn>
                                        <p:tgtEl>
                                          <p:spTgt spid="34"/>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40" grpId="0" animBg="1"/>
      <p:bldP spid="41" grpId="0" animBg="1"/>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5205" y="1413449"/>
            <a:ext cx="6687356" cy="5226633"/>
          </a:xfrm>
        </p:spPr>
        <p:txBody>
          <a:bodyPr/>
          <a:lstStyle/>
          <a:p>
            <a:r>
              <a:rPr lang="en-US" sz="2000" dirty="0">
                <a:ea typeface="Verdana" panose="020B0604030504040204" pitchFamily="34" charset="0"/>
              </a:rPr>
              <a:t>Despite the COVID-19 crisis: creation and consolidation of </a:t>
            </a:r>
            <a:r>
              <a:rPr lang="en-US" sz="2000" dirty="0">
                <a:solidFill>
                  <a:srgbClr val="F47931"/>
                </a:solidFill>
                <a:ea typeface="Verdana" panose="020B0604030504040204" pitchFamily="34" charset="0"/>
              </a:rPr>
              <a:t>specific</a:t>
            </a:r>
            <a:r>
              <a:rPr lang="en-US" sz="2000" dirty="0">
                <a:ea typeface="Verdana" panose="020B0604030504040204" pitchFamily="34" charset="0"/>
              </a:rPr>
              <a:t> (FBZ, AMR, ET, parasitology) </a:t>
            </a:r>
            <a:r>
              <a:rPr lang="en-US" sz="2000" dirty="0">
                <a:solidFill>
                  <a:srgbClr val="F47931"/>
                </a:solidFill>
                <a:ea typeface="Verdana" panose="020B0604030504040204" pitchFamily="34" charset="0"/>
              </a:rPr>
              <a:t>networks</a:t>
            </a:r>
            <a:r>
              <a:rPr lang="en-US" sz="2000" dirty="0">
                <a:ea typeface="Verdana" panose="020B0604030504040204" pitchFamily="34" charset="0"/>
              </a:rPr>
              <a:t>, supporting </a:t>
            </a:r>
            <a:r>
              <a:rPr lang="en-US" sz="2000" dirty="0">
                <a:solidFill>
                  <a:srgbClr val="F47931"/>
                </a:solidFill>
                <a:ea typeface="Verdana" panose="020B0604030504040204" pitchFamily="34" charset="0"/>
              </a:rPr>
              <a:t>integrative activities </a:t>
            </a:r>
            <a:r>
              <a:rPr lang="en-US" sz="2000" dirty="0">
                <a:ea typeface="Verdana" panose="020B0604030504040204" pitchFamily="34" charset="0"/>
              </a:rPr>
              <a:t>like capacity building, sharing of data, strengthening </a:t>
            </a:r>
            <a:r>
              <a:rPr lang="en-US" sz="2000" dirty="0">
                <a:solidFill>
                  <a:srgbClr val="F47931"/>
                </a:solidFill>
                <a:ea typeface="Verdana" panose="020B0604030504040204" pitchFamily="34" charset="0"/>
              </a:rPr>
              <a:t>prevent-detect-response</a:t>
            </a:r>
            <a:r>
              <a:rPr lang="en-US" sz="2000" dirty="0">
                <a:ea typeface="Verdana" panose="020B0604030504040204" pitchFamily="34" charset="0"/>
              </a:rPr>
              <a:t> (see the Integrative Strategy Matrix).</a:t>
            </a:r>
          </a:p>
          <a:p>
            <a:r>
              <a:rPr lang="en-US" sz="2000" dirty="0">
                <a:ea typeface="Verdana" panose="020B0604030504040204" pitchFamily="34" charset="0"/>
              </a:rPr>
              <a:t>The One Health outcomes fit into </a:t>
            </a:r>
            <a:br>
              <a:rPr lang="en-US" sz="2000" dirty="0">
                <a:ea typeface="Verdana" panose="020B0604030504040204" pitchFamily="34" charset="0"/>
              </a:rPr>
            </a:br>
            <a:r>
              <a:rPr lang="en-US" sz="2000" dirty="0">
                <a:ea typeface="Verdana" panose="020B0604030504040204" pitchFamily="34" charset="0"/>
              </a:rPr>
              <a:t>-and likely support- the objectives </a:t>
            </a:r>
            <a:br>
              <a:rPr lang="en-US" sz="2000" dirty="0">
                <a:ea typeface="Verdana" panose="020B0604030504040204" pitchFamily="34" charset="0"/>
              </a:rPr>
            </a:br>
            <a:r>
              <a:rPr lang="en-US" sz="2000" dirty="0">
                <a:ea typeface="Verdana" panose="020B0604030504040204" pitchFamily="34" charset="0"/>
              </a:rPr>
              <a:t>of the </a:t>
            </a:r>
            <a:r>
              <a:rPr lang="en-US" sz="2000" dirty="0">
                <a:solidFill>
                  <a:srgbClr val="F47931"/>
                </a:solidFill>
                <a:ea typeface="Verdana" panose="020B0604030504040204" pitchFamily="34" charset="0"/>
              </a:rPr>
              <a:t>Cross-Agencies Task </a:t>
            </a:r>
            <a:br>
              <a:rPr lang="en-US" sz="2000" dirty="0">
                <a:solidFill>
                  <a:srgbClr val="F47931"/>
                </a:solidFill>
                <a:ea typeface="Verdana" panose="020B0604030504040204" pitchFamily="34" charset="0"/>
              </a:rPr>
            </a:br>
            <a:r>
              <a:rPr lang="en-US" sz="2000" dirty="0">
                <a:solidFill>
                  <a:srgbClr val="F47931"/>
                </a:solidFill>
                <a:ea typeface="Verdana" panose="020B0604030504040204" pitchFamily="34" charset="0"/>
              </a:rPr>
              <a:t>Force</a:t>
            </a:r>
            <a:r>
              <a:rPr lang="en-US" sz="2000" dirty="0">
                <a:ea typeface="Verdana" panose="020B0604030504040204" pitchFamily="34" charset="0"/>
              </a:rPr>
              <a:t>, the </a:t>
            </a:r>
            <a:r>
              <a:rPr lang="en-US" sz="2000" dirty="0">
                <a:solidFill>
                  <a:srgbClr val="F47931"/>
                </a:solidFill>
                <a:ea typeface="Verdana" panose="020B0604030504040204" pitchFamily="34" charset="0"/>
              </a:rPr>
              <a:t>One Health Joint </a:t>
            </a:r>
            <a:br>
              <a:rPr lang="en-US" sz="2000" dirty="0">
                <a:solidFill>
                  <a:srgbClr val="F47931"/>
                </a:solidFill>
                <a:ea typeface="Verdana" panose="020B0604030504040204" pitchFamily="34" charset="0"/>
              </a:rPr>
            </a:br>
            <a:r>
              <a:rPr lang="en-US" sz="2000" dirty="0">
                <a:solidFill>
                  <a:srgbClr val="F47931"/>
                </a:solidFill>
                <a:ea typeface="Verdana" panose="020B0604030504040204" pitchFamily="34" charset="0"/>
              </a:rPr>
              <a:t>Plan of Action</a:t>
            </a:r>
            <a:r>
              <a:rPr lang="en-US" sz="2000" dirty="0">
                <a:ea typeface="Verdana" panose="020B0604030504040204" pitchFamily="34" charset="0"/>
              </a:rPr>
              <a:t> of the </a:t>
            </a:r>
            <a:br>
              <a:rPr lang="en-US" sz="2000" dirty="0">
                <a:ea typeface="Verdana" panose="020B0604030504040204" pitchFamily="34" charset="0"/>
              </a:rPr>
            </a:br>
            <a:r>
              <a:rPr lang="en-US" sz="2000" dirty="0">
                <a:ea typeface="Verdana" panose="020B0604030504040204" pitchFamily="34" charset="0"/>
              </a:rPr>
              <a:t>Quadripartite and the </a:t>
            </a:r>
            <a:br>
              <a:rPr lang="en-US" sz="2000" dirty="0">
                <a:ea typeface="Verdana" panose="020B0604030504040204" pitchFamily="34" charset="0"/>
              </a:rPr>
            </a:br>
            <a:r>
              <a:rPr lang="en-US" sz="2000" dirty="0">
                <a:solidFill>
                  <a:srgbClr val="F47931"/>
                </a:solidFill>
                <a:ea typeface="Verdana" panose="020B0604030504040204" pitchFamily="34" charset="0"/>
              </a:rPr>
              <a:t>DG-HEALTH Directorate </a:t>
            </a:r>
            <a:br>
              <a:rPr lang="en-US" sz="2000" dirty="0">
                <a:solidFill>
                  <a:srgbClr val="F47931"/>
                </a:solidFill>
                <a:ea typeface="Verdana" panose="020B0604030504040204" pitchFamily="34" charset="0"/>
              </a:rPr>
            </a:br>
            <a:r>
              <a:rPr lang="en-US" sz="2000" dirty="0">
                <a:solidFill>
                  <a:srgbClr val="F47931"/>
                </a:solidFill>
                <a:ea typeface="Verdana" panose="020B0604030504040204" pitchFamily="34" charset="0"/>
              </a:rPr>
              <a:t>One Health</a:t>
            </a:r>
            <a:r>
              <a:rPr lang="en-US" sz="2000" dirty="0">
                <a:ea typeface="Verdana" panose="020B0604030504040204" pitchFamily="34" charset="0"/>
              </a:rPr>
              <a:t>.</a:t>
            </a:r>
          </a:p>
        </p:txBody>
      </p:sp>
      <p:sp>
        <p:nvSpPr>
          <p:cNvPr id="3" name="Title 2"/>
          <p:cNvSpPr>
            <a:spLocks noGrp="1"/>
          </p:cNvSpPr>
          <p:nvPr>
            <p:ph type="title"/>
          </p:nvPr>
        </p:nvSpPr>
        <p:spPr/>
        <p:txBody>
          <a:bodyPr/>
          <a:lstStyle/>
          <a:p>
            <a:r>
              <a:rPr lang="en-GB" dirty="0"/>
              <a:t>The legacy of One Health EJP</a:t>
            </a:r>
          </a:p>
        </p:txBody>
      </p:sp>
      <p:pic>
        <p:nvPicPr>
          <p:cNvPr id="4" name="Picture 3">
            <a:extLst>
              <a:ext uri="{FF2B5EF4-FFF2-40B4-BE49-F238E27FC236}">
                <a16:creationId xmlns:a16="http://schemas.microsoft.com/office/drawing/2014/main" id="{288E3633-83F1-C482-5A60-34C150E2FF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7306" y="173137"/>
            <a:ext cx="1224696" cy="1018896"/>
          </a:xfrm>
          <a:prstGeom prst="rect">
            <a:avLst/>
          </a:prstGeom>
        </p:spPr>
      </p:pic>
      <p:pic>
        <p:nvPicPr>
          <p:cNvPr id="7" name="Picture 6" descr="A picture containing text, graphic design, graphics, poster&#10;&#10;Description automatically generated">
            <a:extLst>
              <a:ext uri="{FF2B5EF4-FFF2-40B4-BE49-F238E27FC236}">
                <a16:creationId xmlns:a16="http://schemas.microsoft.com/office/drawing/2014/main" id="{B2EEBB42-6B47-FBB0-EEFD-D39EE59F7C4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657729" y="819497"/>
            <a:ext cx="2999874" cy="548505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E81D445-FB73-453E-B9CA-E5A197D0E06B}"/>
              </a:ext>
            </a:extLst>
          </p:cNvPr>
          <p:cNvPicPr>
            <a:picLocks noChangeAspect="1"/>
          </p:cNvPicPr>
          <p:nvPr/>
        </p:nvPicPr>
        <p:blipFill>
          <a:blip r:embed="rId4"/>
          <a:stretch>
            <a:fillRect/>
          </a:stretch>
        </p:blipFill>
        <p:spPr>
          <a:xfrm>
            <a:off x="5157430" y="3187410"/>
            <a:ext cx="3325131" cy="3117137"/>
          </a:xfrm>
          <a:prstGeom prst="rect">
            <a:avLst/>
          </a:prstGeom>
        </p:spPr>
      </p:pic>
    </p:spTree>
    <p:extLst>
      <p:ext uri="{BB962C8B-B14F-4D97-AF65-F5344CB8AC3E}">
        <p14:creationId xmlns:p14="http://schemas.microsoft.com/office/powerpoint/2010/main" val="1504951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0D5595-D7E9-4DA4-AA10-AD527F569E48}"/>
              </a:ext>
            </a:extLst>
          </p:cNvPr>
          <p:cNvPicPr>
            <a:picLocks noChangeAspect="1"/>
          </p:cNvPicPr>
          <p:nvPr/>
        </p:nvPicPr>
        <p:blipFill>
          <a:blip r:embed="rId2"/>
          <a:stretch>
            <a:fillRect/>
          </a:stretch>
        </p:blipFill>
        <p:spPr>
          <a:xfrm>
            <a:off x="1533713" y="1607657"/>
            <a:ext cx="2101172" cy="408467"/>
          </a:xfrm>
          <a:prstGeom prst="rect">
            <a:avLst/>
          </a:prstGeom>
        </p:spPr>
      </p:pic>
      <p:sp>
        <p:nvSpPr>
          <p:cNvPr id="17" name="Oval 16">
            <a:extLst>
              <a:ext uri="{FF2B5EF4-FFF2-40B4-BE49-F238E27FC236}">
                <a16:creationId xmlns:a16="http://schemas.microsoft.com/office/drawing/2014/main" id="{A135DE45-E360-47B7-97FD-051DF6FA1D1A}"/>
              </a:ext>
            </a:extLst>
          </p:cNvPr>
          <p:cNvSpPr/>
          <p:nvPr/>
        </p:nvSpPr>
        <p:spPr>
          <a:xfrm>
            <a:off x="2681904" y="1041198"/>
            <a:ext cx="6782818" cy="5797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pic>
        <p:nvPicPr>
          <p:cNvPr id="15" name="Picture 14">
            <a:extLst>
              <a:ext uri="{FF2B5EF4-FFF2-40B4-BE49-F238E27FC236}">
                <a16:creationId xmlns:a16="http://schemas.microsoft.com/office/drawing/2014/main" id="{0C47747B-AC84-47CC-BF48-372FAB62CABF}"/>
              </a:ext>
            </a:extLst>
          </p:cNvPr>
          <p:cNvPicPr>
            <a:picLocks noChangeAspect="1"/>
          </p:cNvPicPr>
          <p:nvPr/>
        </p:nvPicPr>
        <p:blipFill>
          <a:blip r:embed="rId3"/>
          <a:stretch>
            <a:fillRect/>
          </a:stretch>
        </p:blipFill>
        <p:spPr>
          <a:xfrm>
            <a:off x="6314302" y="1261331"/>
            <a:ext cx="887928" cy="485847"/>
          </a:xfrm>
          <a:prstGeom prst="rect">
            <a:avLst/>
          </a:prstGeom>
        </p:spPr>
      </p:pic>
      <p:sp>
        <p:nvSpPr>
          <p:cNvPr id="5" name="Slide Number Placeholder 4">
            <a:extLst>
              <a:ext uri="{FF2B5EF4-FFF2-40B4-BE49-F238E27FC236}">
                <a16:creationId xmlns:a16="http://schemas.microsoft.com/office/drawing/2014/main" id="{7A78A9D3-C62E-4A14-A8FB-B18FB001A9C4}"/>
              </a:ext>
            </a:extLst>
          </p:cNvPr>
          <p:cNvSpPr>
            <a:spLocks noGrp="1"/>
          </p:cNvSpPr>
          <p:nvPr>
            <p:ph type="sldNum" sz="quarter" idx="4294967295"/>
          </p:nvPr>
        </p:nvSpPr>
        <p:spPr>
          <a:xfrm>
            <a:off x="0" y="0"/>
            <a:ext cx="0" cy="0"/>
          </a:xfrm>
        </p:spPr>
        <p:txBody>
          <a:bodyPr/>
          <a:lstStyle/>
          <a:p>
            <a:fld id="{8FC21E99-CB6E-4E1C-8709-25BF64FEA530}" type="slidenum">
              <a:rPr lang="nl-NL" smtClean="0">
                <a:solidFill>
                  <a:srgbClr val="00679C"/>
                </a:solidFill>
              </a:rPr>
              <a:pPr/>
              <a:t>31</a:t>
            </a:fld>
            <a:endParaRPr lang="nl-NL">
              <a:solidFill>
                <a:srgbClr val="00679C"/>
              </a:solidFill>
            </a:endParaRPr>
          </a:p>
        </p:txBody>
      </p:sp>
      <p:pic>
        <p:nvPicPr>
          <p:cNvPr id="20" name="Content Placeholder 19">
            <a:extLst>
              <a:ext uri="{FF2B5EF4-FFF2-40B4-BE49-F238E27FC236}">
                <a16:creationId xmlns:a16="http://schemas.microsoft.com/office/drawing/2014/main" id="{4D9B2029-321A-4BB0-AF38-5D59571616CE}"/>
              </a:ext>
            </a:extLst>
          </p:cNvPr>
          <p:cNvPicPr>
            <a:picLocks noGrp="1" noChangeAspect="1"/>
          </p:cNvPicPr>
          <p:nvPr>
            <p:ph idx="4294967295"/>
          </p:nvPr>
        </p:nvPicPr>
        <p:blipFill>
          <a:blip r:embed="rId4"/>
          <a:stretch>
            <a:fillRect/>
          </a:stretch>
        </p:blipFill>
        <p:spPr>
          <a:xfrm>
            <a:off x="4242442" y="2398711"/>
            <a:ext cx="3673139" cy="2978978"/>
          </a:xfrm>
          <a:prstGeom prst="rect">
            <a:avLst/>
          </a:prstGeom>
        </p:spPr>
      </p:pic>
      <p:pic>
        <p:nvPicPr>
          <p:cNvPr id="12" name="Picture 11">
            <a:extLst>
              <a:ext uri="{FF2B5EF4-FFF2-40B4-BE49-F238E27FC236}">
                <a16:creationId xmlns:a16="http://schemas.microsoft.com/office/drawing/2014/main" id="{385E7DCC-CD96-43DF-98F9-03B1B500260B}"/>
              </a:ext>
            </a:extLst>
          </p:cNvPr>
          <p:cNvPicPr>
            <a:picLocks noChangeAspect="1"/>
          </p:cNvPicPr>
          <p:nvPr/>
        </p:nvPicPr>
        <p:blipFill>
          <a:blip r:embed="rId5"/>
          <a:stretch>
            <a:fillRect/>
          </a:stretch>
        </p:blipFill>
        <p:spPr>
          <a:xfrm>
            <a:off x="5610628" y="1125856"/>
            <a:ext cx="738720" cy="464959"/>
          </a:xfrm>
          <a:prstGeom prst="rect">
            <a:avLst/>
          </a:prstGeom>
        </p:spPr>
      </p:pic>
      <p:pic>
        <p:nvPicPr>
          <p:cNvPr id="19" name="Picture 18">
            <a:extLst>
              <a:ext uri="{FF2B5EF4-FFF2-40B4-BE49-F238E27FC236}">
                <a16:creationId xmlns:a16="http://schemas.microsoft.com/office/drawing/2014/main" id="{9D1E8372-A531-4664-8253-459638CE62B3}"/>
              </a:ext>
            </a:extLst>
          </p:cNvPr>
          <p:cNvPicPr>
            <a:picLocks noChangeAspect="1"/>
          </p:cNvPicPr>
          <p:nvPr/>
        </p:nvPicPr>
        <p:blipFill>
          <a:blip r:embed="rId6"/>
          <a:stretch>
            <a:fillRect/>
          </a:stretch>
        </p:blipFill>
        <p:spPr>
          <a:xfrm>
            <a:off x="5248538" y="1534944"/>
            <a:ext cx="1052416" cy="346604"/>
          </a:xfrm>
          <a:prstGeom prst="rect">
            <a:avLst/>
          </a:prstGeom>
        </p:spPr>
      </p:pic>
      <p:pic>
        <p:nvPicPr>
          <p:cNvPr id="22" name="Picture 21">
            <a:extLst>
              <a:ext uri="{FF2B5EF4-FFF2-40B4-BE49-F238E27FC236}">
                <a16:creationId xmlns:a16="http://schemas.microsoft.com/office/drawing/2014/main" id="{4FD100D8-DC7C-4D4D-939D-FB52DA6C8CCE}"/>
              </a:ext>
            </a:extLst>
          </p:cNvPr>
          <p:cNvPicPr>
            <a:picLocks noChangeAspect="1"/>
          </p:cNvPicPr>
          <p:nvPr/>
        </p:nvPicPr>
        <p:blipFill>
          <a:blip r:embed="rId7"/>
          <a:stretch>
            <a:fillRect/>
          </a:stretch>
        </p:blipFill>
        <p:spPr>
          <a:xfrm>
            <a:off x="6234111" y="1671549"/>
            <a:ext cx="729488" cy="450956"/>
          </a:xfrm>
          <a:prstGeom prst="rect">
            <a:avLst/>
          </a:prstGeom>
        </p:spPr>
      </p:pic>
      <p:pic>
        <p:nvPicPr>
          <p:cNvPr id="26" name="Picture 25">
            <a:extLst>
              <a:ext uri="{FF2B5EF4-FFF2-40B4-BE49-F238E27FC236}">
                <a16:creationId xmlns:a16="http://schemas.microsoft.com/office/drawing/2014/main" id="{88A87AC2-0D23-431A-BAF2-17F3143C50F1}"/>
              </a:ext>
            </a:extLst>
          </p:cNvPr>
          <p:cNvPicPr>
            <a:picLocks noChangeAspect="1"/>
          </p:cNvPicPr>
          <p:nvPr/>
        </p:nvPicPr>
        <p:blipFill>
          <a:blip r:embed="rId8"/>
          <a:stretch>
            <a:fillRect/>
          </a:stretch>
        </p:blipFill>
        <p:spPr>
          <a:xfrm>
            <a:off x="7138233" y="1451604"/>
            <a:ext cx="650237" cy="461077"/>
          </a:xfrm>
          <a:prstGeom prst="rect">
            <a:avLst/>
          </a:prstGeom>
        </p:spPr>
      </p:pic>
      <p:pic>
        <p:nvPicPr>
          <p:cNvPr id="28" name="Picture 27">
            <a:extLst>
              <a:ext uri="{FF2B5EF4-FFF2-40B4-BE49-F238E27FC236}">
                <a16:creationId xmlns:a16="http://schemas.microsoft.com/office/drawing/2014/main" id="{3BD3AE32-F195-4443-AE63-8C7E6DFB3446}"/>
              </a:ext>
            </a:extLst>
          </p:cNvPr>
          <p:cNvPicPr>
            <a:picLocks noChangeAspect="1"/>
          </p:cNvPicPr>
          <p:nvPr/>
        </p:nvPicPr>
        <p:blipFill>
          <a:blip r:embed="rId9"/>
          <a:stretch>
            <a:fillRect/>
          </a:stretch>
        </p:blipFill>
        <p:spPr>
          <a:xfrm>
            <a:off x="7480744" y="1949118"/>
            <a:ext cx="1034621" cy="252908"/>
          </a:xfrm>
          <a:prstGeom prst="rect">
            <a:avLst/>
          </a:prstGeom>
        </p:spPr>
      </p:pic>
      <p:pic>
        <p:nvPicPr>
          <p:cNvPr id="30" name="Picture 29">
            <a:extLst>
              <a:ext uri="{FF2B5EF4-FFF2-40B4-BE49-F238E27FC236}">
                <a16:creationId xmlns:a16="http://schemas.microsoft.com/office/drawing/2014/main" id="{267F7B3B-BB62-42C2-9AB8-B18BA3C3D37D}"/>
              </a:ext>
            </a:extLst>
          </p:cNvPr>
          <p:cNvPicPr>
            <a:picLocks noChangeAspect="1"/>
          </p:cNvPicPr>
          <p:nvPr/>
        </p:nvPicPr>
        <p:blipFill>
          <a:blip r:embed="rId10"/>
          <a:stretch>
            <a:fillRect/>
          </a:stretch>
        </p:blipFill>
        <p:spPr>
          <a:xfrm>
            <a:off x="5491608" y="1918265"/>
            <a:ext cx="761296" cy="380648"/>
          </a:xfrm>
          <a:prstGeom prst="rect">
            <a:avLst/>
          </a:prstGeom>
        </p:spPr>
      </p:pic>
      <p:pic>
        <p:nvPicPr>
          <p:cNvPr id="32" name="Picture 31">
            <a:extLst>
              <a:ext uri="{FF2B5EF4-FFF2-40B4-BE49-F238E27FC236}">
                <a16:creationId xmlns:a16="http://schemas.microsoft.com/office/drawing/2014/main" id="{5118C130-EF43-41C8-8A25-219BB65E85E3}"/>
              </a:ext>
            </a:extLst>
          </p:cNvPr>
          <p:cNvPicPr>
            <a:picLocks noChangeAspect="1"/>
          </p:cNvPicPr>
          <p:nvPr/>
        </p:nvPicPr>
        <p:blipFill>
          <a:blip r:embed="rId11"/>
          <a:stretch>
            <a:fillRect/>
          </a:stretch>
        </p:blipFill>
        <p:spPr>
          <a:xfrm>
            <a:off x="4432604" y="1982324"/>
            <a:ext cx="1046926" cy="324908"/>
          </a:xfrm>
          <a:prstGeom prst="rect">
            <a:avLst/>
          </a:prstGeom>
        </p:spPr>
      </p:pic>
      <p:pic>
        <p:nvPicPr>
          <p:cNvPr id="34" name="Picture 33">
            <a:extLst>
              <a:ext uri="{FF2B5EF4-FFF2-40B4-BE49-F238E27FC236}">
                <a16:creationId xmlns:a16="http://schemas.microsoft.com/office/drawing/2014/main" id="{632DC396-15BD-4918-9BE2-6FE69648CF4F}"/>
              </a:ext>
            </a:extLst>
          </p:cNvPr>
          <p:cNvPicPr>
            <a:picLocks noChangeAspect="1"/>
          </p:cNvPicPr>
          <p:nvPr/>
        </p:nvPicPr>
        <p:blipFill>
          <a:blip r:embed="rId12"/>
          <a:stretch>
            <a:fillRect/>
          </a:stretch>
        </p:blipFill>
        <p:spPr>
          <a:xfrm>
            <a:off x="4202694" y="1584084"/>
            <a:ext cx="1049866" cy="310188"/>
          </a:xfrm>
          <a:prstGeom prst="rect">
            <a:avLst/>
          </a:prstGeom>
        </p:spPr>
      </p:pic>
      <p:pic>
        <p:nvPicPr>
          <p:cNvPr id="36" name="Picture 35">
            <a:extLst>
              <a:ext uri="{FF2B5EF4-FFF2-40B4-BE49-F238E27FC236}">
                <a16:creationId xmlns:a16="http://schemas.microsoft.com/office/drawing/2014/main" id="{797E194F-9B97-46E8-B230-2A603F725DE0}"/>
              </a:ext>
            </a:extLst>
          </p:cNvPr>
          <p:cNvPicPr>
            <a:picLocks noChangeAspect="1"/>
          </p:cNvPicPr>
          <p:nvPr/>
        </p:nvPicPr>
        <p:blipFill>
          <a:blip r:embed="rId13"/>
          <a:stretch>
            <a:fillRect/>
          </a:stretch>
        </p:blipFill>
        <p:spPr>
          <a:xfrm>
            <a:off x="8060138" y="2327791"/>
            <a:ext cx="698800" cy="375605"/>
          </a:xfrm>
          <a:prstGeom prst="rect">
            <a:avLst/>
          </a:prstGeom>
        </p:spPr>
      </p:pic>
      <p:pic>
        <p:nvPicPr>
          <p:cNvPr id="38" name="Picture 37">
            <a:extLst>
              <a:ext uri="{FF2B5EF4-FFF2-40B4-BE49-F238E27FC236}">
                <a16:creationId xmlns:a16="http://schemas.microsoft.com/office/drawing/2014/main" id="{B102BDA0-3618-42E5-B56C-8FB9B649E20D}"/>
              </a:ext>
            </a:extLst>
          </p:cNvPr>
          <p:cNvPicPr>
            <a:picLocks noChangeAspect="1"/>
          </p:cNvPicPr>
          <p:nvPr/>
        </p:nvPicPr>
        <p:blipFill>
          <a:blip r:embed="rId14"/>
          <a:stretch>
            <a:fillRect/>
          </a:stretch>
        </p:blipFill>
        <p:spPr>
          <a:xfrm>
            <a:off x="8164865" y="2741264"/>
            <a:ext cx="846717" cy="353574"/>
          </a:xfrm>
          <a:prstGeom prst="rect">
            <a:avLst/>
          </a:prstGeom>
        </p:spPr>
      </p:pic>
      <p:pic>
        <p:nvPicPr>
          <p:cNvPr id="42" name="Picture 41">
            <a:extLst>
              <a:ext uri="{FF2B5EF4-FFF2-40B4-BE49-F238E27FC236}">
                <a16:creationId xmlns:a16="http://schemas.microsoft.com/office/drawing/2014/main" id="{34F044B3-E51D-43FB-9B95-5FC095D7CED6}"/>
              </a:ext>
            </a:extLst>
          </p:cNvPr>
          <p:cNvPicPr>
            <a:picLocks noChangeAspect="1"/>
          </p:cNvPicPr>
          <p:nvPr/>
        </p:nvPicPr>
        <p:blipFill>
          <a:blip r:embed="rId15"/>
          <a:stretch>
            <a:fillRect/>
          </a:stretch>
        </p:blipFill>
        <p:spPr>
          <a:xfrm>
            <a:off x="3386638" y="2148303"/>
            <a:ext cx="646378" cy="412582"/>
          </a:xfrm>
          <a:prstGeom prst="rect">
            <a:avLst/>
          </a:prstGeom>
        </p:spPr>
      </p:pic>
      <p:pic>
        <p:nvPicPr>
          <p:cNvPr id="44" name="Picture 43">
            <a:extLst>
              <a:ext uri="{FF2B5EF4-FFF2-40B4-BE49-F238E27FC236}">
                <a16:creationId xmlns:a16="http://schemas.microsoft.com/office/drawing/2014/main" id="{1FAB2959-D784-4971-9D4D-BF26A9D09D55}"/>
              </a:ext>
            </a:extLst>
          </p:cNvPr>
          <p:cNvPicPr>
            <a:picLocks noChangeAspect="1"/>
          </p:cNvPicPr>
          <p:nvPr/>
        </p:nvPicPr>
        <p:blipFill>
          <a:blip r:embed="rId16"/>
          <a:stretch>
            <a:fillRect/>
          </a:stretch>
        </p:blipFill>
        <p:spPr>
          <a:xfrm>
            <a:off x="3090366" y="2863049"/>
            <a:ext cx="771364" cy="374535"/>
          </a:xfrm>
          <a:prstGeom prst="rect">
            <a:avLst/>
          </a:prstGeom>
        </p:spPr>
      </p:pic>
      <p:pic>
        <p:nvPicPr>
          <p:cNvPr id="46" name="Picture 45">
            <a:extLst>
              <a:ext uri="{FF2B5EF4-FFF2-40B4-BE49-F238E27FC236}">
                <a16:creationId xmlns:a16="http://schemas.microsoft.com/office/drawing/2014/main" id="{0E3DD06B-9109-42E4-B4CE-2A9E411C672F}"/>
              </a:ext>
            </a:extLst>
          </p:cNvPr>
          <p:cNvPicPr>
            <a:picLocks noChangeAspect="1"/>
          </p:cNvPicPr>
          <p:nvPr/>
        </p:nvPicPr>
        <p:blipFill>
          <a:blip r:embed="rId17"/>
          <a:stretch>
            <a:fillRect/>
          </a:stretch>
        </p:blipFill>
        <p:spPr>
          <a:xfrm>
            <a:off x="3019745" y="3248146"/>
            <a:ext cx="884856" cy="514825"/>
          </a:xfrm>
          <a:prstGeom prst="rect">
            <a:avLst/>
          </a:prstGeom>
        </p:spPr>
      </p:pic>
      <p:pic>
        <p:nvPicPr>
          <p:cNvPr id="48" name="Picture 47">
            <a:extLst>
              <a:ext uri="{FF2B5EF4-FFF2-40B4-BE49-F238E27FC236}">
                <a16:creationId xmlns:a16="http://schemas.microsoft.com/office/drawing/2014/main" id="{4AB2CE52-3B79-4A9B-8C7E-BE8B268E9496}"/>
              </a:ext>
            </a:extLst>
          </p:cNvPr>
          <p:cNvPicPr>
            <a:picLocks noChangeAspect="1"/>
          </p:cNvPicPr>
          <p:nvPr/>
        </p:nvPicPr>
        <p:blipFill>
          <a:blip r:embed="rId18"/>
          <a:stretch>
            <a:fillRect/>
          </a:stretch>
        </p:blipFill>
        <p:spPr>
          <a:xfrm>
            <a:off x="5644703" y="6460247"/>
            <a:ext cx="745251" cy="282101"/>
          </a:xfrm>
          <a:prstGeom prst="rect">
            <a:avLst/>
          </a:prstGeom>
        </p:spPr>
      </p:pic>
      <p:pic>
        <p:nvPicPr>
          <p:cNvPr id="50" name="Picture 49">
            <a:extLst>
              <a:ext uri="{FF2B5EF4-FFF2-40B4-BE49-F238E27FC236}">
                <a16:creationId xmlns:a16="http://schemas.microsoft.com/office/drawing/2014/main" id="{7B7860B1-047B-4017-A0A7-BA8DF1F10135}"/>
              </a:ext>
            </a:extLst>
          </p:cNvPr>
          <p:cNvPicPr>
            <a:picLocks noChangeAspect="1"/>
          </p:cNvPicPr>
          <p:nvPr/>
        </p:nvPicPr>
        <p:blipFill>
          <a:blip r:embed="rId19"/>
          <a:stretch>
            <a:fillRect/>
          </a:stretch>
        </p:blipFill>
        <p:spPr>
          <a:xfrm>
            <a:off x="7961706" y="3453769"/>
            <a:ext cx="698800" cy="263031"/>
          </a:xfrm>
          <a:prstGeom prst="rect">
            <a:avLst/>
          </a:prstGeom>
        </p:spPr>
      </p:pic>
      <p:pic>
        <p:nvPicPr>
          <p:cNvPr id="52" name="Picture 51">
            <a:extLst>
              <a:ext uri="{FF2B5EF4-FFF2-40B4-BE49-F238E27FC236}">
                <a16:creationId xmlns:a16="http://schemas.microsoft.com/office/drawing/2014/main" id="{1E93DD28-5270-47B5-B6BE-2C572DB7C846}"/>
              </a:ext>
            </a:extLst>
          </p:cNvPr>
          <p:cNvPicPr>
            <a:picLocks noChangeAspect="1"/>
          </p:cNvPicPr>
          <p:nvPr/>
        </p:nvPicPr>
        <p:blipFill>
          <a:blip r:embed="rId20"/>
          <a:stretch>
            <a:fillRect/>
          </a:stretch>
        </p:blipFill>
        <p:spPr>
          <a:xfrm>
            <a:off x="8358928" y="3049008"/>
            <a:ext cx="911731" cy="343767"/>
          </a:xfrm>
          <a:prstGeom prst="rect">
            <a:avLst/>
          </a:prstGeom>
        </p:spPr>
      </p:pic>
      <p:pic>
        <p:nvPicPr>
          <p:cNvPr id="54" name="Picture 53">
            <a:extLst>
              <a:ext uri="{FF2B5EF4-FFF2-40B4-BE49-F238E27FC236}">
                <a16:creationId xmlns:a16="http://schemas.microsoft.com/office/drawing/2014/main" id="{E43876E4-828C-4BD4-97FB-55C769C0A67D}"/>
              </a:ext>
            </a:extLst>
          </p:cNvPr>
          <p:cNvPicPr>
            <a:picLocks noChangeAspect="1"/>
          </p:cNvPicPr>
          <p:nvPr/>
        </p:nvPicPr>
        <p:blipFill>
          <a:blip r:embed="rId21"/>
          <a:stretch>
            <a:fillRect/>
          </a:stretch>
        </p:blipFill>
        <p:spPr>
          <a:xfrm>
            <a:off x="2760687" y="3828036"/>
            <a:ext cx="683872" cy="520338"/>
          </a:xfrm>
          <a:prstGeom prst="rect">
            <a:avLst/>
          </a:prstGeom>
        </p:spPr>
      </p:pic>
      <p:pic>
        <p:nvPicPr>
          <p:cNvPr id="56" name="Picture 55">
            <a:extLst>
              <a:ext uri="{FF2B5EF4-FFF2-40B4-BE49-F238E27FC236}">
                <a16:creationId xmlns:a16="http://schemas.microsoft.com/office/drawing/2014/main" id="{08EAE4E9-91D1-49EF-AA20-6111418BB57A}"/>
              </a:ext>
            </a:extLst>
          </p:cNvPr>
          <p:cNvPicPr>
            <a:picLocks noChangeAspect="1"/>
          </p:cNvPicPr>
          <p:nvPr/>
        </p:nvPicPr>
        <p:blipFill>
          <a:blip r:embed="rId22"/>
          <a:stretch>
            <a:fillRect/>
          </a:stretch>
        </p:blipFill>
        <p:spPr>
          <a:xfrm>
            <a:off x="3514394" y="3814563"/>
            <a:ext cx="647469" cy="521268"/>
          </a:xfrm>
          <a:prstGeom prst="rect">
            <a:avLst/>
          </a:prstGeom>
        </p:spPr>
      </p:pic>
      <p:pic>
        <p:nvPicPr>
          <p:cNvPr id="58" name="Picture 57">
            <a:extLst>
              <a:ext uri="{FF2B5EF4-FFF2-40B4-BE49-F238E27FC236}">
                <a16:creationId xmlns:a16="http://schemas.microsoft.com/office/drawing/2014/main" id="{ACCBB184-AE9D-481A-8439-268A74F48E2D}"/>
              </a:ext>
            </a:extLst>
          </p:cNvPr>
          <p:cNvPicPr>
            <a:picLocks noChangeAspect="1"/>
          </p:cNvPicPr>
          <p:nvPr/>
        </p:nvPicPr>
        <p:blipFill>
          <a:blip r:embed="rId23"/>
          <a:stretch>
            <a:fillRect/>
          </a:stretch>
        </p:blipFill>
        <p:spPr>
          <a:xfrm>
            <a:off x="2901814" y="4331134"/>
            <a:ext cx="1189064" cy="413873"/>
          </a:xfrm>
          <a:prstGeom prst="rect">
            <a:avLst/>
          </a:prstGeom>
        </p:spPr>
      </p:pic>
      <p:pic>
        <p:nvPicPr>
          <p:cNvPr id="60" name="Picture 59">
            <a:extLst>
              <a:ext uri="{FF2B5EF4-FFF2-40B4-BE49-F238E27FC236}">
                <a16:creationId xmlns:a16="http://schemas.microsoft.com/office/drawing/2014/main" id="{BB405907-12D8-41C3-A5F1-59FB77D3ADAF}"/>
              </a:ext>
            </a:extLst>
          </p:cNvPr>
          <p:cNvPicPr>
            <a:picLocks noChangeAspect="1"/>
          </p:cNvPicPr>
          <p:nvPr/>
        </p:nvPicPr>
        <p:blipFill>
          <a:blip r:embed="rId24"/>
          <a:stretch>
            <a:fillRect/>
          </a:stretch>
        </p:blipFill>
        <p:spPr>
          <a:xfrm>
            <a:off x="3776151" y="5559158"/>
            <a:ext cx="629453" cy="515007"/>
          </a:xfrm>
          <a:prstGeom prst="rect">
            <a:avLst/>
          </a:prstGeom>
        </p:spPr>
      </p:pic>
      <p:pic>
        <p:nvPicPr>
          <p:cNvPr id="62" name="Picture 61">
            <a:extLst>
              <a:ext uri="{FF2B5EF4-FFF2-40B4-BE49-F238E27FC236}">
                <a16:creationId xmlns:a16="http://schemas.microsoft.com/office/drawing/2014/main" id="{2E85E273-0887-4E1B-91DB-E567C8401C31}"/>
              </a:ext>
            </a:extLst>
          </p:cNvPr>
          <p:cNvPicPr>
            <a:picLocks noChangeAspect="1"/>
          </p:cNvPicPr>
          <p:nvPr/>
        </p:nvPicPr>
        <p:blipFill>
          <a:blip r:embed="rId25"/>
          <a:stretch>
            <a:fillRect/>
          </a:stretch>
        </p:blipFill>
        <p:spPr>
          <a:xfrm>
            <a:off x="3004426" y="4782401"/>
            <a:ext cx="1182576" cy="366035"/>
          </a:xfrm>
          <a:prstGeom prst="rect">
            <a:avLst/>
          </a:prstGeom>
        </p:spPr>
      </p:pic>
      <p:pic>
        <p:nvPicPr>
          <p:cNvPr id="64" name="Picture 63">
            <a:extLst>
              <a:ext uri="{FF2B5EF4-FFF2-40B4-BE49-F238E27FC236}">
                <a16:creationId xmlns:a16="http://schemas.microsoft.com/office/drawing/2014/main" id="{79B9CB58-D96F-4E3C-BBF8-B9ED4501D70C}"/>
              </a:ext>
            </a:extLst>
          </p:cNvPr>
          <p:cNvPicPr>
            <a:picLocks noChangeAspect="1"/>
          </p:cNvPicPr>
          <p:nvPr/>
        </p:nvPicPr>
        <p:blipFill>
          <a:blip r:embed="rId26"/>
          <a:stretch>
            <a:fillRect/>
          </a:stretch>
        </p:blipFill>
        <p:spPr>
          <a:xfrm>
            <a:off x="3230401" y="5195181"/>
            <a:ext cx="906758" cy="340689"/>
          </a:xfrm>
          <a:prstGeom prst="rect">
            <a:avLst/>
          </a:prstGeom>
        </p:spPr>
      </p:pic>
      <p:pic>
        <p:nvPicPr>
          <p:cNvPr id="66" name="Picture 65">
            <a:extLst>
              <a:ext uri="{FF2B5EF4-FFF2-40B4-BE49-F238E27FC236}">
                <a16:creationId xmlns:a16="http://schemas.microsoft.com/office/drawing/2014/main" id="{8CF4FEBE-59D3-49E5-9A9B-D70AEDACDE4C}"/>
              </a:ext>
            </a:extLst>
          </p:cNvPr>
          <p:cNvPicPr>
            <a:picLocks noChangeAspect="1"/>
          </p:cNvPicPr>
          <p:nvPr/>
        </p:nvPicPr>
        <p:blipFill>
          <a:blip r:embed="rId27"/>
          <a:stretch>
            <a:fillRect/>
          </a:stretch>
        </p:blipFill>
        <p:spPr>
          <a:xfrm>
            <a:off x="4428136" y="5421537"/>
            <a:ext cx="692294" cy="588450"/>
          </a:xfrm>
          <a:prstGeom prst="rect">
            <a:avLst/>
          </a:prstGeom>
        </p:spPr>
      </p:pic>
      <p:pic>
        <p:nvPicPr>
          <p:cNvPr id="68" name="Picture 67">
            <a:extLst>
              <a:ext uri="{FF2B5EF4-FFF2-40B4-BE49-F238E27FC236}">
                <a16:creationId xmlns:a16="http://schemas.microsoft.com/office/drawing/2014/main" id="{F1E8AB61-EAEC-43F8-857D-EDB51EA7491F}"/>
              </a:ext>
            </a:extLst>
          </p:cNvPr>
          <p:cNvPicPr>
            <a:picLocks noChangeAspect="1"/>
          </p:cNvPicPr>
          <p:nvPr/>
        </p:nvPicPr>
        <p:blipFill>
          <a:blip r:embed="rId28"/>
          <a:stretch>
            <a:fillRect/>
          </a:stretch>
        </p:blipFill>
        <p:spPr>
          <a:xfrm>
            <a:off x="4312418" y="5985971"/>
            <a:ext cx="745251" cy="488268"/>
          </a:xfrm>
          <a:prstGeom prst="rect">
            <a:avLst/>
          </a:prstGeom>
        </p:spPr>
      </p:pic>
      <p:pic>
        <p:nvPicPr>
          <p:cNvPr id="70" name="Picture 69">
            <a:extLst>
              <a:ext uri="{FF2B5EF4-FFF2-40B4-BE49-F238E27FC236}">
                <a16:creationId xmlns:a16="http://schemas.microsoft.com/office/drawing/2014/main" id="{FC3D3209-07F4-435F-B5CA-C864AB4B7C17}"/>
              </a:ext>
            </a:extLst>
          </p:cNvPr>
          <p:cNvPicPr>
            <a:picLocks noChangeAspect="1"/>
          </p:cNvPicPr>
          <p:nvPr/>
        </p:nvPicPr>
        <p:blipFill>
          <a:blip r:embed="rId29"/>
          <a:stretch>
            <a:fillRect/>
          </a:stretch>
        </p:blipFill>
        <p:spPr>
          <a:xfrm>
            <a:off x="5041731" y="5462828"/>
            <a:ext cx="1226890" cy="376432"/>
          </a:xfrm>
          <a:prstGeom prst="rect">
            <a:avLst/>
          </a:prstGeom>
        </p:spPr>
      </p:pic>
      <p:pic>
        <p:nvPicPr>
          <p:cNvPr id="72" name="Picture 71">
            <a:extLst>
              <a:ext uri="{FF2B5EF4-FFF2-40B4-BE49-F238E27FC236}">
                <a16:creationId xmlns:a16="http://schemas.microsoft.com/office/drawing/2014/main" id="{D2892E4F-4502-4B10-B24F-6C84DD407F1B}"/>
              </a:ext>
            </a:extLst>
          </p:cNvPr>
          <p:cNvPicPr>
            <a:picLocks noChangeAspect="1"/>
          </p:cNvPicPr>
          <p:nvPr/>
        </p:nvPicPr>
        <p:blipFill>
          <a:blip r:embed="rId30"/>
          <a:stretch>
            <a:fillRect/>
          </a:stretch>
        </p:blipFill>
        <p:spPr>
          <a:xfrm>
            <a:off x="5170331" y="5799220"/>
            <a:ext cx="846196" cy="430885"/>
          </a:xfrm>
          <a:prstGeom prst="rect">
            <a:avLst/>
          </a:prstGeom>
        </p:spPr>
      </p:pic>
      <p:pic>
        <p:nvPicPr>
          <p:cNvPr id="74" name="Picture 73">
            <a:extLst>
              <a:ext uri="{FF2B5EF4-FFF2-40B4-BE49-F238E27FC236}">
                <a16:creationId xmlns:a16="http://schemas.microsoft.com/office/drawing/2014/main" id="{A343AD5D-5D91-4B25-A67D-E20583467D23}"/>
              </a:ext>
            </a:extLst>
          </p:cNvPr>
          <p:cNvPicPr>
            <a:picLocks noChangeAspect="1"/>
          </p:cNvPicPr>
          <p:nvPr/>
        </p:nvPicPr>
        <p:blipFill>
          <a:blip r:embed="rId31"/>
          <a:stretch>
            <a:fillRect/>
          </a:stretch>
        </p:blipFill>
        <p:spPr>
          <a:xfrm>
            <a:off x="6066428" y="5421537"/>
            <a:ext cx="1236958" cy="369743"/>
          </a:xfrm>
          <a:prstGeom prst="rect">
            <a:avLst/>
          </a:prstGeom>
        </p:spPr>
      </p:pic>
      <p:pic>
        <p:nvPicPr>
          <p:cNvPr id="76" name="Picture 75">
            <a:extLst>
              <a:ext uri="{FF2B5EF4-FFF2-40B4-BE49-F238E27FC236}">
                <a16:creationId xmlns:a16="http://schemas.microsoft.com/office/drawing/2014/main" id="{7BB054DA-E266-4895-8A8B-D8C3D36977FF}"/>
              </a:ext>
            </a:extLst>
          </p:cNvPr>
          <p:cNvPicPr>
            <a:picLocks noChangeAspect="1"/>
          </p:cNvPicPr>
          <p:nvPr/>
        </p:nvPicPr>
        <p:blipFill>
          <a:blip r:embed="rId32"/>
          <a:stretch>
            <a:fillRect/>
          </a:stretch>
        </p:blipFill>
        <p:spPr>
          <a:xfrm>
            <a:off x="6001802" y="5865374"/>
            <a:ext cx="957082" cy="327696"/>
          </a:xfrm>
          <a:prstGeom prst="rect">
            <a:avLst/>
          </a:prstGeom>
        </p:spPr>
      </p:pic>
      <p:pic>
        <p:nvPicPr>
          <p:cNvPr id="78" name="Picture 77">
            <a:extLst>
              <a:ext uri="{FF2B5EF4-FFF2-40B4-BE49-F238E27FC236}">
                <a16:creationId xmlns:a16="http://schemas.microsoft.com/office/drawing/2014/main" id="{1B7CFD1E-0080-4C6B-835C-7BB48B0D7297}"/>
              </a:ext>
            </a:extLst>
          </p:cNvPr>
          <p:cNvPicPr>
            <a:picLocks noChangeAspect="1"/>
          </p:cNvPicPr>
          <p:nvPr/>
        </p:nvPicPr>
        <p:blipFill>
          <a:blip r:embed="rId33"/>
          <a:stretch>
            <a:fillRect/>
          </a:stretch>
        </p:blipFill>
        <p:spPr>
          <a:xfrm>
            <a:off x="7296173" y="5382455"/>
            <a:ext cx="1300816" cy="398064"/>
          </a:xfrm>
          <a:prstGeom prst="rect">
            <a:avLst/>
          </a:prstGeom>
        </p:spPr>
      </p:pic>
      <p:pic>
        <p:nvPicPr>
          <p:cNvPr id="80" name="Picture 79">
            <a:extLst>
              <a:ext uri="{FF2B5EF4-FFF2-40B4-BE49-F238E27FC236}">
                <a16:creationId xmlns:a16="http://schemas.microsoft.com/office/drawing/2014/main" id="{6E0FDBC7-C6AA-4126-94D6-FF727C2CB983}"/>
              </a:ext>
            </a:extLst>
          </p:cNvPr>
          <p:cNvPicPr>
            <a:picLocks noChangeAspect="1"/>
          </p:cNvPicPr>
          <p:nvPr/>
        </p:nvPicPr>
        <p:blipFill>
          <a:blip r:embed="rId34"/>
          <a:stretch>
            <a:fillRect/>
          </a:stretch>
        </p:blipFill>
        <p:spPr>
          <a:xfrm>
            <a:off x="5018178" y="6314793"/>
            <a:ext cx="573644" cy="328755"/>
          </a:xfrm>
          <a:prstGeom prst="rect">
            <a:avLst/>
          </a:prstGeom>
        </p:spPr>
      </p:pic>
      <p:pic>
        <p:nvPicPr>
          <p:cNvPr id="82" name="Picture 81">
            <a:extLst>
              <a:ext uri="{FF2B5EF4-FFF2-40B4-BE49-F238E27FC236}">
                <a16:creationId xmlns:a16="http://schemas.microsoft.com/office/drawing/2014/main" id="{1190E491-F1A7-4801-8B56-AA10F4919277}"/>
              </a:ext>
            </a:extLst>
          </p:cNvPr>
          <p:cNvPicPr>
            <a:picLocks noChangeAspect="1"/>
          </p:cNvPicPr>
          <p:nvPr/>
        </p:nvPicPr>
        <p:blipFill>
          <a:blip r:embed="rId35"/>
          <a:stretch>
            <a:fillRect/>
          </a:stretch>
        </p:blipFill>
        <p:spPr>
          <a:xfrm>
            <a:off x="8138451" y="3814563"/>
            <a:ext cx="1184301" cy="375029"/>
          </a:xfrm>
          <a:prstGeom prst="rect">
            <a:avLst/>
          </a:prstGeom>
        </p:spPr>
      </p:pic>
      <p:pic>
        <p:nvPicPr>
          <p:cNvPr id="84" name="Picture 83">
            <a:extLst>
              <a:ext uri="{FF2B5EF4-FFF2-40B4-BE49-F238E27FC236}">
                <a16:creationId xmlns:a16="http://schemas.microsoft.com/office/drawing/2014/main" id="{032EAA21-481E-432A-8889-121C57F1DBC6}"/>
              </a:ext>
            </a:extLst>
          </p:cNvPr>
          <p:cNvPicPr>
            <a:picLocks noChangeAspect="1"/>
          </p:cNvPicPr>
          <p:nvPr/>
        </p:nvPicPr>
        <p:blipFill>
          <a:blip r:embed="rId36"/>
          <a:stretch>
            <a:fillRect/>
          </a:stretch>
        </p:blipFill>
        <p:spPr>
          <a:xfrm>
            <a:off x="7946581" y="4203496"/>
            <a:ext cx="903823" cy="526344"/>
          </a:xfrm>
          <a:prstGeom prst="rect">
            <a:avLst/>
          </a:prstGeom>
        </p:spPr>
      </p:pic>
      <p:pic>
        <p:nvPicPr>
          <p:cNvPr id="86" name="Picture 85">
            <a:extLst>
              <a:ext uri="{FF2B5EF4-FFF2-40B4-BE49-F238E27FC236}">
                <a16:creationId xmlns:a16="http://schemas.microsoft.com/office/drawing/2014/main" id="{7225D034-7639-4651-A39D-97703BCD1BF7}"/>
              </a:ext>
            </a:extLst>
          </p:cNvPr>
          <p:cNvPicPr>
            <a:picLocks noChangeAspect="1"/>
          </p:cNvPicPr>
          <p:nvPr/>
        </p:nvPicPr>
        <p:blipFill>
          <a:blip r:embed="rId37"/>
          <a:stretch>
            <a:fillRect/>
          </a:stretch>
        </p:blipFill>
        <p:spPr>
          <a:xfrm>
            <a:off x="6389954" y="6219184"/>
            <a:ext cx="573645" cy="489440"/>
          </a:xfrm>
          <a:prstGeom prst="rect">
            <a:avLst/>
          </a:prstGeom>
        </p:spPr>
      </p:pic>
      <p:pic>
        <p:nvPicPr>
          <p:cNvPr id="88" name="Picture 87">
            <a:extLst>
              <a:ext uri="{FF2B5EF4-FFF2-40B4-BE49-F238E27FC236}">
                <a16:creationId xmlns:a16="http://schemas.microsoft.com/office/drawing/2014/main" id="{9A2B725E-3242-4CD2-8C60-DCEB3434224A}"/>
              </a:ext>
            </a:extLst>
          </p:cNvPr>
          <p:cNvPicPr>
            <a:picLocks noChangeAspect="1"/>
          </p:cNvPicPr>
          <p:nvPr/>
        </p:nvPicPr>
        <p:blipFill>
          <a:blip r:embed="rId38"/>
          <a:stretch>
            <a:fillRect/>
          </a:stretch>
        </p:blipFill>
        <p:spPr>
          <a:xfrm>
            <a:off x="7924312" y="5053865"/>
            <a:ext cx="1096035" cy="263752"/>
          </a:xfrm>
          <a:prstGeom prst="rect">
            <a:avLst/>
          </a:prstGeom>
        </p:spPr>
      </p:pic>
      <p:pic>
        <p:nvPicPr>
          <p:cNvPr id="90" name="Picture 89">
            <a:extLst>
              <a:ext uri="{FF2B5EF4-FFF2-40B4-BE49-F238E27FC236}">
                <a16:creationId xmlns:a16="http://schemas.microsoft.com/office/drawing/2014/main" id="{74652543-8AE1-4888-8E01-95573C4DFFFB}"/>
              </a:ext>
            </a:extLst>
          </p:cNvPr>
          <p:cNvPicPr>
            <a:picLocks noChangeAspect="1"/>
          </p:cNvPicPr>
          <p:nvPr/>
        </p:nvPicPr>
        <p:blipFill>
          <a:blip r:embed="rId39"/>
          <a:stretch>
            <a:fillRect/>
          </a:stretch>
        </p:blipFill>
        <p:spPr>
          <a:xfrm>
            <a:off x="8039724" y="4676267"/>
            <a:ext cx="1041021" cy="365033"/>
          </a:xfrm>
          <a:prstGeom prst="rect">
            <a:avLst/>
          </a:prstGeom>
        </p:spPr>
      </p:pic>
      <p:pic>
        <p:nvPicPr>
          <p:cNvPr id="92" name="Picture 91">
            <a:extLst>
              <a:ext uri="{FF2B5EF4-FFF2-40B4-BE49-F238E27FC236}">
                <a16:creationId xmlns:a16="http://schemas.microsoft.com/office/drawing/2014/main" id="{4351A3F3-B18C-4E25-BA10-29FB579BFFDD}"/>
              </a:ext>
            </a:extLst>
          </p:cNvPr>
          <p:cNvPicPr>
            <a:picLocks noChangeAspect="1"/>
          </p:cNvPicPr>
          <p:nvPr/>
        </p:nvPicPr>
        <p:blipFill>
          <a:blip r:embed="rId40"/>
          <a:stretch>
            <a:fillRect/>
          </a:stretch>
        </p:blipFill>
        <p:spPr>
          <a:xfrm>
            <a:off x="4795826" y="1250109"/>
            <a:ext cx="795996" cy="276068"/>
          </a:xfrm>
          <a:prstGeom prst="rect">
            <a:avLst/>
          </a:prstGeom>
        </p:spPr>
      </p:pic>
      <p:pic>
        <p:nvPicPr>
          <p:cNvPr id="94" name="Picture 93">
            <a:extLst>
              <a:ext uri="{FF2B5EF4-FFF2-40B4-BE49-F238E27FC236}">
                <a16:creationId xmlns:a16="http://schemas.microsoft.com/office/drawing/2014/main" id="{CDD1BA8A-F981-43E3-91BF-1DB9469E1329}"/>
              </a:ext>
            </a:extLst>
          </p:cNvPr>
          <p:cNvPicPr>
            <a:picLocks noChangeAspect="1"/>
          </p:cNvPicPr>
          <p:nvPr/>
        </p:nvPicPr>
        <p:blipFill>
          <a:blip r:embed="rId41"/>
          <a:stretch>
            <a:fillRect/>
          </a:stretch>
        </p:blipFill>
        <p:spPr>
          <a:xfrm>
            <a:off x="6944743" y="5735102"/>
            <a:ext cx="1137887" cy="411698"/>
          </a:xfrm>
          <a:prstGeom prst="rect">
            <a:avLst/>
          </a:prstGeom>
        </p:spPr>
      </p:pic>
      <p:pic>
        <p:nvPicPr>
          <p:cNvPr id="96" name="Picture 95">
            <a:extLst>
              <a:ext uri="{FF2B5EF4-FFF2-40B4-BE49-F238E27FC236}">
                <a16:creationId xmlns:a16="http://schemas.microsoft.com/office/drawing/2014/main" id="{188DC3FD-B31C-413A-9749-7AACF16D48DB}"/>
              </a:ext>
            </a:extLst>
          </p:cNvPr>
          <p:cNvPicPr>
            <a:picLocks noChangeAspect="1"/>
          </p:cNvPicPr>
          <p:nvPr/>
        </p:nvPicPr>
        <p:blipFill>
          <a:blip r:embed="rId42"/>
          <a:stretch>
            <a:fillRect/>
          </a:stretch>
        </p:blipFill>
        <p:spPr>
          <a:xfrm>
            <a:off x="8802020" y="4305604"/>
            <a:ext cx="452135" cy="464931"/>
          </a:xfrm>
          <a:prstGeom prst="rect">
            <a:avLst/>
          </a:prstGeom>
        </p:spPr>
      </p:pic>
      <p:pic>
        <p:nvPicPr>
          <p:cNvPr id="98" name="Picture 97">
            <a:extLst>
              <a:ext uri="{FF2B5EF4-FFF2-40B4-BE49-F238E27FC236}">
                <a16:creationId xmlns:a16="http://schemas.microsoft.com/office/drawing/2014/main" id="{EB04B20B-9DB8-4448-84D3-E3126EF6D121}"/>
              </a:ext>
            </a:extLst>
          </p:cNvPr>
          <p:cNvPicPr>
            <a:picLocks noChangeAspect="1"/>
          </p:cNvPicPr>
          <p:nvPr/>
        </p:nvPicPr>
        <p:blipFill>
          <a:blip r:embed="rId43"/>
          <a:stretch>
            <a:fillRect/>
          </a:stretch>
        </p:blipFill>
        <p:spPr>
          <a:xfrm>
            <a:off x="6963599" y="6129715"/>
            <a:ext cx="1026995" cy="397181"/>
          </a:xfrm>
          <a:prstGeom prst="rect">
            <a:avLst/>
          </a:prstGeom>
        </p:spPr>
      </p:pic>
      <p:pic>
        <p:nvPicPr>
          <p:cNvPr id="100" name="Picture 99">
            <a:extLst>
              <a:ext uri="{FF2B5EF4-FFF2-40B4-BE49-F238E27FC236}">
                <a16:creationId xmlns:a16="http://schemas.microsoft.com/office/drawing/2014/main" id="{DC8C4AEC-95CF-43DC-8DEE-A38CD1633091}"/>
              </a:ext>
            </a:extLst>
          </p:cNvPr>
          <p:cNvPicPr>
            <a:picLocks noChangeAspect="1"/>
          </p:cNvPicPr>
          <p:nvPr/>
        </p:nvPicPr>
        <p:blipFill>
          <a:blip r:embed="rId44"/>
          <a:stretch>
            <a:fillRect/>
          </a:stretch>
        </p:blipFill>
        <p:spPr>
          <a:xfrm>
            <a:off x="8780103" y="3433161"/>
            <a:ext cx="595752" cy="451950"/>
          </a:xfrm>
          <a:prstGeom prst="rect">
            <a:avLst/>
          </a:prstGeom>
        </p:spPr>
      </p:pic>
      <p:pic>
        <p:nvPicPr>
          <p:cNvPr id="102" name="Picture 101">
            <a:extLst>
              <a:ext uri="{FF2B5EF4-FFF2-40B4-BE49-F238E27FC236}">
                <a16:creationId xmlns:a16="http://schemas.microsoft.com/office/drawing/2014/main" id="{6C3913C7-FDD8-40BA-B755-6994AB0C6393}"/>
              </a:ext>
            </a:extLst>
          </p:cNvPr>
          <p:cNvPicPr>
            <a:picLocks noChangeAspect="1"/>
          </p:cNvPicPr>
          <p:nvPr/>
        </p:nvPicPr>
        <p:blipFill>
          <a:blip r:embed="rId45"/>
          <a:stretch>
            <a:fillRect/>
          </a:stretch>
        </p:blipFill>
        <p:spPr>
          <a:xfrm>
            <a:off x="3054197" y="2570342"/>
            <a:ext cx="1179514" cy="280837"/>
          </a:xfrm>
          <a:prstGeom prst="rect">
            <a:avLst/>
          </a:prstGeom>
        </p:spPr>
      </p:pic>
      <p:pic>
        <p:nvPicPr>
          <p:cNvPr id="40" name="Picture 39">
            <a:extLst>
              <a:ext uri="{FF2B5EF4-FFF2-40B4-BE49-F238E27FC236}">
                <a16:creationId xmlns:a16="http://schemas.microsoft.com/office/drawing/2014/main" id="{BAE3C8A4-BF65-412F-B18A-2C1FEE48C177}"/>
              </a:ext>
            </a:extLst>
          </p:cNvPr>
          <p:cNvPicPr>
            <a:picLocks noChangeAspect="1"/>
          </p:cNvPicPr>
          <p:nvPr/>
        </p:nvPicPr>
        <p:blipFill>
          <a:blip r:embed="rId46"/>
          <a:stretch>
            <a:fillRect/>
          </a:stretch>
        </p:blipFill>
        <p:spPr>
          <a:xfrm>
            <a:off x="3767532" y="1813204"/>
            <a:ext cx="646691" cy="517353"/>
          </a:xfrm>
          <a:prstGeom prst="rect">
            <a:avLst/>
          </a:prstGeom>
        </p:spPr>
      </p:pic>
      <p:pic>
        <p:nvPicPr>
          <p:cNvPr id="104" name="Picture 103">
            <a:extLst>
              <a:ext uri="{FF2B5EF4-FFF2-40B4-BE49-F238E27FC236}">
                <a16:creationId xmlns:a16="http://schemas.microsoft.com/office/drawing/2014/main" id="{57471221-59EF-4218-BE22-00F73F0F9F0F}"/>
              </a:ext>
            </a:extLst>
          </p:cNvPr>
          <p:cNvPicPr>
            <a:picLocks noChangeAspect="1"/>
          </p:cNvPicPr>
          <p:nvPr/>
        </p:nvPicPr>
        <p:blipFill>
          <a:blip r:embed="rId47"/>
          <a:stretch>
            <a:fillRect/>
          </a:stretch>
        </p:blipFill>
        <p:spPr>
          <a:xfrm>
            <a:off x="6762143" y="2043191"/>
            <a:ext cx="723900" cy="304800"/>
          </a:xfrm>
          <a:prstGeom prst="rect">
            <a:avLst/>
          </a:prstGeom>
        </p:spPr>
      </p:pic>
      <p:pic>
        <p:nvPicPr>
          <p:cNvPr id="105" name="Picture 104">
            <a:extLst>
              <a:ext uri="{FF2B5EF4-FFF2-40B4-BE49-F238E27FC236}">
                <a16:creationId xmlns:a16="http://schemas.microsoft.com/office/drawing/2014/main" id="{6B650F65-8C4F-47AC-AD50-5DA6AF8ED79D}"/>
              </a:ext>
            </a:extLst>
          </p:cNvPr>
          <p:cNvPicPr>
            <a:picLocks noChangeAspect="1"/>
          </p:cNvPicPr>
          <p:nvPr/>
        </p:nvPicPr>
        <p:blipFill>
          <a:blip r:embed="rId48"/>
          <a:stretch>
            <a:fillRect/>
          </a:stretch>
        </p:blipFill>
        <p:spPr>
          <a:xfrm>
            <a:off x="1471784" y="3258632"/>
            <a:ext cx="1150322" cy="1008678"/>
          </a:xfrm>
          <a:prstGeom prst="rect">
            <a:avLst/>
          </a:prstGeom>
        </p:spPr>
      </p:pic>
      <p:pic>
        <p:nvPicPr>
          <p:cNvPr id="106" name="Picture 105">
            <a:extLst>
              <a:ext uri="{FF2B5EF4-FFF2-40B4-BE49-F238E27FC236}">
                <a16:creationId xmlns:a16="http://schemas.microsoft.com/office/drawing/2014/main" id="{68AE0869-0DA0-417D-BA05-93D0854D9F8E}"/>
              </a:ext>
            </a:extLst>
          </p:cNvPr>
          <p:cNvPicPr>
            <a:picLocks noChangeAspect="1"/>
          </p:cNvPicPr>
          <p:nvPr/>
        </p:nvPicPr>
        <p:blipFill>
          <a:blip r:embed="rId49"/>
          <a:stretch>
            <a:fillRect/>
          </a:stretch>
        </p:blipFill>
        <p:spPr>
          <a:xfrm>
            <a:off x="1563935" y="5711980"/>
            <a:ext cx="1871661" cy="795337"/>
          </a:xfrm>
          <a:prstGeom prst="rect">
            <a:avLst/>
          </a:prstGeom>
        </p:spPr>
      </p:pic>
      <p:pic>
        <p:nvPicPr>
          <p:cNvPr id="107" name="Picture 106">
            <a:extLst>
              <a:ext uri="{FF2B5EF4-FFF2-40B4-BE49-F238E27FC236}">
                <a16:creationId xmlns:a16="http://schemas.microsoft.com/office/drawing/2014/main" id="{B2E66B82-CA69-4E5F-B782-4C1E75081086}"/>
              </a:ext>
            </a:extLst>
          </p:cNvPr>
          <p:cNvPicPr>
            <a:picLocks noChangeAspect="1"/>
          </p:cNvPicPr>
          <p:nvPr/>
        </p:nvPicPr>
        <p:blipFill>
          <a:blip r:embed="rId50"/>
          <a:stretch>
            <a:fillRect/>
          </a:stretch>
        </p:blipFill>
        <p:spPr>
          <a:xfrm>
            <a:off x="9359518" y="1261331"/>
            <a:ext cx="1044724" cy="1048051"/>
          </a:xfrm>
          <a:prstGeom prst="rect">
            <a:avLst/>
          </a:prstGeom>
        </p:spPr>
      </p:pic>
      <p:pic>
        <p:nvPicPr>
          <p:cNvPr id="108" name="Picture 107">
            <a:extLst>
              <a:ext uri="{FF2B5EF4-FFF2-40B4-BE49-F238E27FC236}">
                <a16:creationId xmlns:a16="http://schemas.microsoft.com/office/drawing/2014/main" id="{27600F78-0F80-42E7-B34E-FA06D8554E08}"/>
              </a:ext>
            </a:extLst>
          </p:cNvPr>
          <p:cNvPicPr>
            <a:picLocks noChangeAspect="1"/>
          </p:cNvPicPr>
          <p:nvPr/>
        </p:nvPicPr>
        <p:blipFill>
          <a:blip r:embed="rId51"/>
          <a:stretch>
            <a:fillRect/>
          </a:stretch>
        </p:blipFill>
        <p:spPr>
          <a:xfrm>
            <a:off x="9616286" y="2710760"/>
            <a:ext cx="1703021" cy="808121"/>
          </a:xfrm>
          <a:prstGeom prst="rect">
            <a:avLst/>
          </a:prstGeom>
        </p:spPr>
      </p:pic>
      <p:pic>
        <p:nvPicPr>
          <p:cNvPr id="109" name="Picture 108">
            <a:extLst>
              <a:ext uri="{FF2B5EF4-FFF2-40B4-BE49-F238E27FC236}">
                <a16:creationId xmlns:a16="http://schemas.microsoft.com/office/drawing/2014/main" id="{12C35AF8-7E63-488B-9240-EB424B509CBF}"/>
              </a:ext>
            </a:extLst>
          </p:cNvPr>
          <p:cNvPicPr>
            <a:picLocks noChangeAspect="1"/>
          </p:cNvPicPr>
          <p:nvPr/>
        </p:nvPicPr>
        <p:blipFill>
          <a:blip r:embed="rId52"/>
          <a:stretch>
            <a:fillRect/>
          </a:stretch>
        </p:blipFill>
        <p:spPr>
          <a:xfrm>
            <a:off x="9649153" y="4234559"/>
            <a:ext cx="1867075" cy="756800"/>
          </a:xfrm>
          <a:prstGeom prst="rect">
            <a:avLst/>
          </a:prstGeom>
        </p:spPr>
      </p:pic>
      <p:pic>
        <p:nvPicPr>
          <p:cNvPr id="110" name="Picture 109">
            <a:extLst>
              <a:ext uri="{FF2B5EF4-FFF2-40B4-BE49-F238E27FC236}">
                <a16:creationId xmlns:a16="http://schemas.microsoft.com/office/drawing/2014/main" id="{123562FB-EAA5-4C34-8A0F-A7281CF9A7D3}"/>
              </a:ext>
            </a:extLst>
          </p:cNvPr>
          <p:cNvPicPr>
            <a:picLocks noChangeAspect="1"/>
          </p:cNvPicPr>
          <p:nvPr/>
        </p:nvPicPr>
        <p:blipFill>
          <a:blip r:embed="rId53"/>
          <a:stretch>
            <a:fillRect/>
          </a:stretch>
        </p:blipFill>
        <p:spPr>
          <a:xfrm>
            <a:off x="9134627" y="5662834"/>
            <a:ext cx="2442042" cy="665471"/>
          </a:xfrm>
          <a:prstGeom prst="rect">
            <a:avLst/>
          </a:prstGeom>
        </p:spPr>
      </p:pic>
      <p:sp>
        <p:nvSpPr>
          <p:cNvPr id="61" name="Title 1">
            <a:extLst>
              <a:ext uri="{FF2B5EF4-FFF2-40B4-BE49-F238E27FC236}">
                <a16:creationId xmlns:a16="http://schemas.microsoft.com/office/drawing/2014/main" id="{1A26D554-7401-4B35-A29A-E60E8EFC7169}"/>
              </a:ext>
            </a:extLst>
          </p:cNvPr>
          <p:cNvSpPr txBox="1">
            <a:spLocks/>
          </p:cNvSpPr>
          <p:nvPr/>
        </p:nvSpPr>
        <p:spPr>
          <a:xfrm>
            <a:off x="1857649" y="129672"/>
            <a:ext cx="10202470" cy="1018896"/>
          </a:xfrm>
          <a:prstGeom prst="rect">
            <a:avLst/>
          </a:prstGeom>
        </p:spPr>
        <p:txBody>
          <a:bodyPr vert="horz" lIns="91440" tIns="45720" rIns="91440" bIns="45720" rtlCol="0" anchor="ctr">
            <a:normAutofit fontScale="90000" lnSpcReduction="20000"/>
          </a:bodyPr>
          <a:lstStyle>
            <a:lvl1pPr algn="l" defTabSz="914377" rtl="0" eaLnBrk="1" latinLnBrk="0" hangingPunct="1">
              <a:lnSpc>
                <a:spcPct val="90000"/>
              </a:lnSpc>
              <a:spcBef>
                <a:spcPct val="0"/>
              </a:spcBef>
              <a:buNone/>
              <a:defRPr sz="3600" kern="1200">
                <a:solidFill>
                  <a:srgbClr val="00679C"/>
                </a:solidFill>
                <a:latin typeface="Verdana" panose="020B0604030504040204" pitchFamily="34" charset="0"/>
                <a:ea typeface="Verdana" panose="020B0604030504040204" pitchFamily="34" charset="0"/>
                <a:cs typeface="+mj-cs"/>
              </a:defRPr>
            </a:lvl1pPr>
          </a:lstStyle>
          <a:p>
            <a:r>
              <a:rPr lang="en-US" dirty="0"/>
              <a:t>One Health collaboration:</a:t>
            </a:r>
            <a:br>
              <a:rPr lang="en-US" dirty="0"/>
            </a:br>
            <a:r>
              <a:rPr lang="en-US" sz="2700" dirty="0"/>
              <a:t>crucial for e</a:t>
            </a:r>
            <a:r>
              <a:rPr lang="x-none" sz="2700" dirty="0"/>
              <a:t>ffective </a:t>
            </a:r>
            <a:r>
              <a:rPr lang="en-US" sz="2700" dirty="0"/>
              <a:t>prevention, detection and control</a:t>
            </a:r>
            <a:r>
              <a:rPr lang="x-none" sz="2700" dirty="0"/>
              <a:t> of </a:t>
            </a:r>
            <a:r>
              <a:rPr lang="en-US" sz="2700" dirty="0"/>
              <a:t>(emerging) zoonoses</a:t>
            </a:r>
            <a:r>
              <a:rPr lang="x-none" sz="2700" dirty="0"/>
              <a:t> and AMR</a:t>
            </a:r>
            <a:endParaRPr lang="nl-NL" sz="2700" dirty="0"/>
          </a:p>
        </p:txBody>
      </p:sp>
    </p:spTree>
    <p:extLst>
      <p:ext uri="{BB962C8B-B14F-4D97-AF65-F5344CB8AC3E}">
        <p14:creationId xmlns:p14="http://schemas.microsoft.com/office/powerpoint/2010/main" val="338977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5205" y="1413449"/>
            <a:ext cx="10160234" cy="5226633"/>
          </a:xfrm>
        </p:spPr>
        <p:txBody>
          <a:bodyPr/>
          <a:lstStyle/>
          <a:p>
            <a:r>
              <a:rPr lang="en-GB" dirty="0"/>
              <a:t>The One Health EJP has </a:t>
            </a:r>
            <a:r>
              <a:rPr lang="en-GB" dirty="0">
                <a:solidFill>
                  <a:srgbClr val="F47931"/>
                </a:solidFill>
              </a:rPr>
              <a:t>many valuable outputs</a:t>
            </a:r>
            <a:r>
              <a:rPr lang="en-GB" dirty="0"/>
              <a:t> and </a:t>
            </a:r>
            <a:br>
              <a:rPr lang="en-GB" dirty="0"/>
            </a:br>
            <a:r>
              <a:rPr lang="en-GB" dirty="0"/>
              <a:t>possible outcomes.</a:t>
            </a:r>
          </a:p>
          <a:p>
            <a:r>
              <a:rPr lang="en-GB" dirty="0"/>
              <a:t>Regional and national programme owners, laboratory managers, risk assessors and risk managers are </a:t>
            </a:r>
            <a:r>
              <a:rPr lang="en-GB" dirty="0">
                <a:solidFill>
                  <a:srgbClr val="F47931"/>
                </a:solidFill>
              </a:rPr>
              <a:t>invited </a:t>
            </a:r>
            <a:r>
              <a:rPr lang="en-GB" dirty="0"/>
              <a:t>and </a:t>
            </a:r>
            <a:r>
              <a:rPr lang="en-GB" dirty="0">
                <a:solidFill>
                  <a:srgbClr val="F47931"/>
                </a:solidFill>
              </a:rPr>
              <a:t>encouraged</a:t>
            </a:r>
            <a:r>
              <a:rPr lang="en-GB" dirty="0"/>
              <a:t> </a:t>
            </a:r>
            <a:r>
              <a:rPr lang="en-GB" dirty="0">
                <a:solidFill>
                  <a:srgbClr val="F47931"/>
                </a:solidFill>
              </a:rPr>
              <a:t>to take up the outcomes; </a:t>
            </a:r>
            <a:r>
              <a:rPr lang="en-GB" dirty="0"/>
              <a:t>return on investment of </a:t>
            </a:r>
            <a:r>
              <a:rPr lang="en-GB" dirty="0">
                <a:solidFill>
                  <a:srgbClr val="F47931"/>
                </a:solidFill>
              </a:rPr>
              <a:t>public budget</a:t>
            </a:r>
            <a:r>
              <a:rPr lang="en-GB" dirty="0"/>
              <a:t>.</a:t>
            </a:r>
          </a:p>
          <a:p>
            <a:r>
              <a:rPr lang="en-GB" dirty="0"/>
              <a:t>The cross-sector, </a:t>
            </a:r>
            <a:r>
              <a:rPr lang="en-GB" dirty="0">
                <a:solidFill>
                  <a:srgbClr val="F47931"/>
                </a:solidFill>
              </a:rPr>
              <a:t>One Health approach</a:t>
            </a:r>
            <a:r>
              <a:rPr lang="en-GB" dirty="0"/>
              <a:t> is very profitable; the existing </a:t>
            </a:r>
            <a:br>
              <a:rPr lang="en-GB" dirty="0"/>
            </a:br>
            <a:r>
              <a:rPr lang="en-GB" dirty="0"/>
              <a:t>Med-Vet/Food network is an excellent basis for a </a:t>
            </a:r>
            <a:r>
              <a:rPr lang="en-GB" dirty="0">
                <a:solidFill>
                  <a:srgbClr val="F47931"/>
                </a:solidFill>
              </a:rPr>
              <a:t>unique European </a:t>
            </a:r>
            <a:br>
              <a:rPr lang="en-GB" dirty="0">
                <a:solidFill>
                  <a:srgbClr val="F47931"/>
                </a:solidFill>
              </a:rPr>
            </a:br>
            <a:r>
              <a:rPr lang="en-GB" dirty="0">
                <a:solidFill>
                  <a:srgbClr val="F47931"/>
                </a:solidFill>
              </a:rPr>
              <a:t>One Health consortium</a:t>
            </a:r>
            <a:r>
              <a:rPr lang="en-GB" dirty="0"/>
              <a:t>!</a:t>
            </a:r>
          </a:p>
          <a:p>
            <a:pPr lvl="2"/>
            <a:r>
              <a:rPr lang="en-GB" sz="2400" dirty="0"/>
              <a:t>As legal entity, the </a:t>
            </a:r>
            <a:r>
              <a:rPr lang="en-GB" sz="2400" dirty="0" err="1">
                <a:hlinkClick r:id="rId2"/>
              </a:rPr>
              <a:t>MedVetNet</a:t>
            </a:r>
            <a:r>
              <a:rPr lang="en-GB" sz="2400" dirty="0">
                <a:hlinkClick r:id="rId2"/>
              </a:rPr>
              <a:t> Association</a:t>
            </a:r>
            <a:r>
              <a:rPr lang="en-GB" sz="2400" dirty="0"/>
              <a:t> </a:t>
            </a:r>
            <a:br>
              <a:rPr lang="en-GB" sz="2400" dirty="0"/>
            </a:br>
            <a:r>
              <a:rPr lang="en-GB" sz="2400" dirty="0"/>
              <a:t>offers its partners a convenient European </a:t>
            </a:r>
            <a:br>
              <a:rPr lang="en-GB" sz="2400" dirty="0"/>
            </a:br>
            <a:r>
              <a:rPr lang="en-GB" sz="2400" dirty="0"/>
              <a:t>One Health forum and </a:t>
            </a:r>
            <a:r>
              <a:rPr lang="en-US" sz="2400" dirty="0">
                <a:latin typeface="+mn-lt"/>
              </a:rPr>
              <a:t>continue the uptake </a:t>
            </a:r>
            <a:br>
              <a:rPr lang="en-US" sz="2400" dirty="0">
                <a:latin typeface="+mn-lt"/>
              </a:rPr>
            </a:br>
            <a:r>
              <a:rPr lang="en-US" sz="2400" dirty="0">
                <a:latin typeface="+mn-lt"/>
              </a:rPr>
              <a:t>of practical One Health outcomes.</a:t>
            </a:r>
            <a:endParaRPr lang="en-GB" sz="2400" dirty="0"/>
          </a:p>
          <a:p>
            <a:pPr lvl="2"/>
            <a:r>
              <a:rPr lang="en-GB" sz="2400" dirty="0"/>
              <a:t>The environment dimension will be further reinforced.</a:t>
            </a:r>
          </a:p>
        </p:txBody>
      </p:sp>
      <p:sp>
        <p:nvSpPr>
          <p:cNvPr id="3" name="Title 2"/>
          <p:cNvSpPr>
            <a:spLocks noGrp="1"/>
          </p:cNvSpPr>
          <p:nvPr>
            <p:ph type="title"/>
          </p:nvPr>
        </p:nvSpPr>
        <p:spPr/>
        <p:txBody>
          <a:bodyPr/>
          <a:lstStyle/>
          <a:p>
            <a:r>
              <a:rPr lang="en-GB" dirty="0"/>
              <a:t>Take-home message</a:t>
            </a:r>
          </a:p>
        </p:txBody>
      </p:sp>
      <p:pic>
        <p:nvPicPr>
          <p:cNvPr id="5" name="Picture 4">
            <a:extLst>
              <a:ext uri="{FF2B5EF4-FFF2-40B4-BE49-F238E27FC236}">
                <a16:creationId xmlns:a16="http://schemas.microsoft.com/office/drawing/2014/main" id="{5F10EFA9-98F0-4665-94CA-AF058E96EF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70776" y="4794062"/>
            <a:ext cx="3062449" cy="1274292"/>
          </a:xfrm>
          <a:prstGeom prst="rect">
            <a:avLst/>
          </a:prstGeom>
        </p:spPr>
      </p:pic>
      <p:pic>
        <p:nvPicPr>
          <p:cNvPr id="6" name="Picture 5">
            <a:extLst>
              <a:ext uri="{FF2B5EF4-FFF2-40B4-BE49-F238E27FC236}">
                <a16:creationId xmlns:a16="http://schemas.microsoft.com/office/drawing/2014/main" id="{0987E47F-6FE2-4EF6-9003-66F57A553182}"/>
              </a:ext>
            </a:extLst>
          </p:cNvPr>
          <p:cNvPicPr>
            <a:picLocks noChangeAspect="1"/>
          </p:cNvPicPr>
          <p:nvPr/>
        </p:nvPicPr>
        <p:blipFill>
          <a:blip r:embed="rId4"/>
          <a:stretch>
            <a:fillRect/>
          </a:stretch>
        </p:blipFill>
        <p:spPr>
          <a:xfrm>
            <a:off x="9729430" y="402741"/>
            <a:ext cx="1920107" cy="1800000"/>
          </a:xfrm>
          <a:prstGeom prst="rect">
            <a:avLst/>
          </a:prstGeom>
        </p:spPr>
      </p:pic>
    </p:spTree>
    <p:extLst>
      <p:ext uri="{BB962C8B-B14F-4D97-AF65-F5344CB8AC3E}">
        <p14:creationId xmlns:p14="http://schemas.microsoft.com/office/powerpoint/2010/main" val="2980662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7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ircle, art, graphics&#10;&#10;Description automatically generated">
            <a:extLst>
              <a:ext uri="{FF2B5EF4-FFF2-40B4-BE49-F238E27FC236}">
                <a16:creationId xmlns:a16="http://schemas.microsoft.com/office/drawing/2014/main" id="{65D30D4C-24D0-CAF5-F9F5-AACDFA9B517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459646" y="341888"/>
            <a:ext cx="8472193" cy="6858000"/>
          </a:xfrm>
          <a:prstGeom prst="rect">
            <a:avLst/>
          </a:prstGeom>
        </p:spPr>
      </p:pic>
      <p:sp>
        <p:nvSpPr>
          <p:cNvPr id="2" name="Title 1">
            <a:extLst>
              <a:ext uri="{FF2B5EF4-FFF2-40B4-BE49-F238E27FC236}">
                <a16:creationId xmlns:a16="http://schemas.microsoft.com/office/drawing/2014/main" id="{75959903-13B7-4669-9807-4C67D5D64477}"/>
              </a:ext>
            </a:extLst>
          </p:cNvPr>
          <p:cNvSpPr>
            <a:spLocks noGrp="1"/>
          </p:cNvSpPr>
          <p:nvPr>
            <p:ph type="title"/>
          </p:nvPr>
        </p:nvSpPr>
        <p:spPr>
          <a:xfrm>
            <a:off x="2379057" y="2915646"/>
            <a:ext cx="7200000" cy="1080000"/>
          </a:xfrm>
          <a:effectLst>
            <a:outerShdw blurRad="50800" dist="38100" dir="2700000" algn="tl" rotWithShape="0">
              <a:prstClr val="black">
                <a:alpha val="40000"/>
              </a:prstClr>
            </a:outerShdw>
          </a:effectLst>
        </p:spPr>
        <p:txBody>
          <a:bodyPr/>
          <a:lstStyle/>
          <a:p>
            <a:r>
              <a:rPr lang="en-GB" dirty="0"/>
              <a:t>The integrative </a:t>
            </a:r>
            <a:br>
              <a:rPr lang="en-GB" dirty="0"/>
            </a:br>
            <a:r>
              <a:rPr lang="en-GB" dirty="0"/>
              <a:t>projects</a:t>
            </a:r>
          </a:p>
        </p:txBody>
      </p:sp>
      <p:sp>
        <p:nvSpPr>
          <p:cNvPr id="9" name="Text Placeholder 8">
            <a:extLst>
              <a:ext uri="{FF2B5EF4-FFF2-40B4-BE49-F238E27FC236}">
                <a16:creationId xmlns:a16="http://schemas.microsoft.com/office/drawing/2014/main" id="{47E9E485-A198-4A6D-ADA8-52DC1C0FFAD0}"/>
              </a:ext>
            </a:extLst>
          </p:cNvPr>
          <p:cNvSpPr>
            <a:spLocks noGrp="1"/>
          </p:cNvSpPr>
          <p:nvPr>
            <p:ph type="body" sz="quarter" idx="10"/>
          </p:nvPr>
        </p:nvSpPr>
        <p:spPr>
          <a:effectLst>
            <a:outerShdw blurRad="50800" dist="38100" dir="2700000" algn="tl" rotWithShape="0">
              <a:prstClr val="black">
                <a:alpha val="40000"/>
              </a:prstClr>
            </a:outerShdw>
          </a:effectLst>
        </p:spPr>
        <p:txBody>
          <a:bodyPr/>
          <a:lstStyle/>
          <a:p>
            <a:endParaRPr lang="en-GB" dirty="0"/>
          </a:p>
        </p:txBody>
      </p:sp>
      <p:pic>
        <p:nvPicPr>
          <p:cNvPr id="20" name="Picture 19" descr="A picture containing circle, graphics, screenshot, graphic design&#10;&#10;Description automatically generated">
            <a:extLst>
              <a:ext uri="{FF2B5EF4-FFF2-40B4-BE49-F238E27FC236}">
                <a16:creationId xmlns:a16="http://schemas.microsoft.com/office/drawing/2014/main" id="{27DD2B31-0B9F-6E7D-71D3-7E574A45CB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3147" y="2737208"/>
            <a:ext cx="1417147" cy="1383583"/>
          </a:xfrm>
          <a:prstGeom prst="rect">
            <a:avLst/>
          </a:prstGeom>
        </p:spPr>
      </p:pic>
    </p:spTree>
    <p:extLst>
      <p:ext uri="{BB962C8B-B14F-4D97-AF65-F5344CB8AC3E}">
        <p14:creationId xmlns:p14="http://schemas.microsoft.com/office/powerpoint/2010/main" val="1644879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D7173-DE91-45BD-87E5-70D51ED29A8E}"/>
              </a:ext>
            </a:extLst>
          </p:cNvPr>
          <p:cNvPicPr>
            <a:picLocks noChangeAspect="1"/>
          </p:cNvPicPr>
          <p:nvPr/>
        </p:nvPicPr>
        <p:blipFill>
          <a:blip r:embed="rId3"/>
          <a:stretch>
            <a:fillRect/>
          </a:stretch>
        </p:blipFill>
        <p:spPr>
          <a:xfrm>
            <a:off x="1622225" y="2778362"/>
            <a:ext cx="10440000" cy="2429416"/>
          </a:xfrm>
          <a:prstGeom prst="rect">
            <a:avLst/>
          </a:prstGeom>
        </p:spPr>
      </p:pic>
      <p:pic>
        <p:nvPicPr>
          <p:cNvPr id="7" name="Picture 21">
            <a:extLst>
              <a:ext uri="{FF2B5EF4-FFF2-40B4-BE49-F238E27FC236}">
                <a16:creationId xmlns:a16="http://schemas.microsoft.com/office/drawing/2014/main" id="{23187960-3D64-03FB-8E67-EF1E391741DF}"/>
              </a:ext>
            </a:extLst>
          </p:cNvPr>
          <p:cNvPicPr>
            <a:picLocks noChangeAspect="1"/>
          </p:cNvPicPr>
          <p:nvPr/>
        </p:nvPicPr>
        <p:blipFill>
          <a:blip r:embed="rId4">
            <a:duotone>
              <a:prstClr val="black"/>
              <a:schemeClr val="accent6">
                <a:tint val="45000"/>
                <a:satMod val="400000"/>
              </a:schemeClr>
            </a:duotone>
          </a:blip>
          <a:stretch>
            <a:fillRect/>
          </a:stretch>
        </p:blipFill>
        <p:spPr>
          <a:xfrm>
            <a:off x="10035316" y="1602193"/>
            <a:ext cx="1617270" cy="1620000"/>
          </a:xfrm>
          <a:prstGeom prst="rect">
            <a:avLst/>
          </a:prstGeom>
          <a:noFill/>
          <a:ln>
            <a:noFill/>
          </a:ln>
        </p:spPr>
      </p:pic>
      <p:sp>
        <p:nvSpPr>
          <p:cNvPr id="15" name="Text Placeholder 14"/>
          <p:cNvSpPr>
            <a:spLocks noGrp="1"/>
          </p:cNvSpPr>
          <p:nvPr>
            <p:ph type="body" sz="quarter" idx="10"/>
          </p:nvPr>
        </p:nvSpPr>
        <p:spPr>
          <a:xfrm>
            <a:off x="1887825" y="2072212"/>
            <a:ext cx="10037566" cy="3551796"/>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10" name="Title 9"/>
          <p:cNvSpPr>
            <a:spLocks noGrp="1"/>
          </p:cNvSpPr>
          <p:nvPr>
            <p:ph type="title"/>
          </p:nvPr>
        </p:nvSpPr>
        <p:spPr>
          <a:xfrm>
            <a:off x="1800000" y="180000"/>
            <a:ext cx="10037566" cy="1018896"/>
          </a:xfrm>
        </p:spPr>
        <p:txBody>
          <a:bodyPr>
            <a:normAutofit/>
          </a:bodyPr>
          <a:lstStyle/>
          <a:p>
            <a:r>
              <a:rPr lang="sv-SE" sz="3600" dirty="0">
                <a:latin typeface="Verdana" panose="020B0604030504040204" pitchFamily="34" charset="0"/>
                <a:ea typeface="Verdana" panose="020B0604030504040204" pitchFamily="34" charset="0"/>
              </a:rPr>
              <a:t>Joint Integrative Projects (</a:t>
            </a:r>
            <a:r>
              <a:rPr lang="sv-SE" sz="3600" dirty="0" err="1">
                <a:latin typeface="Verdana" panose="020B0604030504040204" pitchFamily="34" charset="0"/>
                <a:ea typeface="Verdana" panose="020B0604030504040204" pitchFamily="34" charset="0"/>
              </a:rPr>
              <a:t>JIPs</a:t>
            </a:r>
            <a:r>
              <a:rPr lang="sv-SE" sz="3600" dirty="0">
                <a:latin typeface="Verdana" panose="020B0604030504040204" pitchFamily="34" charset="0"/>
                <a:ea typeface="Verdana" panose="020B0604030504040204" pitchFamily="34" charset="0"/>
              </a:rPr>
              <a:t>)</a:t>
            </a:r>
            <a:endParaRPr lang="en-GB" sz="3600" dirty="0">
              <a:latin typeface="Verdana" panose="020B0604030504040204" pitchFamily="34" charset="0"/>
              <a:ea typeface="Verdana" panose="020B0604030504040204" pitchFamily="34" charset="0"/>
            </a:endParaRPr>
          </a:p>
        </p:txBody>
      </p:sp>
      <p:pic>
        <p:nvPicPr>
          <p:cNvPr id="49" name="Picture 48">
            <a:extLst>
              <a:ext uri="{FF2B5EF4-FFF2-40B4-BE49-F238E27FC236}">
                <a16:creationId xmlns:a16="http://schemas.microsoft.com/office/drawing/2014/main" id="{8630891F-D7F9-4216-B12D-BB0B3913977F}"/>
              </a:ext>
            </a:extLst>
          </p:cNvPr>
          <p:cNvPicPr>
            <a:picLocks noChangeAspect="1"/>
          </p:cNvPicPr>
          <p:nvPr/>
        </p:nvPicPr>
        <p:blipFill>
          <a:blip r:embed="rId5"/>
          <a:stretch>
            <a:fillRect/>
          </a:stretch>
        </p:blipFill>
        <p:spPr>
          <a:xfrm>
            <a:off x="129775" y="6080656"/>
            <a:ext cx="1234675" cy="661769"/>
          </a:xfrm>
          <a:prstGeom prst="rect">
            <a:avLst/>
          </a:prstGeom>
        </p:spPr>
      </p:pic>
      <p:pic>
        <p:nvPicPr>
          <p:cNvPr id="6" name="Picture 5">
            <a:extLst>
              <a:ext uri="{FF2B5EF4-FFF2-40B4-BE49-F238E27FC236}">
                <a16:creationId xmlns:a16="http://schemas.microsoft.com/office/drawing/2014/main" id="{A250B978-DC2E-44E0-A2EA-A952EBEDE95D}"/>
              </a:ext>
            </a:extLst>
          </p:cNvPr>
          <p:cNvPicPr>
            <a:picLocks noChangeAspect="1"/>
          </p:cNvPicPr>
          <p:nvPr/>
        </p:nvPicPr>
        <p:blipFill>
          <a:blip r:embed="rId6"/>
          <a:stretch>
            <a:fillRect/>
          </a:stretch>
        </p:blipFill>
        <p:spPr>
          <a:xfrm>
            <a:off x="2492191" y="1746657"/>
            <a:ext cx="1368572" cy="1620000"/>
          </a:xfrm>
          <a:prstGeom prst="rect">
            <a:avLst/>
          </a:prstGeom>
        </p:spPr>
      </p:pic>
      <p:pic>
        <p:nvPicPr>
          <p:cNvPr id="13" name="Picture 12">
            <a:extLst>
              <a:ext uri="{FF2B5EF4-FFF2-40B4-BE49-F238E27FC236}">
                <a16:creationId xmlns:a16="http://schemas.microsoft.com/office/drawing/2014/main" id="{5C1D8660-4771-4DEC-AED1-659FC7BE1BD9}"/>
              </a:ext>
            </a:extLst>
          </p:cNvPr>
          <p:cNvPicPr>
            <a:picLocks noChangeAspect="1"/>
          </p:cNvPicPr>
          <p:nvPr/>
        </p:nvPicPr>
        <p:blipFill>
          <a:blip r:embed="rId6"/>
          <a:stretch>
            <a:fillRect/>
          </a:stretch>
        </p:blipFill>
        <p:spPr>
          <a:xfrm>
            <a:off x="4013799" y="1788363"/>
            <a:ext cx="1368572" cy="1620000"/>
          </a:xfrm>
          <a:prstGeom prst="rect">
            <a:avLst/>
          </a:prstGeom>
        </p:spPr>
      </p:pic>
      <p:pic>
        <p:nvPicPr>
          <p:cNvPr id="16" name="Picture 15">
            <a:extLst>
              <a:ext uri="{FF2B5EF4-FFF2-40B4-BE49-F238E27FC236}">
                <a16:creationId xmlns:a16="http://schemas.microsoft.com/office/drawing/2014/main" id="{4A8E04F2-4C15-45C8-A852-FCB4CDC6E88A}"/>
              </a:ext>
            </a:extLst>
          </p:cNvPr>
          <p:cNvPicPr>
            <a:picLocks noChangeAspect="1"/>
          </p:cNvPicPr>
          <p:nvPr/>
        </p:nvPicPr>
        <p:blipFill>
          <a:blip r:embed="rId6"/>
          <a:stretch>
            <a:fillRect/>
          </a:stretch>
        </p:blipFill>
        <p:spPr>
          <a:xfrm>
            <a:off x="5522087" y="1779097"/>
            <a:ext cx="1368572" cy="1620000"/>
          </a:xfrm>
          <a:prstGeom prst="rect">
            <a:avLst/>
          </a:prstGeom>
        </p:spPr>
      </p:pic>
      <p:pic>
        <p:nvPicPr>
          <p:cNvPr id="17" name="Picture 16">
            <a:extLst>
              <a:ext uri="{FF2B5EF4-FFF2-40B4-BE49-F238E27FC236}">
                <a16:creationId xmlns:a16="http://schemas.microsoft.com/office/drawing/2014/main" id="{B054D8E8-8B0C-4243-AA69-16501D08B920}"/>
              </a:ext>
            </a:extLst>
          </p:cNvPr>
          <p:cNvPicPr>
            <a:picLocks noChangeAspect="1"/>
          </p:cNvPicPr>
          <p:nvPr/>
        </p:nvPicPr>
        <p:blipFill>
          <a:blip r:embed="rId6"/>
          <a:stretch>
            <a:fillRect/>
          </a:stretch>
        </p:blipFill>
        <p:spPr>
          <a:xfrm>
            <a:off x="7040128" y="1746657"/>
            <a:ext cx="1368572" cy="1620000"/>
          </a:xfrm>
          <a:prstGeom prst="rect">
            <a:avLst/>
          </a:prstGeom>
        </p:spPr>
      </p:pic>
      <p:pic>
        <p:nvPicPr>
          <p:cNvPr id="18" name="Picture 17">
            <a:extLst>
              <a:ext uri="{FF2B5EF4-FFF2-40B4-BE49-F238E27FC236}">
                <a16:creationId xmlns:a16="http://schemas.microsoft.com/office/drawing/2014/main" id="{753F858D-4687-4CE2-97DD-14C12353AFC3}"/>
              </a:ext>
            </a:extLst>
          </p:cNvPr>
          <p:cNvPicPr>
            <a:picLocks noChangeAspect="1"/>
          </p:cNvPicPr>
          <p:nvPr/>
        </p:nvPicPr>
        <p:blipFill>
          <a:blip r:embed="rId6"/>
          <a:stretch>
            <a:fillRect/>
          </a:stretch>
        </p:blipFill>
        <p:spPr>
          <a:xfrm>
            <a:off x="8537722" y="1717017"/>
            <a:ext cx="1368572" cy="1620000"/>
          </a:xfrm>
          <a:prstGeom prst="rect">
            <a:avLst/>
          </a:prstGeom>
        </p:spPr>
      </p:pic>
      <p:pic>
        <p:nvPicPr>
          <p:cNvPr id="24" name="Picture 23">
            <a:extLst>
              <a:ext uri="{FF2B5EF4-FFF2-40B4-BE49-F238E27FC236}">
                <a16:creationId xmlns:a16="http://schemas.microsoft.com/office/drawing/2014/main" id="{95C1AF28-F159-4692-AF44-7F2C626E388D}"/>
              </a:ext>
            </a:extLst>
          </p:cNvPr>
          <p:cNvPicPr>
            <a:picLocks noChangeAspect="1"/>
          </p:cNvPicPr>
          <p:nvPr/>
        </p:nvPicPr>
        <p:blipFill>
          <a:blip r:embed="rId7"/>
          <a:stretch>
            <a:fillRect/>
          </a:stretch>
        </p:blipFill>
        <p:spPr>
          <a:xfrm rot="18381971">
            <a:off x="7033342" y="4696778"/>
            <a:ext cx="527001" cy="230429"/>
          </a:xfrm>
          <a:prstGeom prst="rect">
            <a:avLst/>
          </a:prstGeom>
        </p:spPr>
      </p:pic>
      <p:pic>
        <p:nvPicPr>
          <p:cNvPr id="28" name="Picture 27">
            <a:extLst>
              <a:ext uri="{FF2B5EF4-FFF2-40B4-BE49-F238E27FC236}">
                <a16:creationId xmlns:a16="http://schemas.microsoft.com/office/drawing/2014/main" id="{AF74B80B-9719-4DC1-8EA7-A4BAD3CBA3D0}"/>
              </a:ext>
            </a:extLst>
          </p:cNvPr>
          <p:cNvPicPr>
            <a:picLocks noChangeAspect="1"/>
          </p:cNvPicPr>
          <p:nvPr/>
        </p:nvPicPr>
        <p:blipFill>
          <a:blip r:embed="rId7"/>
          <a:stretch>
            <a:fillRect/>
          </a:stretch>
        </p:blipFill>
        <p:spPr>
          <a:xfrm rot="14192499">
            <a:off x="6214730" y="4685364"/>
            <a:ext cx="527001" cy="230429"/>
          </a:xfrm>
          <a:prstGeom prst="rect">
            <a:avLst/>
          </a:prstGeom>
        </p:spPr>
      </p:pic>
      <p:pic>
        <p:nvPicPr>
          <p:cNvPr id="33" name="Picture 32">
            <a:extLst>
              <a:ext uri="{FF2B5EF4-FFF2-40B4-BE49-F238E27FC236}">
                <a16:creationId xmlns:a16="http://schemas.microsoft.com/office/drawing/2014/main" id="{1B845605-803D-442C-BE9E-832E2CC4ED9C}"/>
              </a:ext>
            </a:extLst>
          </p:cNvPr>
          <p:cNvPicPr>
            <a:picLocks noChangeAspect="1"/>
          </p:cNvPicPr>
          <p:nvPr/>
        </p:nvPicPr>
        <p:blipFill>
          <a:blip r:embed="rId8"/>
          <a:stretch>
            <a:fillRect/>
          </a:stretch>
        </p:blipFill>
        <p:spPr>
          <a:xfrm rot="20045929">
            <a:off x="7074062" y="4873320"/>
            <a:ext cx="2037592" cy="230429"/>
          </a:xfrm>
          <a:prstGeom prst="rect">
            <a:avLst/>
          </a:prstGeom>
        </p:spPr>
      </p:pic>
      <p:pic>
        <p:nvPicPr>
          <p:cNvPr id="35" name="Picture 34">
            <a:extLst>
              <a:ext uri="{FF2B5EF4-FFF2-40B4-BE49-F238E27FC236}">
                <a16:creationId xmlns:a16="http://schemas.microsoft.com/office/drawing/2014/main" id="{6C0CF626-CC1B-4C2F-BA8C-7363AAA9729B}"/>
              </a:ext>
            </a:extLst>
          </p:cNvPr>
          <p:cNvPicPr>
            <a:picLocks noChangeAspect="1"/>
          </p:cNvPicPr>
          <p:nvPr/>
        </p:nvPicPr>
        <p:blipFill>
          <a:blip r:embed="rId8"/>
          <a:stretch>
            <a:fillRect/>
          </a:stretch>
        </p:blipFill>
        <p:spPr>
          <a:xfrm rot="12556236">
            <a:off x="4703601" y="4919969"/>
            <a:ext cx="2008484" cy="227138"/>
          </a:xfrm>
          <a:prstGeom prst="rect">
            <a:avLst/>
          </a:prstGeom>
        </p:spPr>
      </p:pic>
      <p:pic>
        <p:nvPicPr>
          <p:cNvPr id="22" name="Picture 21">
            <a:extLst>
              <a:ext uri="{FF2B5EF4-FFF2-40B4-BE49-F238E27FC236}">
                <a16:creationId xmlns:a16="http://schemas.microsoft.com/office/drawing/2014/main" id="{F8A23C5D-39D7-4CDF-BB1C-648E3190972E}"/>
              </a:ext>
            </a:extLst>
          </p:cNvPr>
          <p:cNvPicPr>
            <a:picLocks noChangeAspect="1"/>
          </p:cNvPicPr>
          <p:nvPr/>
        </p:nvPicPr>
        <p:blipFill>
          <a:blip r:embed="rId4"/>
          <a:stretch>
            <a:fillRect/>
          </a:stretch>
        </p:blipFill>
        <p:spPr>
          <a:xfrm>
            <a:off x="6168273" y="4851852"/>
            <a:ext cx="1617270" cy="1620000"/>
          </a:xfrm>
          <a:prstGeom prst="rect">
            <a:avLst/>
          </a:prstGeom>
        </p:spPr>
      </p:pic>
      <p:pic>
        <p:nvPicPr>
          <p:cNvPr id="5" name="Picture 23">
            <a:extLst>
              <a:ext uri="{FF2B5EF4-FFF2-40B4-BE49-F238E27FC236}">
                <a16:creationId xmlns:a16="http://schemas.microsoft.com/office/drawing/2014/main" id="{E0258F7B-DA0B-F946-867F-699BE54D63A3}"/>
              </a:ext>
            </a:extLst>
          </p:cNvPr>
          <p:cNvPicPr>
            <a:picLocks noChangeAspect="1"/>
          </p:cNvPicPr>
          <p:nvPr/>
        </p:nvPicPr>
        <p:blipFill>
          <a:blip r:embed="rId7"/>
          <a:stretch>
            <a:fillRect/>
          </a:stretch>
        </p:blipFill>
        <p:spPr>
          <a:xfrm rot="5400000">
            <a:off x="10522117" y="2896705"/>
            <a:ext cx="512068" cy="275382"/>
          </a:xfrm>
          <a:prstGeom prst="rect">
            <a:avLst/>
          </a:prstGeom>
        </p:spPr>
      </p:pic>
      <p:sp>
        <p:nvSpPr>
          <p:cNvPr id="4" name="textruta 3">
            <a:extLst>
              <a:ext uri="{FF2B5EF4-FFF2-40B4-BE49-F238E27FC236}">
                <a16:creationId xmlns:a16="http://schemas.microsoft.com/office/drawing/2014/main" id="{B2BEB855-D7A4-33A7-DF76-324557AA2B07}"/>
              </a:ext>
            </a:extLst>
          </p:cNvPr>
          <p:cNvSpPr txBox="1"/>
          <p:nvPr/>
        </p:nvSpPr>
        <p:spPr>
          <a:xfrm>
            <a:off x="10138611" y="2118557"/>
            <a:ext cx="1275347" cy="523220"/>
          </a:xfrm>
          <a:prstGeom prst="rect">
            <a:avLst/>
          </a:prstGeom>
          <a:noFill/>
        </p:spPr>
        <p:txBody>
          <a:bodyPr wrap="square" rtlCol="0">
            <a:spAutoFit/>
          </a:bodyPr>
          <a:lstStyle/>
          <a:p>
            <a:pPr algn="ctr"/>
            <a:r>
              <a:rPr lang="sv-SE" sz="1400" b="1" dirty="0">
                <a:solidFill>
                  <a:schemeClr val="accent2">
                    <a:lumMod val="50000"/>
                  </a:schemeClr>
                </a:solidFill>
                <a:latin typeface="Verdana" panose="020B0604030504040204" pitchFamily="34" charset="0"/>
                <a:ea typeface="Verdana" panose="020B0604030504040204" pitchFamily="34" charset="0"/>
              </a:rPr>
              <a:t>Simulation exercise</a:t>
            </a:r>
          </a:p>
        </p:txBody>
      </p:sp>
      <p:pic>
        <p:nvPicPr>
          <p:cNvPr id="11" name="Picture 10" descr="A picture containing text, font, graphics, graphic design&#10;&#10;Description automatically generated">
            <a:extLst>
              <a:ext uri="{FF2B5EF4-FFF2-40B4-BE49-F238E27FC236}">
                <a16:creationId xmlns:a16="http://schemas.microsoft.com/office/drawing/2014/main" id="{F3A7E502-B4F9-9551-D373-C59EC8FCAC9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651914" y="2056056"/>
            <a:ext cx="996006" cy="648000"/>
          </a:xfrm>
          <a:prstGeom prst="rect">
            <a:avLst/>
          </a:prstGeom>
        </p:spPr>
      </p:pic>
      <p:pic>
        <p:nvPicPr>
          <p:cNvPr id="14" name="Picture 13" descr="A picture containing font, graphics, text, logo&#10;&#10;Description automatically generated">
            <a:extLst>
              <a:ext uri="{FF2B5EF4-FFF2-40B4-BE49-F238E27FC236}">
                <a16:creationId xmlns:a16="http://schemas.microsoft.com/office/drawing/2014/main" id="{5455510B-6064-380D-EBFD-4CC2B4C6497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23122" y="2059497"/>
            <a:ext cx="1124212" cy="648000"/>
          </a:xfrm>
          <a:prstGeom prst="rect">
            <a:avLst/>
          </a:prstGeom>
        </p:spPr>
      </p:pic>
      <p:pic>
        <p:nvPicPr>
          <p:cNvPr id="20" name="Picture 19" descr="A picture containing font, text, graphics, logo&#10;&#10;Description automatically generated">
            <a:extLst>
              <a:ext uri="{FF2B5EF4-FFF2-40B4-BE49-F238E27FC236}">
                <a16:creationId xmlns:a16="http://schemas.microsoft.com/office/drawing/2014/main" id="{4E8E23C7-0F39-4E2D-D7FC-7346635AA10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655426" y="2073420"/>
            <a:ext cx="1049252" cy="684000"/>
          </a:xfrm>
          <a:prstGeom prst="rect">
            <a:avLst/>
          </a:prstGeom>
        </p:spPr>
      </p:pic>
      <p:pic>
        <p:nvPicPr>
          <p:cNvPr id="23" name="Picture 22" descr="A picture containing font, graphics, text, graphic design&#10;&#10;Description automatically generated">
            <a:extLst>
              <a:ext uri="{FF2B5EF4-FFF2-40B4-BE49-F238E27FC236}">
                <a16:creationId xmlns:a16="http://schemas.microsoft.com/office/drawing/2014/main" id="{F8B40656-0B5E-D045-08A5-3690B60612D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210425" y="2031288"/>
            <a:ext cx="1049253" cy="684000"/>
          </a:xfrm>
          <a:prstGeom prst="rect">
            <a:avLst/>
          </a:prstGeom>
        </p:spPr>
      </p:pic>
      <p:pic>
        <p:nvPicPr>
          <p:cNvPr id="26" name="Picture 25" descr="A picture containing font, graphics, text, logo&#10;&#10;Description automatically generated">
            <a:extLst>
              <a:ext uri="{FF2B5EF4-FFF2-40B4-BE49-F238E27FC236}">
                <a16:creationId xmlns:a16="http://schemas.microsoft.com/office/drawing/2014/main" id="{B32780CA-A695-F1AA-C384-5D996F97D50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687575" y="2026936"/>
            <a:ext cx="1028709" cy="648000"/>
          </a:xfrm>
          <a:prstGeom prst="rect">
            <a:avLst/>
          </a:prstGeom>
        </p:spPr>
      </p:pic>
      <p:pic>
        <p:nvPicPr>
          <p:cNvPr id="29" name="Picture 28" descr="A picture containing font, graphics, text, graphic design&#10;&#10;Description automatically generated">
            <a:extLst>
              <a:ext uri="{FF2B5EF4-FFF2-40B4-BE49-F238E27FC236}">
                <a16:creationId xmlns:a16="http://schemas.microsoft.com/office/drawing/2014/main" id="{DCC4EDE5-CDE5-6D2D-ED45-D04359361199}"/>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66845" y="5181720"/>
            <a:ext cx="1142598" cy="728217"/>
          </a:xfrm>
          <a:prstGeom prst="rect">
            <a:avLst/>
          </a:prstGeom>
        </p:spPr>
      </p:pic>
    </p:spTree>
    <p:extLst>
      <p:ext uri="{BB962C8B-B14F-4D97-AF65-F5344CB8AC3E}">
        <p14:creationId xmlns:p14="http://schemas.microsoft.com/office/powerpoint/2010/main" val="1114134806"/>
      </p:ext>
    </p:extLst>
  </p:cSld>
  <p:clrMapOvr>
    <a:masterClrMapping/>
  </p:clrMapOvr>
  <mc:AlternateContent xmlns:mc="http://schemas.openxmlformats.org/markup-compatibility/2006" xmlns:p14="http://schemas.microsoft.com/office/powerpoint/2010/main">
    <mc:Choice Requires="p14">
      <p:transition spd="slow" p14:dur="2000" advTm="16824"/>
    </mc:Choice>
    <mc:Fallback xmlns="">
      <p:transition spd="slow" advTm="168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285750" marR="0" lvl="0" indent="-285750" algn="l" defTabSz="914377"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The joint EU capacity is a function of each member state’s capacity.</a:t>
            </a:r>
            <a:endParaRPr kumimoji="0" lang="sv-SE"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endParaRPr>
          </a:p>
          <a:p>
            <a:pPr marL="285750" marR="0" lvl="0" indent="-285750" algn="l" defTabSz="914377"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JIPs are expected to make their developments </a:t>
            </a:r>
            <a:r>
              <a:rPr kumimoji="0" lang="en-US" sz="2000" b="1" i="0" u="none" strike="noStrike" kern="1200" cap="none" spc="0" normalizeH="0" baseline="0" noProof="0" dirty="0">
                <a:ln>
                  <a:noFill/>
                </a:ln>
                <a:solidFill>
                  <a:srgbClr val="F47931"/>
                </a:solidFill>
                <a:effectLst/>
                <a:uLnTx/>
                <a:uFillTx/>
                <a:latin typeface="Arial" panose="020B0604020202020204"/>
                <a:ea typeface="Calibri" panose="020F0502020204030204" pitchFamily="34" charset="0"/>
                <a:cs typeface="Times New Roman" panose="02020603050405020304" pitchFamily="18" charset="0"/>
              </a:rPr>
              <a:t>accessible</a:t>
            </a: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 to all partners and ensure there is </a:t>
            </a:r>
            <a:r>
              <a:rPr kumimoji="0" lang="en-US" sz="2000" b="1" i="0" u="none" strike="noStrike" kern="1200" cap="none" spc="0" normalizeH="0" baseline="0" noProof="0" dirty="0">
                <a:ln>
                  <a:noFill/>
                </a:ln>
                <a:solidFill>
                  <a:srgbClr val="F47931"/>
                </a:solidFill>
                <a:effectLst/>
                <a:uLnTx/>
                <a:uFillTx/>
                <a:latin typeface="Arial" panose="020B0604020202020204"/>
                <a:ea typeface="Calibri" panose="020F0502020204030204" pitchFamily="34" charset="0"/>
                <a:cs typeface="Times New Roman" panose="02020603050405020304" pitchFamily="18" charset="0"/>
              </a:rPr>
              <a:t>transfer of skills and knowledge </a:t>
            </a: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and promote </a:t>
            </a:r>
            <a:r>
              <a:rPr kumimoji="0" lang="en-US" sz="2000" b="1" i="0" u="none" strike="noStrike" kern="1200" cap="none" spc="0" normalizeH="0" baseline="0" noProof="0" dirty="0" err="1">
                <a:ln>
                  <a:noFill/>
                </a:ln>
                <a:solidFill>
                  <a:srgbClr val="F47931"/>
                </a:solidFill>
                <a:effectLst/>
                <a:uLnTx/>
                <a:uFillTx/>
                <a:latin typeface="Arial" panose="020B0604020202020204"/>
                <a:ea typeface="Calibri" panose="020F0502020204030204" pitchFamily="34" charset="0"/>
                <a:cs typeface="Times New Roman" panose="02020603050405020304" pitchFamily="18" charset="0"/>
              </a:rPr>
              <a:t>harmonised</a:t>
            </a:r>
            <a:r>
              <a:rPr kumimoji="0" lang="en-US" sz="2000" b="1" i="0" u="none" strike="noStrike" kern="1200" cap="none" spc="0" normalizeH="0" baseline="0" noProof="0" dirty="0">
                <a:ln>
                  <a:noFill/>
                </a:ln>
                <a:solidFill>
                  <a:srgbClr val="F47931"/>
                </a:solidFill>
                <a:effectLst/>
                <a:uLnTx/>
                <a:uFillTx/>
                <a:latin typeface="Arial" panose="020B0604020202020204"/>
                <a:ea typeface="Calibri" panose="020F0502020204030204" pitchFamily="34" charset="0"/>
                <a:cs typeface="Times New Roman" panose="02020603050405020304" pitchFamily="18" charset="0"/>
              </a:rPr>
              <a:t> approaches </a:t>
            </a:r>
            <a:r>
              <a:rPr kumimoji="0" lang="en-US" sz="2000" b="0" i="0" u="none" strike="noStrike" kern="1200" cap="none" spc="0" normalizeH="0" baseline="0" noProof="0" dirty="0" err="1">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whereever</a:t>
            </a: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 it is relevant. </a:t>
            </a: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sv-SE"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endParaRPr>
          </a:p>
          <a:p>
            <a:pPr marL="285750" marR="0" lvl="0" indent="-285750" algn="l" defTabSz="914377"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Impact: </a:t>
            </a: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JIPs will serve to </a:t>
            </a:r>
            <a:r>
              <a:rPr kumimoji="0" lang="en-US" sz="2000" b="1" i="0" u="none" strike="noStrike" kern="1200" cap="none" spc="0" normalizeH="0" baseline="0" noProof="0" dirty="0">
                <a:ln>
                  <a:noFill/>
                </a:ln>
                <a:solidFill>
                  <a:srgbClr val="F47931"/>
                </a:solidFill>
                <a:effectLst/>
                <a:uLnTx/>
                <a:uFillTx/>
                <a:latin typeface="Arial" panose="020B0604020202020204"/>
                <a:ea typeface="Calibri" panose="020F0502020204030204" pitchFamily="34" charset="0"/>
                <a:cs typeface="Times New Roman" panose="02020603050405020304" pitchFamily="18" charset="0"/>
              </a:rPr>
              <a:t>strengthen the scientific capacity </a:t>
            </a: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within the EJP, as well as the future </a:t>
            </a:r>
            <a:r>
              <a:rPr kumimoji="0" lang="en-US" sz="2000" b="1" i="0" u="none" strike="noStrike" kern="1200" cap="none" spc="0" normalizeH="0" baseline="0" noProof="0" dirty="0">
                <a:ln>
                  <a:noFill/>
                </a:ln>
                <a:solidFill>
                  <a:srgbClr val="F47931"/>
                </a:solidFill>
                <a:effectLst/>
                <a:uLnTx/>
                <a:uFillTx/>
                <a:latin typeface="Arial" panose="020B0604020202020204"/>
                <a:ea typeface="Calibri" panose="020F0502020204030204" pitchFamily="34" charset="0"/>
                <a:cs typeface="Times New Roman" panose="02020603050405020304" pitchFamily="18" charset="0"/>
              </a:rPr>
              <a:t>prevention, preparedness, detection and response </a:t>
            </a: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of the EU to foodborne and other emerging threats across human-animal-food safety-environmental sectors.</a:t>
            </a:r>
          </a:p>
          <a:p>
            <a:pPr marL="285750" marR="0" lvl="0" indent="-285750" algn="l" defTabSz="914377"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sz="2000" dirty="0">
              <a:solidFill>
                <a:srgbClr val="00679C"/>
              </a:solidFill>
              <a:latin typeface="Arial" panose="020B0604020202020204"/>
              <a:ea typeface="Calibri" panose="020F0502020204030204" pitchFamily="34" charset="0"/>
              <a:cs typeface="Times New Roman" panose="02020603050405020304" pitchFamily="18" charset="0"/>
            </a:endParaRPr>
          </a:p>
          <a:p>
            <a:pPr marL="285750" indent="-285750">
              <a:lnSpc>
                <a:spcPct val="120000"/>
              </a:lnSpc>
              <a:buClrTx/>
              <a:defRPr/>
            </a:pPr>
            <a:r>
              <a:rPr lang="en-US" sz="2000" dirty="0">
                <a:solidFill>
                  <a:srgbClr val="00679C"/>
                </a:solidFill>
                <a:latin typeface="Arial" panose="020B0604020202020204"/>
                <a:ea typeface="Calibri" panose="020F0502020204030204" pitchFamily="34" charset="0"/>
                <a:cs typeface="Times New Roman" panose="02020603050405020304" pitchFamily="18" charset="0"/>
              </a:rPr>
              <a:t>T</a:t>
            </a: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he implementation is up to the member states and potential users.</a:t>
            </a:r>
          </a:p>
          <a:p>
            <a:pPr marL="0" marR="0" lvl="0" indent="0" algn="l" defTabSz="914377" rtl="0" eaLnBrk="1" fontAlgn="auto" latinLnBrk="0" hangingPunct="1">
              <a:lnSpc>
                <a:spcPct val="120000"/>
              </a:lnSpc>
              <a:spcBef>
                <a:spcPts val="1000"/>
              </a:spcBef>
              <a:spcAft>
                <a:spcPts val="0"/>
              </a:spcAft>
              <a:buClrTx/>
              <a:buSzTx/>
              <a:buNone/>
              <a:tabLst/>
              <a:defRPr/>
            </a:pPr>
            <a:r>
              <a:rPr kumimoji="0" lang="en-US"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rPr>
              <a:t> </a:t>
            </a:r>
            <a:endParaRPr kumimoji="0" lang="sv-SE" sz="2000" b="0" i="0" u="none" strike="noStrike" kern="1200" cap="none" spc="0" normalizeH="0" baseline="0" noProof="0" dirty="0">
              <a:ln>
                <a:noFill/>
              </a:ln>
              <a:solidFill>
                <a:srgbClr val="00679C"/>
              </a:solidFill>
              <a:effectLst/>
              <a:uLnTx/>
              <a:uFillTx/>
              <a:latin typeface="Arial" panose="020B0604020202020204"/>
              <a:ea typeface="Calibri" panose="020F0502020204030204" pitchFamily="34" charset="0"/>
              <a:cs typeface="Times New Roman" panose="02020603050405020304" pitchFamily="18" charset="0"/>
            </a:endParaRPr>
          </a:p>
          <a:p>
            <a:endParaRPr lang="en-GB" dirty="0"/>
          </a:p>
        </p:txBody>
      </p:sp>
      <p:sp>
        <p:nvSpPr>
          <p:cNvPr id="13" name="Title 12"/>
          <p:cNvSpPr>
            <a:spLocks noGrp="1"/>
          </p:cNvSpPr>
          <p:nvPr>
            <p:ph type="title"/>
          </p:nvPr>
        </p:nvSpPr>
        <p:spPr/>
        <p:txBody>
          <a:bodyPr/>
          <a:lstStyle/>
          <a:p>
            <a:r>
              <a:rPr lang="fr-BE" dirty="0"/>
              <a:t>JIPs: Strengthening the EU capacity</a:t>
            </a:r>
            <a:endParaRPr lang="en-GB" dirty="0"/>
          </a:p>
        </p:txBody>
      </p:sp>
      <p:sp>
        <p:nvSpPr>
          <p:cNvPr id="12" name="Slide Number Placeholder 11"/>
          <p:cNvSpPr>
            <a:spLocks noGrp="1"/>
          </p:cNvSpPr>
          <p:nvPr>
            <p:ph type="sldNum" sz="quarter" idx="4294967295"/>
          </p:nvPr>
        </p:nvSpPr>
        <p:spPr/>
        <p:txBody>
          <a:bodyPr/>
          <a:lstStyle/>
          <a:p>
            <a:fld id="{7916B34E-FA16-C742-91F8-750E62D73356}" type="slidenum">
              <a:rPr lang="en-GB" smtClean="0"/>
              <a:t>6</a:t>
            </a:fld>
            <a:endParaRPr lang="en-GB" dirty="0"/>
          </a:p>
        </p:txBody>
      </p:sp>
      <p:pic>
        <p:nvPicPr>
          <p:cNvPr id="5" name="Picture 4">
            <a:extLst>
              <a:ext uri="{FF2B5EF4-FFF2-40B4-BE49-F238E27FC236}">
                <a16:creationId xmlns:a16="http://schemas.microsoft.com/office/drawing/2014/main" id="{3FDC4F6A-151B-4497-9C96-BF969CB10598}"/>
              </a:ext>
            </a:extLst>
          </p:cNvPr>
          <p:cNvPicPr>
            <a:picLocks noChangeAspect="1"/>
          </p:cNvPicPr>
          <p:nvPr/>
        </p:nvPicPr>
        <p:blipFill>
          <a:blip r:embed="rId2"/>
          <a:stretch>
            <a:fillRect/>
          </a:stretch>
        </p:blipFill>
        <p:spPr>
          <a:xfrm>
            <a:off x="129775" y="6080656"/>
            <a:ext cx="1234675" cy="661769"/>
          </a:xfrm>
          <a:prstGeom prst="rect">
            <a:avLst/>
          </a:prstGeom>
        </p:spPr>
      </p:pic>
      <p:pic>
        <p:nvPicPr>
          <p:cNvPr id="4" name="Picture 3" descr="A picture containing calendar&#10;&#10;Description automatically generated">
            <a:extLst>
              <a:ext uri="{FF2B5EF4-FFF2-40B4-BE49-F238E27FC236}">
                <a16:creationId xmlns:a16="http://schemas.microsoft.com/office/drawing/2014/main" id="{A8532943-BBDC-777D-37E5-74E8682B4F6C}"/>
              </a:ext>
            </a:extLst>
          </p:cNvPr>
          <p:cNvPicPr>
            <a:picLocks noChangeAspect="1"/>
          </p:cNvPicPr>
          <p:nvPr/>
        </p:nvPicPr>
        <p:blipFill>
          <a:blip r:embed="rId3"/>
          <a:stretch>
            <a:fillRect/>
          </a:stretch>
        </p:blipFill>
        <p:spPr>
          <a:xfrm>
            <a:off x="95050" y="91050"/>
            <a:ext cx="1304123" cy="1322399"/>
          </a:xfrm>
          <a:prstGeom prst="rect">
            <a:avLst/>
          </a:prstGeom>
        </p:spPr>
      </p:pic>
    </p:spTree>
    <p:extLst>
      <p:ext uri="{BB962C8B-B14F-4D97-AF65-F5344CB8AC3E}">
        <p14:creationId xmlns:p14="http://schemas.microsoft.com/office/powerpoint/2010/main" val="1474958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ircle, art, graphics&#10;&#10;Description automatically generated">
            <a:extLst>
              <a:ext uri="{FF2B5EF4-FFF2-40B4-BE49-F238E27FC236}">
                <a16:creationId xmlns:a16="http://schemas.microsoft.com/office/drawing/2014/main" id="{65D30D4C-24D0-CAF5-F9F5-AACDFA9B517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459646" y="341888"/>
            <a:ext cx="8472193" cy="6858000"/>
          </a:xfrm>
          <a:prstGeom prst="rect">
            <a:avLst/>
          </a:prstGeom>
        </p:spPr>
      </p:pic>
      <p:sp>
        <p:nvSpPr>
          <p:cNvPr id="2" name="Title 1">
            <a:extLst>
              <a:ext uri="{FF2B5EF4-FFF2-40B4-BE49-F238E27FC236}">
                <a16:creationId xmlns:a16="http://schemas.microsoft.com/office/drawing/2014/main" id="{75959903-13B7-4669-9807-4C67D5D64477}"/>
              </a:ext>
            </a:extLst>
          </p:cNvPr>
          <p:cNvSpPr>
            <a:spLocks noGrp="1"/>
          </p:cNvSpPr>
          <p:nvPr>
            <p:ph type="title"/>
          </p:nvPr>
        </p:nvSpPr>
        <p:spPr>
          <a:xfrm>
            <a:off x="2379057" y="2915646"/>
            <a:ext cx="7200000" cy="1080000"/>
          </a:xfrm>
          <a:effectLst>
            <a:outerShdw blurRad="50800" dist="38100" dir="2700000" algn="tl" rotWithShape="0">
              <a:prstClr val="black">
                <a:alpha val="40000"/>
              </a:prstClr>
            </a:outerShdw>
          </a:effectLst>
        </p:spPr>
        <p:txBody>
          <a:bodyPr/>
          <a:lstStyle/>
          <a:p>
            <a:r>
              <a:rPr lang="en-GB" dirty="0"/>
              <a:t>The research </a:t>
            </a:r>
            <a:br>
              <a:rPr lang="en-GB" dirty="0"/>
            </a:br>
            <a:r>
              <a:rPr lang="en-GB" dirty="0"/>
              <a:t>projects</a:t>
            </a:r>
          </a:p>
        </p:txBody>
      </p:sp>
      <p:sp>
        <p:nvSpPr>
          <p:cNvPr id="9" name="Text Placeholder 8">
            <a:extLst>
              <a:ext uri="{FF2B5EF4-FFF2-40B4-BE49-F238E27FC236}">
                <a16:creationId xmlns:a16="http://schemas.microsoft.com/office/drawing/2014/main" id="{47E9E485-A198-4A6D-ADA8-52DC1C0FFAD0}"/>
              </a:ext>
            </a:extLst>
          </p:cNvPr>
          <p:cNvSpPr>
            <a:spLocks noGrp="1"/>
          </p:cNvSpPr>
          <p:nvPr>
            <p:ph type="body" sz="quarter" idx="10"/>
          </p:nvPr>
        </p:nvSpPr>
        <p:spPr>
          <a:effectLst>
            <a:outerShdw blurRad="50800" dist="38100" dir="2700000" algn="tl" rotWithShape="0">
              <a:prstClr val="black">
                <a:alpha val="40000"/>
              </a:prstClr>
            </a:outerShdw>
          </a:effectLst>
        </p:spPr>
        <p:txBody>
          <a:bodyPr/>
          <a:lstStyle/>
          <a:p>
            <a:endParaRPr lang="en-GB" dirty="0"/>
          </a:p>
        </p:txBody>
      </p:sp>
      <p:pic>
        <p:nvPicPr>
          <p:cNvPr id="20" name="Picture 19" descr="A picture containing circle, graphics, screenshot, graphic design&#10;&#10;Description automatically generated">
            <a:extLst>
              <a:ext uri="{FF2B5EF4-FFF2-40B4-BE49-F238E27FC236}">
                <a16:creationId xmlns:a16="http://schemas.microsoft.com/office/drawing/2014/main" id="{27DD2B31-0B9F-6E7D-71D3-7E574A45CB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3147" y="2737208"/>
            <a:ext cx="1417147" cy="1383583"/>
          </a:xfrm>
          <a:prstGeom prst="rect">
            <a:avLst/>
          </a:prstGeom>
        </p:spPr>
      </p:pic>
    </p:spTree>
    <p:extLst>
      <p:ext uri="{BB962C8B-B14F-4D97-AF65-F5344CB8AC3E}">
        <p14:creationId xmlns:p14="http://schemas.microsoft.com/office/powerpoint/2010/main" val="1076999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8209" y="341389"/>
          <a:ext cx="11830639" cy="6175222"/>
        </p:xfrm>
        <a:graphic>
          <a:graphicData uri="http://schemas.openxmlformats.org/drawingml/2006/table">
            <a:tbl>
              <a:tblPr firstRow="1" firstCol="1" bandRow="1">
                <a:solidFill>
                  <a:srgbClr val="FFFFFF"/>
                </a:solidFill>
                <a:effectLst>
                  <a:outerShdw blurRad="50800" dist="38100" dir="2700000" algn="tl" rotWithShape="0">
                    <a:prstClr val="black">
                      <a:alpha val="40000"/>
                    </a:prstClr>
                  </a:outerShdw>
                </a:effectLst>
                <a:tableStyleId>{5C22544A-7EE6-4342-B048-85BDC9FD1C3A}</a:tableStyleId>
              </a:tblPr>
              <a:tblGrid>
                <a:gridCol w="2337847">
                  <a:extLst>
                    <a:ext uri="{9D8B030D-6E8A-4147-A177-3AD203B41FA5}">
                      <a16:colId xmlns:a16="http://schemas.microsoft.com/office/drawing/2014/main" val="2026932177"/>
                    </a:ext>
                  </a:extLst>
                </a:gridCol>
                <a:gridCol w="3629320">
                  <a:extLst>
                    <a:ext uri="{9D8B030D-6E8A-4147-A177-3AD203B41FA5}">
                      <a16:colId xmlns:a16="http://schemas.microsoft.com/office/drawing/2014/main" val="3322837956"/>
                    </a:ext>
                  </a:extLst>
                </a:gridCol>
                <a:gridCol w="1932495">
                  <a:extLst>
                    <a:ext uri="{9D8B030D-6E8A-4147-A177-3AD203B41FA5}">
                      <a16:colId xmlns:a16="http://schemas.microsoft.com/office/drawing/2014/main" val="2479422112"/>
                    </a:ext>
                  </a:extLst>
                </a:gridCol>
                <a:gridCol w="1704349">
                  <a:extLst>
                    <a:ext uri="{9D8B030D-6E8A-4147-A177-3AD203B41FA5}">
                      <a16:colId xmlns:a16="http://schemas.microsoft.com/office/drawing/2014/main" val="3323860143"/>
                    </a:ext>
                  </a:extLst>
                </a:gridCol>
                <a:gridCol w="2226628">
                  <a:extLst>
                    <a:ext uri="{9D8B030D-6E8A-4147-A177-3AD203B41FA5}">
                      <a16:colId xmlns:a16="http://schemas.microsoft.com/office/drawing/2014/main" val="407363561"/>
                    </a:ext>
                  </a:extLst>
                </a:gridCol>
              </a:tblGrid>
              <a:tr h="314525">
                <a:tc rowSpan="2">
                  <a:txBody>
                    <a:bodyPr/>
                    <a:lstStyle/>
                    <a:p>
                      <a:pPr indent="-90170" algn="l">
                        <a:lnSpc>
                          <a:spcPct val="115000"/>
                        </a:lnSpc>
                        <a:spcAft>
                          <a:spcPts val="0"/>
                        </a:spcAft>
                      </a:pPr>
                      <a:r>
                        <a:rPr lang="en-GB" sz="1600" dirty="0">
                          <a:effectLst/>
                          <a:latin typeface="Verdana" panose="020B0604030504040204" pitchFamily="34" charset="0"/>
                          <a:ea typeface="Verdana" panose="020B0604030504040204" pitchFamily="34" charset="0"/>
                        </a:rPr>
                        <a:t>Joint</a:t>
                      </a:r>
                    </a:p>
                    <a:p>
                      <a:pPr indent="-90170" algn="l">
                        <a:lnSpc>
                          <a:spcPct val="115000"/>
                        </a:lnSpc>
                        <a:spcAft>
                          <a:spcPts val="0"/>
                        </a:spcAft>
                      </a:pPr>
                      <a:r>
                        <a:rPr lang="en-GB" sz="1600" dirty="0">
                          <a:effectLst/>
                          <a:latin typeface="Verdana" panose="020B0604030504040204" pitchFamily="34" charset="0"/>
                          <a:ea typeface="Verdana" panose="020B0604030504040204" pitchFamily="34" charset="0"/>
                        </a:rPr>
                        <a:t>Integrative</a:t>
                      </a:r>
                    </a:p>
                    <a:p>
                      <a:pPr indent="-90170" algn="l">
                        <a:lnSpc>
                          <a:spcPct val="115000"/>
                        </a:lnSpc>
                        <a:spcAft>
                          <a:spcPts val="0"/>
                        </a:spcAft>
                      </a:pPr>
                      <a:r>
                        <a:rPr lang="en-GB" sz="1600" dirty="0">
                          <a:effectLst/>
                          <a:latin typeface="Verdana" panose="020B0604030504040204" pitchFamily="34" charset="0"/>
                          <a:ea typeface="Verdana" panose="020B0604030504040204" pitchFamily="34" charset="0"/>
                        </a:rPr>
                        <a:t>Projects</a:t>
                      </a:r>
                    </a:p>
                  </a:txBody>
                  <a:tcPr marL="68580" marR="68580" marT="0" marB="0" anchor="ctr"/>
                </a:tc>
                <a:tc rowSpan="2">
                  <a:txBody>
                    <a:bodyPr/>
                    <a:lstStyle/>
                    <a:p>
                      <a:pPr indent="-90170" algn="l">
                        <a:lnSpc>
                          <a:spcPct val="115000"/>
                        </a:lnSpc>
                        <a:spcAft>
                          <a:spcPts val="0"/>
                        </a:spcAft>
                      </a:pPr>
                      <a:r>
                        <a:rPr lang="en-GB" sz="1600" b="1" dirty="0">
                          <a:effectLst/>
                          <a:latin typeface="Verdana" panose="020B0604030504040204" pitchFamily="34" charset="0"/>
                          <a:ea typeface="Verdana" panose="020B0604030504040204" pitchFamily="34" charset="0"/>
                        </a:rPr>
                        <a:t>Integrative</a:t>
                      </a:r>
                      <a:br>
                        <a:rPr lang="en-GB" sz="1600" b="1" dirty="0">
                          <a:effectLst/>
                          <a:latin typeface="Verdana" panose="020B0604030504040204" pitchFamily="34" charset="0"/>
                          <a:ea typeface="Verdana" panose="020B0604030504040204" pitchFamily="34" charset="0"/>
                        </a:rPr>
                      </a:br>
                      <a:r>
                        <a:rPr lang="en-GB" sz="1600" b="1" dirty="0">
                          <a:effectLst/>
                          <a:latin typeface="Verdana" panose="020B0604030504040204" pitchFamily="34" charset="0"/>
                          <a:ea typeface="Verdana" panose="020B0604030504040204" pitchFamily="34" charset="0"/>
                        </a:rPr>
                        <a:t>Strategy Matrix</a:t>
                      </a:r>
                    </a:p>
                  </a:txBody>
                  <a:tcPr marL="68580" marR="68580" marT="0" marB="0" anchor="ctr"/>
                </a:tc>
                <a:tc gridSpan="3">
                  <a:txBody>
                    <a:bodyPr/>
                    <a:lstStyle/>
                    <a:p>
                      <a:pPr indent="-90170" algn="ctr">
                        <a:lnSpc>
                          <a:spcPct val="115000"/>
                        </a:lnSpc>
                        <a:spcAft>
                          <a:spcPts val="0"/>
                        </a:spcAft>
                      </a:pPr>
                      <a:r>
                        <a:rPr lang="en-GB" sz="1600" dirty="0">
                          <a:effectLst/>
                          <a:latin typeface="Verdana" panose="020B0604030504040204" pitchFamily="34" charset="0"/>
                          <a:ea typeface="Verdana" panose="020B0604030504040204" pitchFamily="34" charset="0"/>
                        </a:rPr>
                        <a:t>Joint Research Projects</a:t>
                      </a: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80673519"/>
                  </a:ext>
                </a:extLst>
              </a:tr>
              <a:tr h="663935">
                <a:tc vMerge="1">
                  <a:txBody>
                    <a:bodyPr/>
                    <a:lstStyle/>
                    <a:p>
                      <a:endParaRPr lang="en-GB"/>
                    </a:p>
                  </a:txBody>
                  <a:tcPr/>
                </a:tc>
                <a:tc vMerge="1">
                  <a:txBody>
                    <a:bodyPr/>
                    <a:lstStyle/>
                    <a:p>
                      <a:endParaRPr lang="en-GB"/>
                    </a:p>
                  </a:txBody>
                  <a:tcPr/>
                </a:tc>
                <a:tc>
                  <a:txBody>
                    <a:bodyPr/>
                    <a:lstStyle/>
                    <a:p>
                      <a:pPr indent="-90170" algn="ctr">
                        <a:lnSpc>
                          <a:spcPct val="115000"/>
                        </a:lnSpc>
                        <a:spcAft>
                          <a:spcPts val="0"/>
                        </a:spcAft>
                      </a:pPr>
                      <a:r>
                        <a:rPr lang="en-GB" sz="1600" dirty="0">
                          <a:solidFill>
                            <a:schemeClr val="bg1"/>
                          </a:solidFill>
                          <a:effectLst/>
                          <a:latin typeface="Verdana" panose="020B0604030504040204" pitchFamily="34" charset="0"/>
                          <a:ea typeface="Verdana" panose="020B0604030504040204" pitchFamily="34" charset="0"/>
                        </a:rPr>
                        <a:t>Foodborne Zoonoses</a:t>
                      </a:r>
                    </a:p>
                  </a:txBody>
                  <a:tcPr marL="68580" marR="68580" marT="0" marB="0" anchor="ctr">
                    <a:solidFill>
                      <a:schemeClr val="accent1"/>
                    </a:solidFill>
                  </a:tcPr>
                </a:tc>
                <a:tc>
                  <a:txBody>
                    <a:bodyPr/>
                    <a:lstStyle/>
                    <a:p>
                      <a:pPr indent="-90170" algn="ctr">
                        <a:lnSpc>
                          <a:spcPct val="115000"/>
                        </a:lnSpc>
                        <a:spcAft>
                          <a:spcPts val="0"/>
                        </a:spcAft>
                      </a:pPr>
                      <a:r>
                        <a:rPr lang="en-GB" sz="1600" dirty="0">
                          <a:solidFill>
                            <a:schemeClr val="bg1"/>
                          </a:solidFill>
                          <a:effectLst/>
                          <a:latin typeface="Verdana" panose="020B0604030504040204" pitchFamily="34" charset="0"/>
                          <a:ea typeface="Verdana" panose="020B0604030504040204" pitchFamily="34" charset="0"/>
                        </a:rPr>
                        <a:t>AMR</a:t>
                      </a:r>
                    </a:p>
                  </a:txBody>
                  <a:tcPr marL="68580" marR="68580" marT="0" marB="0" anchor="ctr">
                    <a:solidFill>
                      <a:schemeClr val="accent1"/>
                    </a:solidFill>
                  </a:tcPr>
                </a:tc>
                <a:tc>
                  <a:txBody>
                    <a:bodyPr/>
                    <a:lstStyle/>
                    <a:p>
                      <a:pPr indent="-90170" algn="ctr">
                        <a:lnSpc>
                          <a:spcPct val="115000"/>
                        </a:lnSpc>
                        <a:spcAft>
                          <a:spcPts val="0"/>
                        </a:spcAft>
                      </a:pPr>
                      <a:r>
                        <a:rPr lang="en-GB" sz="1600" dirty="0">
                          <a:solidFill>
                            <a:schemeClr val="bg1"/>
                          </a:solidFill>
                          <a:effectLst/>
                          <a:latin typeface="Verdana" panose="020B0604030504040204" pitchFamily="34" charset="0"/>
                          <a:ea typeface="Verdana" panose="020B0604030504040204" pitchFamily="34" charset="0"/>
                        </a:rPr>
                        <a:t>Emerging Threats</a:t>
                      </a:r>
                    </a:p>
                  </a:txBody>
                  <a:tcPr marL="68580" marR="68580" marT="0" marB="0" anchor="ctr">
                    <a:solidFill>
                      <a:schemeClr val="accent1"/>
                    </a:solidFill>
                  </a:tcPr>
                </a:tc>
                <a:extLst>
                  <a:ext uri="{0D108BD9-81ED-4DB2-BD59-A6C34878D82A}">
                    <a16:rowId xmlns:a16="http://schemas.microsoft.com/office/drawing/2014/main" val="2120260062"/>
                  </a:ext>
                </a:extLst>
              </a:tr>
              <a:tr h="878254">
                <a:tc>
                  <a:txBody>
                    <a:bodyPr/>
                    <a:lstStyle/>
                    <a:p>
                      <a:pPr marL="0" indent="-90170" algn="l" defTabSz="914400" rtl="0" eaLnBrk="1" latinLnBrk="0" hangingPunct="1">
                        <a:lnSpc>
                          <a:spcPct val="115000"/>
                        </a:lnSpc>
                        <a:spcAft>
                          <a:spcPts val="0"/>
                        </a:spcAft>
                      </a:pPr>
                      <a:r>
                        <a:rPr lang="en-GB" sz="1600" b="0" kern="1200" dirty="0">
                          <a:solidFill>
                            <a:schemeClr val="accent2">
                              <a:lumMod val="50000"/>
                            </a:schemeClr>
                          </a:solidFill>
                          <a:effectLst/>
                          <a:latin typeface="Verdana" panose="020B0604030504040204" pitchFamily="34" charset="0"/>
                          <a:ea typeface="Verdana" panose="020B0604030504040204" pitchFamily="34" charset="0"/>
                          <a:cs typeface="+mn-cs"/>
                        </a:rPr>
                        <a:t>MATRIX</a:t>
                      </a:r>
                    </a:p>
                  </a:txBody>
                  <a:tcPr marL="68580" marR="68580" marT="0" marB="0" anchor="ctr">
                    <a:solidFill>
                      <a:srgbClr val="E9EDF4"/>
                    </a:solidFill>
                  </a:tcPr>
                </a:tc>
                <a:tc>
                  <a:txBody>
                    <a:bodyPr/>
                    <a:lstStyle/>
                    <a:p>
                      <a:pPr indent="-90170" algn="l">
                        <a:lnSpc>
                          <a:spcPct val="115000"/>
                        </a:lnSpc>
                        <a:spcAft>
                          <a:spcPts val="0"/>
                        </a:spcAft>
                      </a:pPr>
                      <a:r>
                        <a:rPr lang="en-GB" sz="1600" b="1" dirty="0">
                          <a:solidFill>
                            <a:schemeClr val="bg1">
                              <a:lumMod val="95000"/>
                            </a:schemeClr>
                          </a:solidFill>
                          <a:effectLst/>
                          <a:latin typeface="Verdana" panose="020B0604030504040204" pitchFamily="34" charset="0"/>
                          <a:ea typeface="Verdana" panose="020B0604030504040204" pitchFamily="34" charset="0"/>
                        </a:rPr>
                        <a:t>Design and</a:t>
                      </a:r>
                      <a:br>
                        <a:rPr lang="en-GB" sz="1600" b="1" dirty="0">
                          <a:solidFill>
                            <a:schemeClr val="bg1">
                              <a:lumMod val="95000"/>
                            </a:schemeClr>
                          </a:solidFill>
                          <a:effectLst/>
                          <a:latin typeface="Verdana" panose="020B0604030504040204" pitchFamily="34" charset="0"/>
                          <a:ea typeface="Verdana" panose="020B0604030504040204" pitchFamily="34" charset="0"/>
                        </a:rPr>
                      </a:br>
                      <a:r>
                        <a:rPr lang="en-GB" sz="1600" b="1" dirty="0">
                          <a:solidFill>
                            <a:schemeClr val="bg1">
                              <a:lumMod val="95000"/>
                            </a:schemeClr>
                          </a:solidFill>
                          <a:effectLst/>
                          <a:latin typeface="Verdana" panose="020B0604030504040204" pitchFamily="34" charset="0"/>
                          <a:ea typeface="Verdana" panose="020B0604030504040204" pitchFamily="34" charset="0"/>
                        </a:rPr>
                        <a:t>implementation of surveillance activities</a:t>
                      </a:r>
                    </a:p>
                  </a:txBody>
                  <a:tcPr marL="68580" marR="68580" marT="0" marB="0" anchor="ctr">
                    <a:solidFill>
                      <a:schemeClr val="accent1"/>
                    </a:solidFill>
                  </a:tcPr>
                </a:tc>
                <a:tc>
                  <a:txBody>
                    <a:bodyPr/>
                    <a:lstStyle/>
                    <a:p>
                      <a:pPr indent="-90170" algn="l">
                        <a:lnSpc>
                          <a:spcPct val="115000"/>
                        </a:lnSpc>
                        <a:spcAft>
                          <a:spcPts val="0"/>
                        </a:spcAft>
                      </a:pPr>
                      <a:r>
                        <a:rPr lang="en-GB" sz="1600" kern="1200" dirty="0">
                          <a:solidFill>
                            <a:schemeClr val="accent2">
                              <a:lumMod val="50000"/>
                            </a:schemeClr>
                          </a:solidFill>
                          <a:effectLst/>
                          <a:latin typeface="Verdana" panose="020B0604030504040204" pitchFamily="34" charset="0"/>
                          <a:ea typeface="Verdana" panose="020B0604030504040204" pitchFamily="34" charset="0"/>
                          <a:cs typeface="+mn-cs"/>
                        </a:rPr>
                        <a:t>AIR-SAMPLE</a:t>
                      </a:r>
                      <a:r>
                        <a:rPr lang="en-GB" sz="1600" dirty="0">
                          <a:solidFill>
                            <a:schemeClr val="accent2">
                              <a:lumMod val="50000"/>
                            </a:schemeClr>
                          </a:solidFill>
                          <a:effectLst/>
                          <a:latin typeface="Verdana" panose="020B0604030504040204" pitchFamily="34" charset="0"/>
                          <a:ea typeface="Verdana" panose="020B0604030504040204" pitchFamily="34" charset="0"/>
                        </a:rPr>
                        <a:t>, NOVA</a:t>
                      </a:r>
                    </a:p>
                  </a:txBody>
                  <a:tcPr marL="68580" marR="68580" marT="0" marB="0" anchor="ctr"/>
                </a:tc>
                <a:tc>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 </a:t>
                      </a:r>
                    </a:p>
                  </a:txBody>
                  <a:tcPr marL="68580" marR="68580" marT="0" marB="0" anchor="ctr">
                    <a:solidFill>
                      <a:srgbClr val="E9EDF4"/>
                    </a:solidFill>
                  </a:tcPr>
                </a:tc>
                <a:tc>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 </a:t>
                      </a:r>
                    </a:p>
                  </a:txBody>
                  <a:tcPr marL="68580" marR="68580" marT="0" marB="0" anchor="ctr"/>
                </a:tc>
                <a:extLst>
                  <a:ext uri="{0D108BD9-81ED-4DB2-BD59-A6C34878D82A}">
                    <a16:rowId xmlns:a16="http://schemas.microsoft.com/office/drawing/2014/main" val="573320496"/>
                  </a:ext>
                </a:extLst>
              </a:tr>
              <a:tr h="1130968">
                <a:tc>
                  <a:txBody>
                    <a:bodyPr/>
                    <a:lstStyle/>
                    <a:p>
                      <a:pPr indent="-90170" algn="l">
                        <a:lnSpc>
                          <a:spcPct val="115000"/>
                        </a:lnSpc>
                        <a:spcAft>
                          <a:spcPts val="0"/>
                        </a:spcAft>
                      </a:pPr>
                      <a:r>
                        <a:rPr lang="en-GB" sz="1600" b="0" kern="1200" dirty="0">
                          <a:solidFill>
                            <a:schemeClr val="accent2">
                              <a:lumMod val="50000"/>
                            </a:schemeClr>
                          </a:solidFill>
                          <a:effectLst/>
                          <a:latin typeface="Verdana" panose="020B0604030504040204" pitchFamily="34" charset="0"/>
                          <a:ea typeface="Verdana" panose="020B0604030504040204" pitchFamily="34" charset="0"/>
                          <a:cs typeface="+mn-cs"/>
                        </a:rPr>
                        <a:t>OH-HARMONY-CAP</a:t>
                      </a:r>
                    </a:p>
                  </a:txBody>
                  <a:tcPr marL="68580" marR="68580" marT="0" marB="0" anchor="ctr">
                    <a:solidFill>
                      <a:srgbClr val="D0D8E8"/>
                    </a:solidFill>
                  </a:tcPr>
                </a:tc>
                <a:tc>
                  <a:txBody>
                    <a:bodyPr/>
                    <a:lstStyle/>
                    <a:p>
                      <a:pPr indent="-90170" algn="l">
                        <a:lnSpc>
                          <a:spcPct val="115000"/>
                        </a:lnSpc>
                        <a:spcAft>
                          <a:spcPts val="0"/>
                        </a:spcAft>
                      </a:pPr>
                      <a:r>
                        <a:rPr lang="en-GB" sz="1600" b="1" dirty="0">
                          <a:solidFill>
                            <a:schemeClr val="bg1">
                              <a:lumMod val="95000"/>
                            </a:schemeClr>
                          </a:solidFill>
                          <a:effectLst/>
                          <a:latin typeface="Verdana" panose="020B0604030504040204" pitchFamily="34" charset="0"/>
                          <a:ea typeface="Verdana" panose="020B0604030504040204" pitchFamily="34" charset="0"/>
                        </a:rPr>
                        <a:t>Laboratory</a:t>
                      </a:r>
                      <a:br>
                        <a:rPr lang="en-GB" sz="1600" b="1" dirty="0">
                          <a:solidFill>
                            <a:schemeClr val="bg1">
                              <a:lumMod val="95000"/>
                            </a:schemeClr>
                          </a:solidFill>
                          <a:effectLst/>
                          <a:latin typeface="Verdana" panose="020B0604030504040204" pitchFamily="34" charset="0"/>
                          <a:ea typeface="Verdana" panose="020B0604030504040204" pitchFamily="34" charset="0"/>
                        </a:rPr>
                      </a:br>
                      <a:r>
                        <a:rPr lang="en-GB" sz="1600" b="1" dirty="0">
                          <a:solidFill>
                            <a:schemeClr val="bg1">
                              <a:lumMod val="95000"/>
                            </a:schemeClr>
                          </a:solidFill>
                          <a:effectLst/>
                          <a:latin typeface="Verdana" panose="020B0604030504040204" pitchFamily="34" charset="0"/>
                          <a:ea typeface="Verdana" panose="020B0604030504040204" pitchFamily="34" charset="0"/>
                        </a:rPr>
                        <a:t>methods</a:t>
                      </a:r>
                    </a:p>
                  </a:txBody>
                  <a:tcPr marL="68580" marR="68580" marT="0" marB="0" anchor="ctr">
                    <a:solidFill>
                      <a:schemeClr val="accent1"/>
                    </a:solidFill>
                  </a:tcPr>
                </a:tc>
                <a:tc>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METASTAVA</a:t>
                      </a:r>
                    </a:p>
                  </a:txBody>
                  <a:tcPr marL="68580" marR="68580" marT="0" marB="0" anchor="ctr"/>
                </a:tc>
                <a:tc>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IMPART, FARMED, WORLDCOM</a:t>
                      </a:r>
                    </a:p>
                  </a:txBody>
                  <a:tcPr marL="68580" marR="68580" marT="0" marB="0" anchor="ctr"/>
                </a:tc>
                <a:tc>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TOX-Detect, MAD-</a:t>
                      </a:r>
                      <a:r>
                        <a:rPr lang="en-GB" sz="1600" dirty="0" err="1">
                          <a:solidFill>
                            <a:schemeClr val="accent2">
                              <a:lumMod val="50000"/>
                            </a:schemeClr>
                          </a:solidFill>
                          <a:effectLst/>
                          <a:latin typeface="Verdana" panose="020B0604030504040204" pitchFamily="34" charset="0"/>
                          <a:ea typeface="Verdana" panose="020B0604030504040204" pitchFamily="34" charset="0"/>
                        </a:rPr>
                        <a:t>Vir</a:t>
                      </a:r>
                      <a:r>
                        <a:rPr lang="en-GB" sz="1600" dirty="0">
                          <a:solidFill>
                            <a:schemeClr val="accent2">
                              <a:lumMod val="50000"/>
                            </a:schemeClr>
                          </a:solidFill>
                          <a:effectLst/>
                          <a:latin typeface="Verdana" panose="020B0604030504040204" pitchFamily="34" charset="0"/>
                          <a:ea typeface="Verdana" panose="020B0604030504040204" pitchFamily="34" charset="0"/>
                        </a:rPr>
                        <a:t>, TELE-</a:t>
                      </a:r>
                      <a:r>
                        <a:rPr lang="en-GB" sz="1600" dirty="0" err="1">
                          <a:solidFill>
                            <a:schemeClr val="accent2">
                              <a:lumMod val="50000"/>
                            </a:schemeClr>
                          </a:solidFill>
                          <a:effectLst/>
                          <a:latin typeface="Verdana" panose="020B0604030504040204" pitchFamily="34" charset="0"/>
                          <a:ea typeface="Verdana" panose="020B0604030504040204" pitchFamily="34" charset="0"/>
                        </a:rPr>
                        <a:t>Vir</a:t>
                      </a:r>
                      <a:r>
                        <a:rPr lang="en-GB" sz="1600" dirty="0">
                          <a:solidFill>
                            <a:schemeClr val="accent2">
                              <a:lumMod val="50000"/>
                            </a:schemeClr>
                          </a:solidFill>
                          <a:effectLst/>
                          <a:latin typeface="Verdana" panose="020B0604030504040204" pitchFamily="34" charset="0"/>
                          <a:ea typeface="Verdana" panose="020B0604030504040204" pitchFamily="34" charset="0"/>
                        </a:rPr>
                        <a:t>, IDEMBRU, </a:t>
                      </a:r>
                      <a:r>
                        <a:rPr lang="en-GB" sz="1600" dirty="0" err="1">
                          <a:solidFill>
                            <a:schemeClr val="accent2">
                              <a:lumMod val="50000"/>
                            </a:schemeClr>
                          </a:solidFill>
                          <a:effectLst/>
                          <a:latin typeface="Verdana" panose="020B0604030504040204" pitchFamily="34" charset="0"/>
                          <a:ea typeface="Verdana" panose="020B0604030504040204" pitchFamily="34" charset="0"/>
                        </a:rPr>
                        <a:t>MEmE</a:t>
                      </a:r>
                      <a:r>
                        <a:rPr lang="en-GB" sz="1600" dirty="0">
                          <a:solidFill>
                            <a:schemeClr val="accent2">
                              <a:lumMod val="50000"/>
                            </a:schemeClr>
                          </a:solidFill>
                          <a:effectLst/>
                          <a:latin typeface="Verdana" panose="020B0604030504040204" pitchFamily="34" charset="0"/>
                          <a:ea typeface="Verdana" panose="020B0604030504040204" pitchFamily="34" charset="0"/>
                        </a:rPr>
                        <a:t>, PARADISE</a:t>
                      </a:r>
                    </a:p>
                  </a:txBody>
                  <a:tcPr marL="68580" marR="68580" marT="0" marB="0" anchor="ctr"/>
                </a:tc>
                <a:extLst>
                  <a:ext uri="{0D108BD9-81ED-4DB2-BD59-A6C34878D82A}">
                    <a16:rowId xmlns:a16="http://schemas.microsoft.com/office/drawing/2014/main" val="2829352987"/>
                  </a:ext>
                </a:extLst>
              </a:tr>
              <a:tr h="663935">
                <a:tc>
                  <a:txBody>
                    <a:bodyPr/>
                    <a:lstStyle/>
                    <a:p>
                      <a:pPr indent="-90170" algn="l">
                        <a:lnSpc>
                          <a:spcPct val="115000"/>
                        </a:lnSpc>
                        <a:spcAft>
                          <a:spcPts val="0"/>
                        </a:spcAft>
                      </a:pPr>
                      <a:r>
                        <a:rPr lang="en-GB" sz="1600" b="0" dirty="0">
                          <a:solidFill>
                            <a:schemeClr val="accent2">
                              <a:lumMod val="50000"/>
                            </a:schemeClr>
                          </a:solidFill>
                          <a:effectLst/>
                          <a:latin typeface="Verdana" panose="020B0604030504040204" pitchFamily="34" charset="0"/>
                          <a:ea typeface="Verdana" panose="020B0604030504040204" pitchFamily="34" charset="0"/>
                        </a:rPr>
                        <a:t>CARE</a:t>
                      </a:r>
                    </a:p>
                  </a:txBody>
                  <a:tcPr marL="68580" marR="68580" marT="0" marB="0" anchor="ctr">
                    <a:solidFill>
                      <a:srgbClr val="E9EDF4"/>
                    </a:solidFill>
                  </a:tcPr>
                </a:tc>
                <a:tc>
                  <a:txBody>
                    <a:bodyPr/>
                    <a:lstStyle/>
                    <a:p>
                      <a:pPr indent="-90170" algn="l">
                        <a:lnSpc>
                          <a:spcPct val="115000"/>
                        </a:lnSpc>
                        <a:spcAft>
                          <a:spcPts val="0"/>
                        </a:spcAft>
                      </a:pPr>
                      <a:r>
                        <a:rPr lang="en-GB" sz="1600" b="1" dirty="0">
                          <a:solidFill>
                            <a:schemeClr val="bg1">
                              <a:lumMod val="95000"/>
                            </a:schemeClr>
                          </a:solidFill>
                          <a:effectLst/>
                          <a:latin typeface="Verdana" panose="020B0604030504040204" pitchFamily="34" charset="0"/>
                          <a:ea typeface="Verdana" panose="020B0604030504040204" pitchFamily="34" charset="0"/>
                        </a:rPr>
                        <a:t>Reference</a:t>
                      </a:r>
                      <a:br>
                        <a:rPr lang="en-GB" sz="1600" b="1" dirty="0">
                          <a:solidFill>
                            <a:schemeClr val="bg1">
                              <a:lumMod val="95000"/>
                            </a:schemeClr>
                          </a:solidFill>
                          <a:effectLst/>
                          <a:latin typeface="Verdana" panose="020B0604030504040204" pitchFamily="34" charset="0"/>
                          <a:ea typeface="Verdana" panose="020B0604030504040204" pitchFamily="34" charset="0"/>
                        </a:rPr>
                      </a:br>
                      <a:r>
                        <a:rPr lang="en-GB" sz="1600" b="1" dirty="0">
                          <a:solidFill>
                            <a:schemeClr val="bg1">
                              <a:lumMod val="95000"/>
                            </a:schemeClr>
                          </a:solidFill>
                          <a:effectLst/>
                          <a:latin typeface="Verdana" panose="020B0604030504040204" pitchFamily="34" charset="0"/>
                          <a:ea typeface="Verdana" panose="020B0604030504040204" pitchFamily="34" charset="0"/>
                        </a:rPr>
                        <a:t>material and data</a:t>
                      </a:r>
                    </a:p>
                  </a:txBody>
                  <a:tcPr marL="68580" marR="68580" marT="0" marB="0" anchor="ctr">
                    <a:solidFill>
                      <a:schemeClr val="accent1"/>
                    </a:solidFill>
                  </a:tcPr>
                </a:tc>
                <a:tc>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LISTADAPT, </a:t>
                      </a:r>
                      <a:r>
                        <a:rPr lang="en-GB" sz="1600" dirty="0" err="1">
                          <a:solidFill>
                            <a:schemeClr val="accent2">
                              <a:lumMod val="50000"/>
                            </a:schemeClr>
                          </a:solidFill>
                          <a:effectLst/>
                          <a:latin typeface="Verdana" panose="020B0604030504040204" pitchFamily="34" charset="0"/>
                          <a:ea typeface="Verdana" panose="020B0604030504040204" pitchFamily="34" charset="0"/>
                        </a:rPr>
                        <a:t>MedVetKlebs</a:t>
                      </a:r>
                      <a:endParaRPr lang="en-GB" sz="1600" dirty="0">
                        <a:solidFill>
                          <a:schemeClr val="accent2">
                            <a:lumMod val="50000"/>
                          </a:schemeClr>
                        </a:solidFill>
                        <a:effectLst/>
                        <a:latin typeface="Verdana" panose="020B0604030504040204" pitchFamily="34" charset="0"/>
                        <a:ea typeface="Verdana" panose="020B0604030504040204" pitchFamily="34" charset="0"/>
                      </a:endParaRPr>
                    </a:p>
                  </a:txBody>
                  <a:tcPr marL="68580" marR="68580" marT="0" marB="0" anchor="ctr"/>
                </a:tc>
                <a:tc>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 </a:t>
                      </a:r>
                    </a:p>
                  </a:txBody>
                  <a:tcPr marL="68580" marR="68580" marT="0" marB="0" anchor="ctr"/>
                </a:tc>
                <a:tc>
                  <a:txBody>
                    <a:bodyPr/>
                    <a:lstStyle/>
                    <a:p>
                      <a:pPr indent="-90170" algn="ctr">
                        <a:lnSpc>
                          <a:spcPct val="115000"/>
                        </a:lnSpc>
                        <a:spcAft>
                          <a:spcPts val="0"/>
                        </a:spcAft>
                      </a:pPr>
                      <a:r>
                        <a:rPr lang="en-GB" sz="1600">
                          <a:solidFill>
                            <a:schemeClr val="accent2">
                              <a:lumMod val="50000"/>
                            </a:schemeClr>
                          </a:solidFill>
                          <a:effectLst/>
                          <a:latin typeface="Verdana" panose="020B0604030504040204" pitchFamily="34" charset="0"/>
                          <a:ea typeface="Verdana" panose="020B0604030504040204" pitchFamily="34" charset="0"/>
                        </a:rPr>
                        <a:t> </a:t>
                      </a:r>
                    </a:p>
                  </a:txBody>
                  <a:tcPr marL="68580" marR="68580" marT="0" marB="0" anchor="ctr"/>
                </a:tc>
                <a:extLst>
                  <a:ext uri="{0D108BD9-81ED-4DB2-BD59-A6C34878D82A}">
                    <a16:rowId xmlns:a16="http://schemas.microsoft.com/office/drawing/2014/main" val="3538166152"/>
                  </a:ext>
                </a:extLst>
              </a:tr>
              <a:tr h="663935">
                <a:tc>
                  <a:txBody>
                    <a:bodyPr/>
                    <a:lstStyle/>
                    <a:p>
                      <a:pPr indent="-90170" algn="l">
                        <a:lnSpc>
                          <a:spcPct val="115000"/>
                        </a:lnSpc>
                        <a:spcAft>
                          <a:spcPts val="0"/>
                        </a:spcAft>
                      </a:pPr>
                      <a:r>
                        <a:rPr lang="en-GB" sz="1600" b="0" dirty="0">
                          <a:solidFill>
                            <a:schemeClr val="accent2">
                              <a:lumMod val="50000"/>
                            </a:schemeClr>
                          </a:solidFill>
                          <a:effectLst/>
                          <a:latin typeface="Verdana" panose="020B0604030504040204" pitchFamily="34" charset="0"/>
                          <a:ea typeface="Verdana" panose="020B0604030504040204" pitchFamily="34" charset="0"/>
                        </a:rPr>
                        <a:t>ORION, COVRIN</a:t>
                      </a:r>
                    </a:p>
                  </a:txBody>
                  <a:tcPr marL="68580" marR="68580" marT="0" marB="0" anchor="ctr">
                    <a:solidFill>
                      <a:srgbClr val="D0D8E8"/>
                    </a:solidFill>
                  </a:tcPr>
                </a:tc>
                <a:tc>
                  <a:txBody>
                    <a:bodyPr/>
                    <a:lstStyle/>
                    <a:p>
                      <a:pPr indent="-90170" algn="l">
                        <a:lnSpc>
                          <a:spcPct val="115000"/>
                        </a:lnSpc>
                        <a:spcAft>
                          <a:spcPts val="0"/>
                        </a:spcAft>
                      </a:pPr>
                      <a:r>
                        <a:rPr lang="en-GB" sz="1600" b="1" dirty="0">
                          <a:solidFill>
                            <a:schemeClr val="bg1">
                              <a:lumMod val="95000"/>
                            </a:schemeClr>
                          </a:solidFill>
                          <a:effectLst/>
                          <a:latin typeface="Verdana" panose="020B0604030504040204" pitchFamily="34" charset="0"/>
                          <a:ea typeface="Verdana" panose="020B0604030504040204" pitchFamily="34" charset="0"/>
                        </a:rPr>
                        <a:t>Interpretation</a:t>
                      </a:r>
                      <a:br>
                        <a:rPr lang="en-GB" sz="1600" b="1" dirty="0">
                          <a:solidFill>
                            <a:schemeClr val="bg1">
                              <a:lumMod val="95000"/>
                            </a:schemeClr>
                          </a:solidFill>
                          <a:effectLst/>
                          <a:latin typeface="Verdana" panose="020B0604030504040204" pitchFamily="34" charset="0"/>
                          <a:ea typeface="Verdana" panose="020B0604030504040204" pitchFamily="34" charset="0"/>
                        </a:rPr>
                      </a:br>
                      <a:r>
                        <a:rPr lang="en-GB" sz="1600" b="1" dirty="0">
                          <a:solidFill>
                            <a:schemeClr val="bg1">
                              <a:lumMod val="95000"/>
                            </a:schemeClr>
                          </a:solidFill>
                          <a:effectLst/>
                          <a:latin typeface="Verdana" panose="020B0604030504040204" pitchFamily="34" charset="0"/>
                          <a:ea typeface="Verdana" panose="020B0604030504040204" pitchFamily="34" charset="0"/>
                        </a:rPr>
                        <a:t>of surveillance</a:t>
                      </a:r>
                      <a:br>
                        <a:rPr lang="en-GB" sz="1600" b="1" dirty="0">
                          <a:solidFill>
                            <a:schemeClr val="bg1">
                              <a:lumMod val="95000"/>
                            </a:schemeClr>
                          </a:solidFill>
                          <a:effectLst/>
                          <a:latin typeface="Verdana" panose="020B0604030504040204" pitchFamily="34" charset="0"/>
                          <a:ea typeface="Verdana" panose="020B0604030504040204" pitchFamily="34" charset="0"/>
                        </a:rPr>
                      </a:br>
                      <a:r>
                        <a:rPr lang="en-GB" sz="1600" b="1" dirty="0">
                          <a:solidFill>
                            <a:schemeClr val="bg1">
                              <a:lumMod val="95000"/>
                            </a:schemeClr>
                          </a:solidFill>
                          <a:effectLst/>
                          <a:latin typeface="Verdana" panose="020B0604030504040204" pitchFamily="34" charset="0"/>
                          <a:ea typeface="Verdana" panose="020B0604030504040204" pitchFamily="34" charset="0"/>
                        </a:rPr>
                        <a:t>data</a:t>
                      </a:r>
                    </a:p>
                  </a:txBody>
                  <a:tcPr marL="68580" marR="68580" marT="0" marB="0" anchor="ctr">
                    <a:solidFill>
                      <a:schemeClr val="accent1"/>
                    </a:solidFill>
                  </a:tcPr>
                </a:tc>
                <a:tc rowSpan="2">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ADONIS, </a:t>
                      </a:r>
                      <a:r>
                        <a:rPr lang="en-GB" sz="1600" dirty="0" err="1">
                          <a:solidFill>
                            <a:schemeClr val="accent2">
                              <a:lumMod val="50000"/>
                            </a:schemeClr>
                          </a:solidFill>
                          <a:effectLst/>
                          <a:latin typeface="Verdana" panose="020B0604030504040204" pitchFamily="34" charset="0"/>
                          <a:ea typeface="Verdana" panose="020B0604030504040204" pitchFamily="34" charset="0"/>
                        </a:rPr>
                        <a:t>BeONE</a:t>
                      </a:r>
                      <a:r>
                        <a:rPr lang="en-GB" sz="1600" dirty="0">
                          <a:solidFill>
                            <a:schemeClr val="accent2">
                              <a:lumMod val="50000"/>
                            </a:schemeClr>
                          </a:solidFill>
                          <a:effectLst/>
                          <a:latin typeface="Verdana" panose="020B0604030504040204" pitchFamily="34" charset="0"/>
                          <a:ea typeface="Verdana" panose="020B0604030504040204" pitchFamily="34" charset="0"/>
                        </a:rPr>
                        <a:t>, </a:t>
                      </a:r>
                      <a:r>
                        <a:rPr lang="en-GB" sz="1600" dirty="0" err="1">
                          <a:solidFill>
                            <a:schemeClr val="accent2">
                              <a:lumMod val="50000"/>
                            </a:schemeClr>
                          </a:solidFill>
                          <a:effectLst/>
                          <a:latin typeface="Verdana" panose="020B0604030504040204" pitchFamily="34" charset="0"/>
                          <a:ea typeface="Verdana" panose="020B0604030504040204" pitchFamily="34" charset="0"/>
                        </a:rPr>
                        <a:t>DISCoVeR</a:t>
                      </a:r>
                      <a:r>
                        <a:rPr lang="en-GB" sz="1600" dirty="0">
                          <a:solidFill>
                            <a:schemeClr val="accent2">
                              <a:lumMod val="50000"/>
                            </a:schemeClr>
                          </a:solidFill>
                          <a:effectLst/>
                          <a:latin typeface="Verdana" panose="020B0604030504040204" pitchFamily="34" charset="0"/>
                          <a:ea typeface="Verdana" panose="020B0604030504040204" pitchFamily="34" charset="0"/>
                        </a:rPr>
                        <a:t>, TOXOSOURCES</a:t>
                      </a:r>
                    </a:p>
                  </a:txBody>
                  <a:tcPr marL="68580" marR="68580" marT="0" marB="0" anchor="ctr"/>
                </a:tc>
                <a:tc rowSpan="2">
                  <a:txBody>
                    <a:bodyPr/>
                    <a:lstStyle/>
                    <a:p>
                      <a:pPr indent="-90170" algn="l">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ARDIG, </a:t>
                      </a:r>
                      <a:br>
                        <a:rPr lang="en-GB" sz="1600" dirty="0">
                          <a:solidFill>
                            <a:schemeClr val="accent2">
                              <a:lumMod val="50000"/>
                            </a:schemeClr>
                          </a:solidFill>
                          <a:effectLst/>
                          <a:latin typeface="Verdana" panose="020B0604030504040204" pitchFamily="34" charset="0"/>
                          <a:ea typeface="Verdana" panose="020B0604030504040204" pitchFamily="34" charset="0"/>
                        </a:rPr>
                      </a:br>
                      <a:r>
                        <a:rPr lang="en-GB" sz="1600" dirty="0">
                          <a:solidFill>
                            <a:schemeClr val="accent2">
                              <a:lumMod val="50000"/>
                            </a:schemeClr>
                          </a:solidFill>
                          <a:effectLst/>
                          <a:latin typeface="Verdana" panose="020B0604030504040204" pitchFamily="34" charset="0"/>
                          <a:ea typeface="Verdana" panose="020B0604030504040204" pitchFamily="34" charset="0"/>
                        </a:rPr>
                        <a:t>FULL-FORCE, FED-AMR, RADAR</a:t>
                      </a:r>
                    </a:p>
                  </a:txBody>
                  <a:tcPr marL="68580" marR="68580" marT="0" marB="0" anchor="ctr"/>
                </a:tc>
                <a:tc rowSpan="2">
                  <a:txBody>
                    <a:bodyPr/>
                    <a:lstStyle/>
                    <a:p>
                      <a:pPr indent="-90170" algn="ctr">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 </a:t>
                      </a:r>
                    </a:p>
                  </a:txBody>
                  <a:tcPr marL="68580" marR="68580" marT="0" marB="0" anchor="ctr"/>
                </a:tc>
                <a:extLst>
                  <a:ext uri="{0D108BD9-81ED-4DB2-BD59-A6C34878D82A}">
                    <a16:rowId xmlns:a16="http://schemas.microsoft.com/office/drawing/2014/main" val="3399763938"/>
                  </a:ext>
                </a:extLst>
              </a:tr>
              <a:tr h="896989">
                <a:tc>
                  <a:txBody>
                    <a:bodyPr/>
                    <a:lstStyle/>
                    <a:p>
                      <a:pPr indent="-90170" algn="l">
                        <a:lnSpc>
                          <a:spcPct val="115000"/>
                        </a:lnSpc>
                        <a:spcAft>
                          <a:spcPts val="0"/>
                        </a:spcAft>
                      </a:pPr>
                      <a:r>
                        <a:rPr lang="en-GB" sz="1600" b="0" dirty="0">
                          <a:solidFill>
                            <a:schemeClr val="accent2">
                              <a:lumMod val="50000"/>
                            </a:schemeClr>
                          </a:solidFill>
                          <a:effectLst/>
                          <a:latin typeface="Verdana" panose="020B0604030504040204" pitchFamily="34" charset="0"/>
                          <a:ea typeface="Verdana" panose="020B0604030504040204" pitchFamily="34" charset="0"/>
                        </a:rPr>
                        <a:t>COHESIVE</a:t>
                      </a:r>
                    </a:p>
                  </a:txBody>
                  <a:tcPr marL="68580" marR="68580" marT="0" marB="0" anchor="ctr">
                    <a:solidFill>
                      <a:srgbClr val="E9EDF4"/>
                    </a:solidFill>
                  </a:tcPr>
                </a:tc>
                <a:tc>
                  <a:txBody>
                    <a:bodyPr/>
                    <a:lstStyle/>
                    <a:p>
                      <a:pPr indent="-90170" algn="l">
                        <a:lnSpc>
                          <a:spcPct val="115000"/>
                        </a:lnSpc>
                        <a:spcAft>
                          <a:spcPts val="0"/>
                        </a:spcAft>
                      </a:pPr>
                      <a:r>
                        <a:rPr lang="en-GB" sz="1600" b="1" dirty="0">
                          <a:solidFill>
                            <a:schemeClr val="bg1">
                              <a:lumMod val="95000"/>
                            </a:schemeClr>
                          </a:solidFill>
                          <a:effectLst/>
                          <a:latin typeface="Verdana" panose="020B0604030504040204" pitchFamily="34" charset="0"/>
                          <a:ea typeface="Verdana" panose="020B0604030504040204" pitchFamily="34" charset="0"/>
                        </a:rPr>
                        <a:t>Cross-sector</a:t>
                      </a:r>
                    </a:p>
                    <a:p>
                      <a:pPr indent="-90170" algn="l">
                        <a:lnSpc>
                          <a:spcPct val="115000"/>
                        </a:lnSpc>
                        <a:spcAft>
                          <a:spcPts val="0"/>
                        </a:spcAft>
                      </a:pPr>
                      <a:r>
                        <a:rPr lang="en-GB" sz="1600" b="1" dirty="0">
                          <a:solidFill>
                            <a:schemeClr val="bg1">
                              <a:lumMod val="95000"/>
                            </a:schemeClr>
                          </a:solidFill>
                          <a:effectLst/>
                          <a:latin typeface="Verdana" panose="020B0604030504040204" pitchFamily="34" charset="0"/>
                          <a:ea typeface="Verdana" panose="020B0604030504040204" pitchFamily="34" charset="0"/>
                        </a:rPr>
                        <a:t>communication</a:t>
                      </a:r>
                      <a:br>
                        <a:rPr lang="en-GB" sz="1600" b="1" dirty="0">
                          <a:solidFill>
                            <a:schemeClr val="bg1">
                              <a:lumMod val="95000"/>
                            </a:schemeClr>
                          </a:solidFill>
                          <a:effectLst/>
                          <a:latin typeface="Verdana" panose="020B0604030504040204" pitchFamily="34" charset="0"/>
                          <a:ea typeface="Verdana" panose="020B0604030504040204" pitchFamily="34" charset="0"/>
                        </a:rPr>
                      </a:br>
                      <a:r>
                        <a:rPr lang="en-GB" sz="1600" b="1" dirty="0">
                          <a:solidFill>
                            <a:schemeClr val="bg1">
                              <a:lumMod val="95000"/>
                            </a:schemeClr>
                          </a:solidFill>
                          <a:effectLst/>
                          <a:latin typeface="Verdana" panose="020B0604030504040204" pitchFamily="34" charset="0"/>
                          <a:ea typeface="Verdana" panose="020B0604030504040204" pitchFamily="34" charset="0"/>
                        </a:rPr>
                        <a:t>of data</a:t>
                      </a:r>
                    </a:p>
                  </a:txBody>
                  <a:tcPr marL="68580" marR="68580" marT="0" marB="0" anchor="ctr">
                    <a:solidFill>
                      <a:schemeClr val="accent1"/>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552368815"/>
                  </a:ext>
                </a:extLst>
              </a:tr>
              <a:tr h="716566">
                <a:tc>
                  <a:txBody>
                    <a:bodyPr/>
                    <a:lstStyle/>
                    <a:p>
                      <a:pPr indent="-90170" algn="l">
                        <a:lnSpc>
                          <a:spcPct val="115000"/>
                        </a:lnSpc>
                        <a:spcAft>
                          <a:spcPts val="0"/>
                        </a:spcAft>
                      </a:pPr>
                      <a:r>
                        <a:rPr lang="en-GB" sz="1600" b="0" i="1" dirty="0">
                          <a:solidFill>
                            <a:schemeClr val="accent2">
                              <a:lumMod val="50000"/>
                            </a:schemeClr>
                          </a:solidFill>
                          <a:effectLst/>
                          <a:latin typeface="Verdana" panose="020B0604030504040204" pitchFamily="34" charset="0"/>
                          <a:ea typeface="Verdana" panose="020B0604030504040204" pitchFamily="34" charset="0"/>
                        </a:rPr>
                        <a:t> Simulation Exercise</a:t>
                      </a:r>
                    </a:p>
                  </a:txBody>
                  <a:tcPr marL="68580" marR="68580" marT="0" marB="0" anchor="ctr">
                    <a:solidFill>
                      <a:srgbClr val="D0D8E8"/>
                    </a:solidFill>
                  </a:tcPr>
                </a:tc>
                <a:tc>
                  <a:txBody>
                    <a:bodyPr/>
                    <a:lstStyle/>
                    <a:p>
                      <a:pPr indent="-90170" algn="l">
                        <a:lnSpc>
                          <a:spcPct val="115000"/>
                        </a:lnSpc>
                        <a:spcAft>
                          <a:spcPts val="0"/>
                        </a:spcAft>
                      </a:pPr>
                      <a:r>
                        <a:rPr lang="en-GB" sz="1600" b="1" dirty="0">
                          <a:solidFill>
                            <a:schemeClr val="bg1">
                              <a:lumMod val="95000"/>
                            </a:schemeClr>
                          </a:solidFill>
                          <a:effectLst/>
                          <a:latin typeface="Verdana" panose="020B0604030504040204" pitchFamily="34" charset="0"/>
                          <a:ea typeface="Verdana" panose="020B0604030504040204" pitchFamily="34" charset="0"/>
                        </a:rPr>
                        <a:t>Action</a:t>
                      </a:r>
                      <a:br>
                        <a:rPr lang="en-GB" sz="1600" b="1" dirty="0">
                          <a:solidFill>
                            <a:schemeClr val="bg1">
                              <a:lumMod val="95000"/>
                            </a:schemeClr>
                          </a:solidFill>
                          <a:effectLst/>
                          <a:latin typeface="Verdana" panose="020B0604030504040204" pitchFamily="34" charset="0"/>
                          <a:ea typeface="Verdana" panose="020B0604030504040204" pitchFamily="34" charset="0"/>
                        </a:rPr>
                      </a:br>
                      <a:r>
                        <a:rPr lang="en-GB" sz="1600" b="1" dirty="0">
                          <a:solidFill>
                            <a:schemeClr val="bg1">
                              <a:lumMod val="95000"/>
                            </a:schemeClr>
                          </a:solidFill>
                          <a:effectLst/>
                          <a:latin typeface="Verdana" panose="020B0604030504040204" pitchFamily="34" charset="0"/>
                          <a:ea typeface="Verdana" panose="020B0604030504040204" pitchFamily="34" charset="0"/>
                        </a:rPr>
                        <a:t>(prevention</a:t>
                      </a:r>
                      <a:br>
                        <a:rPr lang="en-GB" sz="1600" b="1" dirty="0">
                          <a:solidFill>
                            <a:schemeClr val="bg1">
                              <a:lumMod val="95000"/>
                            </a:schemeClr>
                          </a:solidFill>
                          <a:effectLst/>
                          <a:latin typeface="Verdana" panose="020B0604030504040204" pitchFamily="34" charset="0"/>
                          <a:ea typeface="Verdana" panose="020B0604030504040204" pitchFamily="34" charset="0"/>
                        </a:rPr>
                      </a:br>
                      <a:r>
                        <a:rPr lang="en-GB" sz="1600" b="1" dirty="0">
                          <a:solidFill>
                            <a:schemeClr val="bg1">
                              <a:lumMod val="95000"/>
                            </a:schemeClr>
                          </a:solidFill>
                          <a:effectLst/>
                          <a:latin typeface="Verdana" panose="020B0604030504040204" pitchFamily="34" charset="0"/>
                          <a:ea typeface="Verdana" panose="020B0604030504040204" pitchFamily="34" charset="0"/>
                        </a:rPr>
                        <a:t>&amp; response)</a:t>
                      </a:r>
                    </a:p>
                  </a:txBody>
                  <a:tcPr marL="68580" marR="68580" marT="0" marB="0" anchor="ctr">
                    <a:solidFill>
                      <a:schemeClr val="accent1"/>
                    </a:solidFill>
                  </a:tcPr>
                </a:tc>
                <a:tc>
                  <a:txBody>
                    <a:bodyPr/>
                    <a:lstStyle/>
                    <a:p>
                      <a:pPr indent="-90170" algn="l">
                        <a:lnSpc>
                          <a:spcPct val="115000"/>
                        </a:lnSpc>
                        <a:spcAft>
                          <a:spcPts val="0"/>
                        </a:spcAft>
                      </a:pPr>
                      <a:r>
                        <a:rPr lang="en-GB" sz="1600" dirty="0" err="1">
                          <a:solidFill>
                            <a:schemeClr val="accent2">
                              <a:lumMod val="50000"/>
                            </a:schemeClr>
                          </a:solidFill>
                          <a:effectLst/>
                          <a:latin typeface="Verdana" panose="020B0604030504040204" pitchFamily="34" charset="0"/>
                          <a:ea typeface="Verdana" panose="020B0604030504040204" pitchFamily="34" charset="0"/>
                        </a:rPr>
                        <a:t>MoMIR</a:t>
                      </a:r>
                      <a:r>
                        <a:rPr lang="en-GB" sz="1600" dirty="0">
                          <a:solidFill>
                            <a:schemeClr val="accent2">
                              <a:lumMod val="50000"/>
                            </a:schemeClr>
                          </a:solidFill>
                          <a:effectLst/>
                          <a:latin typeface="Verdana" panose="020B0604030504040204" pitchFamily="34" charset="0"/>
                          <a:ea typeface="Verdana" panose="020B0604030504040204" pitchFamily="34" charset="0"/>
                        </a:rPr>
                        <a:t>-PPC, BIOPIGEE</a:t>
                      </a:r>
                    </a:p>
                  </a:txBody>
                  <a:tcPr marL="68580" marR="68580" marT="0" marB="0" anchor="ctr"/>
                </a:tc>
                <a:tc>
                  <a:txBody>
                    <a:bodyPr/>
                    <a:lstStyle/>
                    <a:p>
                      <a:pPr indent="-90170" algn="ctr">
                        <a:lnSpc>
                          <a:spcPct val="115000"/>
                        </a:lnSpc>
                        <a:spcAft>
                          <a:spcPts val="0"/>
                        </a:spcAft>
                      </a:pPr>
                      <a:r>
                        <a:rPr lang="en-GB" sz="1600">
                          <a:solidFill>
                            <a:schemeClr val="accent2">
                              <a:lumMod val="50000"/>
                            </a:schemeClr>
                          </a:solidFill>
                          <a:effectLst/>
                          <a:latin typeface="Verdana" panose="020B0604030504040204" pitchFamily="34" charset="0"/>
                          <a:ea typeface="Verdana" panose="020B0604030504040204" pitchFamily="34" charset="0"/>
                        </a:rPr>
                        <a:t> </a:t>
                      </a:r>
                    </a:p>
                  </a:txBody>
                  <a:tcPr marL="68580" marR="68580" marT="0" marB="0" anchor="ctr"/>
                </a:tc>
                <a:tc>
                  <a:txBody>
                    <a:bodyPr/>
                    <a:lstStyle/>
                    <a:p>
                      <a:pPr indent="-90170" algn="ctr">
                        <a:lnSpc>
                          <a:spcPct val="115000"/>
                        </a:lnSpc>
                        <a:spcAft>
                          <a:spcPts val="0"/>
                        </a:spcAft>
                      </a:pPr>
                      <a:r>
                        <a:rPr lang="en-GB" sz="1600" dirty="0">
                          <a:solidFill>
                            <a:schemeClr val="accent2">
                              <a:lumMod val="50000"/>
                            </a:schemeClr>
                          </a:solidFill>
                          <a:effectLst/>
                          <a:latin typeface="Verdana" panose="020B0604030504040204" pitchFamily="34" charset="0"/>
                          <a:ea typeface="Verdana" panose="020B0604030504040204" pitchFamily="34" charset="0"/>
                        </a:rPr>
                        <a:t> </a:t>
                      </a:r>
                    </a:p>
                  </a:txBody>
                  <a:tcPr marL="68580" marR="68580" marT="0" marB="0" anchor="ctr"/>
                </a:tc>
                <a:extLst>
                  <a:ext uri="{0D108BD9-81ED-4DB2-BD59-A6C34878D82A}">
                    <a16:rowId xmlns:a16="http://schemas.microsoft.com/office/drawing/2014/main" val="2978092238"/>
                  </a:ext>
                </a:extLst>
              </a:tr>
            </a:tbl>
          </a:graphicData>
        </a:graphic>
      </p:graphicFrame>
      <p:pic>
        <p:nvPicPr>
          <p:cNvPr id="7" name="Picture 6" descr="A picture containing screenshot, design&#10;&#10;Description automatically generated">
            <a:extLst>
              <a:ext uri="{FF2B5EF4-FFF2-40B4-BE49-F238E27FC236}">
                <a16:creationId xmlns:a16="http://schemas.microsoft.com/office/drawing/2014/main" id="{0A53E4B6-2BC9-6E3F-3C34-62C6A82507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23308" y="309305"/>
            <a:ext cx="1145680" cy="6175222"/>
          </a:xfrm>
          <a:prstGeom prst="rect">
            <a:avLst/>
          </a:prstGeom>
        </p:spPr>
      </p:pic>
    </p:spTree>
    <p:extLst>
      <p:ext uri="{BB962C8B-B14F-4D97-AF65-F5344CB8AC3E}">
        <p14:creationId xmlns:p14="http://schemas.microsoft.com/office/powerpoint/2010/main" val="1294548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B8C212-11C3-4581-84C9-97BDBC31CDBE}"/>
              </a:ext>
            </a:extLst>
          </p:cNvPr>
          <p:cNvSpPr>
            <a:spLocks noGrp="1"/>
          </p:cNvSpPr>
          <p:nvPr>
            <p:ph type="body" sz="quarter" idx="10"/>
          </p:nvPr>
        </p:nvSpPr>
        <p:spPr>
          <a:xfrm>
            <a:off x="1795205" y="1413449"/>
            <a:ext cx="10037566" cy="5271414"/>
          </a:xfrm>
        </p:spPr>
        <p:txBody>
          <a:bodyPr>
            <a:normAutofit/>
          </a:bodyPr>
          <a:lstStyle/>
          <a:p>
            <a:pPr lvl="1">
              <a:buClr>
                <a:srgbClr val="00679C"/>
              </a:buClr>
            </a:pPr>
            <a:r>
              <a:rPr lang="en-GB" dirty="0">
                <a:solidFill>
                  <a:srgbClr val="F47931"/>
                </a:solidFill>
                <a:latin typeface="Verdana" panose="020B0604030504040204" pitchFamily="34" charset="0"/>
                <a:ea typeface="Verdana" panose="020B0604030504040204" pitchFamily="34" charset="0"/>
              </a:rPr>
              <a:t>Surveillance</a:t>
            </a:r>
          </a:p>
          <a:p>
            <a:pPr lvl="2"/>
            <a:r>
              <a:rPr lang="en-GB" dirty="0">
                <a:latin typeface="Verdana" panose="020B0604030504040204" pitchFamily="34" charset="0"/>
                <a:ea typeface="Verdana" panose="020B0604030504040204" pitchFamily="34" charset="0"/>
              </a:rPr>
              <a:t>Sampling techniques, assessment of surveillance, syndromic surveillance, recommendations.</a:t>
            </a:r>
          </a:p>
          <a:p>
            <a:pPr lvl="1">
              <a:buClr>
                <a:srgbClr val="00679C"/>
              </a:buClr>
            </a:pPr>
            <a:r>
              <a:rPr lang="en-GB" dirty="0">
                <a:solidFill>
                  <a:srgbClr val="F47931"/>
                </a:solidFill>
                <a:latin typeface="Verdana" panose="020B0604030504040204" pitchFamily="34" charset="0"/>
                <a:ea typeface="Verdana" panose="020B0604030504040204" pitchFamily="34" charset="0"/>
              </a:rPr>
              <a:t>Laboratory techniques</a:t>
            </a:r>
            <a:r>
              <a:rPr lang="en-GB" dirty="0">
                <a:latin typeface="Verdana" panose="020B0604030504040204" pitchFamily="34" charset="0"/>
                <a:ea typeface="Verdana" panose="020B0604030504040204" pitchFamily="34" charset="0"/>
              </a:rPr>
              <a:t>, incl. reference material</a:t>
            </a:r>
          </a:p>
          <a:p>
            <a:pPr lvl="2"/>
            <a:r>
              <a:rPr lang="en-GB" dirty="0">
                <a:latin typeface="Verdana" panose="020B0604030504040204" pitchFamily="34" charset="0"/>
                <a:ea typeface="Verdana" panose="020B0604030504040204" pitchFamily="34" charset="0"/>
              </a:rPr>
              <a:t>Metagenomics, bioinformatics, microarray, on-site / Point-of-Incidence (LAMP, ONT, etc.), ELISA and serological tests,</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mass-spectrophotometry</a:t>
            </a:r>
          </a:p>
          <a:p>
            <a:pPr lvl="1">
              <a:buClr>
                <a:srgbClr val="00679C"/>
              </a:buClr>
            </a:pPr>
            <a:r>
              <a:rPr lang="en-GB" dirty="0">
                <a:solidFill>
                  <a:srgbClr val="F47931"/>
                </a:solidFill>
                <a:latin typeface="Verdana" panose="020B0604030504040204" pitchFamily="34" charset="0"/>
                <a:ea typeface="Verdana" panose="020B0604030504040204" pitchFamily="34" charset="0"/>
              </a:rPr>
              <a:t>Data bases</a:t>
            </a:r>
            <a:r>
              <a:rPr lang="en-GB" dirty="0">
                <a:latin typeface="Verdana" panose="020B0604030504040204" pitchFamily="34" charset="0"/>
                <a:ea typeface="Verdana" panose="020B0604030504040204" pitchFamily="34" charset="0"/>
              </a:rPr>
              <a:t> &amp; </a:t>
            </a:r>
            <a:r>
              <a:rPr lang="en-GB" dirty="0">
                <a:solidFill>
                  <a:srgbClr val="F47931"/>
                </a:solidFill>
                <a:latin typeface="Verdana" panose="020B0604030504040204" pitchFamily="34" charset="0"/>
                <a:ea typeface="Verdana" panose="020B0604030504040204" pitchFamily="34" charset="0"/>
              </a:rPr>
              <a:t>data analysis</a:t>
            </a:r>
            <a:r>
              <a:rPr lang="en-GB" dirty="0">
                <a:latin typeface="Verdana" panose="020B0604030504040204" pitchFamily="34" charset="0"/>
                <a:ea typeface="Verdana" panose="020B0604030504040204" pitchFamily="34" charset="0"/>
              </a:rPr>
              <a:t>, interpretation of data</a:t>
            </a:r>
          </a:p>
          <a:p>
            <a:pPr lvl="2"/>
            <a:r>
              <a:rPr lang="en-GB" dirty="0">
                <a:latin typeface="Verdana" panose="020B0604030504040204" pitchFamily="34" charset="0"/>
                <a:ea typeface="Verdana" panose="020B0604030504040204" pitchFamily="34" charset="0"/>
              </a:rPr>
              <a:t>Samples and strains, sequences, MALDI-</a:t>
            </a:r>
            <a:r>
              <a:rPr lang="en-GB" dirty="0" err="1">
                <a:latin typeface="Verdana" panose="020B0604030504040204" pitchFamily="34" charset="0"/>
                <a:ea typeface="Verdana" panose="020B0604030504040204" pitchFamily="34" charset="0"/>
              </a:rPr>
              <a:t>ToF</a:t>
            </a:r>
            <a:r>
              <a:rPr lang="en-GB" dirty="0">
                <a:latin typeface="Verdana" panose="020B0604030504040204" pitchFamily="34" charset="0"/>
                <a:ea typeface="Verdana" panose="020B0604030504040204" pitchFamily="34" charset="0"/>
              </a:rPr>
              <a:t>, modelling </a:t>
            </a:r>
          </a:p>
          <a:p>
            <a:pPr lvl="2"/>
            <a:r>
              <a:rPr lang="en-GB" dirty="0">
                <a:latin typeface="Verdana" panose="020B0604030504040204" pitchFamily="34" charset="0"/>
                <a:ea typeface="Verdana" panose="020B0604030504040204" pitchFamily="34" charset="0"/>
              </a:rPr>
              <a:t>Exposure (and food purchase data)</a:t>
            </a:r>
          </a:p>
          <a:p>
            <a:pPr lvl="1">
              <a:buClr>
                <a:srgbClr val="00679C"/>
              </a:buClr>
            </a:pPr>
            <a:r>
              <a:rPr lang="en-GB" dirty="0">
                <a:solidFill>
                  <a:srgbClr val="F47931"/>
                </a:solidFill>
                <a:latin typeface="Verdana" panose="020B0604030504040204" pitchFamily="34" charset="0"/>
                <a:ea typeface="Verdana" panose="020B0604030504040204" pitchFamily="34" charset="0"/>
              </a:rPr>
              <a:t>Cross-sector communication</a:t>
            </a:r>
          </a:p>
          <a:p>
            <a:pPr lvl="2"/>
            <a:r>
              <a:rPr lang="en-GB" dirty="0">
                <a:latin typeface="Verdana" panose="020B0604030504040204" pitchFamily="34" charset="0"/>
                <a:ea typeface="Verdana" panose="020B0604030504040204" pitchFamily="34" charset="0"/>
              </a:rPr>
              <a:t>Source attribution</a:t>
            </a:r>
          </a:p>
          <a:p>
            <a:pPr lvl="1">
              <a:buClr>
                <a:srgbClr val="00679C"/>
              </a:buClr>
            </a:pPr>
            <a:r>
              <a:rPr lang="en-GB" dirty="0">
                <a:latin typeface="Verdana" panose="020B0604030504040204" pitchFamily="34" charset="0"/>
                <a:ea typeface="Verdana" panose="020B0604030504040204" pitchFamily="34" charset="0"/>
              </a:rPr>
              <a:t>Action (</a:t>
            </a:r>
            <a:r>
              <a:rPr lang="en-GB" dirty="0">
                <a:solidFill>
                  <a:srgbClr val="F47931"/>
                </a:solidFill>
                <a:latin typeface="Verdana" panose="020B0604030504040204" pitchFamily="34" charset="0"/>
                <a:ea typeface="Verdana" panose="020B0604030504040204" pitchFamily="34" charset="0"/>
              </a:rPr>
              <a:t>prevention</a:t>
            </a:r>
            <a:r>
              <a:rPr lang="en-GB" dirty="0">
                <a:latin typeface="Verdana" panose="020B0604030504040204" pitchFamily="34" charset="0"/>
                <a:ea typeface="Verdana" panose="020B0604030504040204" pitchFamily="34" charset="0"/>
              </a:rPr>
              <a:t>, </a:t>
            </a:r>
            <a:r>
              <a:rPr lang="en-GB" dirty="0">
                <a:solidFill>
                  <a:srgbClr val="F47931"/>
                </a:solidFill>
                <a:latin typeface="Verdana" panose="020B0604030504040204" pitchFamily="34" charset="0"/>
                <a:ea typeface="Verdana" panose="020B0604030504040204" pitchFamily="34" charset="0"/>
              </a:rPr>
              <a:t>response</a:t>
            </a:r>
            <a:r>
              <a:rPr lang="en-GB" dirty="0">
                <a:latin typeface="Verdana" panose="020B0604030504040204" pitchFamily="34" charset="0"/>
                <a:ea typeface="Verdana" panose="020B0604030504040204" pitchFamily="34" charset="0"/>
              </a:rPr>
              <a:t>)</a:t>
            </a:r>
          </a:p>
          <a:p>
            <a:pPr lvl="2"/>
            <a:r>
              <a:rPr lang="en-GB" dirty="0">
                <a:latin typeface="Verdana" panose="020B0604030504040204" pitchFamily="34" charset="0"/>
                <a:ea typeface="Verdana" panose="020B0604030504040204" pitchFamily="34" charset="0"/>
              </a:rPr>
              <a:t>Pre- &amp; probiotics, biosecurity</a:t>
            </a:r>
          </a:p>
        </p:txBody>
      </p:sp>
      <p:sp>
        <p:nvSpPr>
          <p:cNvPr id="3" name="Title 2">
            <a:extLst>
              <a:ext uri="{FF2B5EF4-FFF2-40B4-BE49-F238E27FC236}">
                <a16:creationId xmlns:a16="http://schemas.microsoft.com/office/drawing/2014/main" id="{8FB9A7B4-A339-411C-8312-A16C96515F9A}"/>
              </a:ext>
            </a:extLst>
          </p:cNvPr>
          <p:cNvSpPr>
            <a:spLocks noGrp="1"/>
          </p:cNvSpPr>
          <p:nvPr>
            <p:ph type="title"/>
          </p:nvPr>
        </p:nvSpPr>
        <p:spPr>
          <a:xfrm>
            <a:off x="1795205" y="173137"/>
            <a:ext cx="10037566" cy="1018896"/>
          </a:xfrm>
        </p:spPr>
        <p:txBody>
          <a:bodyPr/>
          <a:lstStyle/>
          <a:p>
            <a:r>
              <a:rPr lang="en-GB" dirty="0"/>
              <a:t>Outcomes and expected impact</a:t>
            </a:r>
          </a:p>
        </p:txBody>
      </p:sp>
      <p:pic>
        <p:nvPicPr>
          <p:cNvPr id="4" name="Picture 3">
            <a:extLst>
              <a:ext uri="{FF2B5EF4-FFF2-40B4-BE49-F238E27FC236}">
                <a16:creationId xmlns:a16="http://schemas.microsoft.com/office/drawing/2014/main" id="{0FD2F8F3-B541-32F5-56A5-B01699632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06" y="173137"/>
            <a:ext cx="1224696" cy="1018896"/>
          </a:xfrm>
          <a:prstGeom prst="rect">
            <a:avLst/>
          </a:prstGeom>
        </p:spPr>
      </p:pic>
    </p:spTree>
    <p:extLst>
      <p:ext uri="{BB962C8B-B14F-4D97-AF65-F5344CB8AC3E}">
        <p14:creationId xmlns:p14="http://schemas.microsoft.com/office/powerpoint/2010/main" val="745135328"/>
      </p:ext>
    </p:extLst>
  </p:cSld>
  <p:clrMapOvr>
    <a:masterClrMapping/>
  </p:clrMapOvr>
</p:sld>
</file>

<file path=ppt/theme/theme1.xml><?xml version="1.0" encoding="utf-8"?>
<a:theme xmlns:a="http://schemas.openxmlformats.org/drawingml/2006/main" name="Office Theme">
  <a:themeElements>
    <a:clrScheme name="EJP">
      <a:dk1>
        <a:srgbClr val="00679C"/>
      </a:dk1>
      <a:lt1>
        <a:srgbClr val="FFFFFF"/>
      </a:lt1>
      <a:dk2>
        <a:srgbClr val="00679C"/>
      </a:dk2>
      <a:lt2>
        <a:srgbClr val="FFFFFF"/>
      </a:lt2>
      <a:accent1>
        <a:srgbClr val="00679C"/>
      </a:accent1>
      <a:accent2>
        <a:srgbClr val="BFBFBF"/>
      </a:accent2>
      <a:accent3>
        <a:srgbClr val="F47931"/>
      </a:accent3>
      <a:accent4>
        <a:srgbClr val="F73737"/>
      </a:accent4>
      <a:accent5>
        <a:srgbClr val="F9B067"/>
      </a:accent5>
      <a:accent6>
        <a:srgbClr val="A8D08D"/>
      </a:accent6>
      <a:hlink>
        <a:srgbClr val="00679C"/>
      </a:hlink>
      <a:folHlink>
        <a:srgbClr val="F479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OHEJP" id="{F5E2492C-7CC2-4E8A-B2C9-19F9F6AA2F00}" vid="{F7892C0B-1B9A-4477-A0C2-2FFBD14AEEE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s" ma:contentTypeID="0x010100A4E2796E1B16EC4AADD0C4CEC2EDF671" ma:contentTypeVersion="17" ma:contentTypeDescription="Izveidot jaunu dokumentu." ma:contentTypeScope="" ma:versionID="c6601676f051e7d511a14b929b58a533">
  <xsd:schema xmlns:xsd="http://www.w3.org/2001/XMLSchema" xmlns:xs="http://www.w3.org/2001/XMLSchema" xmlns:p="http://schemas.microsoft.com/office/2006/metadata/properties" xmlns:ns2="7a462794-fa09-4584-b54a-289494a8954d" xmlns:ns3="a06f1847-caee-4f79-ae5e-9d9209b571a4" targetNamespace="http://schemas.microsoft.com/office/2006/metadata/properties" ma:root="true" ma:fieldsID="56d3aba4dde590f108239d6f752a8e9f" ns2:_="" ns3:_="">
    <xsd:import namespace="7a462794-fa09-4584-b54a-289494a8954d"/>
    <xsd:import namespace="a06f1847-caee-4f79-ae5e-9d9209b571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62794-fa09-4584-b54a-289494a895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ttēlu atzīmes" ma:readOnly="false" ma:fieldId="{5cf76f15-5ced-4ddc-b409-7134ff3c332f}" ma:taxonomyMulti="true" ma:sspId="70cde18c-294e-4b99-9172-39c91b031860" ma:termSetId="09814cd3-568e-fe90-9814-8d621ff8fb84" ma:anchorId="fba54fb3-c3e1-fe81-a776-ca4b69148c4d" ma:open="true" ma:isKeyword="false">
      <xsd:complexType>
        <xsd:sequence>
          <xsd:element ref="pc:Terms" minOccurs="0" maxOccurs="1"/>
        </xsd:sequence>
      </xsd:complex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6f1847-caee-4f79-ae5e-9d9209b571a4" elementFormDefault="qualified">
    <xsd:import namespace="http://schemas.microsoft.com/office/2006/documentManagement/types"/>
    <xsd:import namespace="http://schemas.microsoft.com/office/infopath/2007/PartnerControls"/>
    <xsd:element name="SharedWithUsers" ma:index="17"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Koplietots ar: detalizēti" ma:internalName="SharedWithDetails" ma:readOnly="true">
      <xsd:simpleType>
        <xsd:restriction base="dms:Note">
          <xsd:maxLength value="255"/>
        </xsd:restriction>
      </xsd:simpleType>
    </xsd:element>
    <xsd:element name="TaxCatchAll" ma:index="21" nillable="true" ma:displayName="Taxonomy Catch All Column" ma:hidden="true" ma:list="{70b32aaf-2ec4-476d-b2ed-796087a564f2}" ma:internalName="TaxCatchAll" ma:showField="CatchAllData" ma:web="a06f1847-caee-4f79-ae5e-9d9209b571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06f1847-caee-4f79-ae5e-9d9209b571a4" xsi:nil="true"/>
    <lcf76f155ced4ddcb4097134ff3c332f xmlns="7a462794-fa09-4584-b54a-289494a895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A13B4D-F35C-4A50-A758-2392E54380B9}">
  <ds:schemaRefs>
    <ds:schemaRef ds:uri="http://schemas.microsoft.com/sharepoint/v3/contenttype/forms"/>
  </ds:schemaRefs>
</ds:datastoreItem>
</file>

<file path=customXml/itemProps2.xml><?xml version="1.0" encoding="utf-8"?>
<ds:datastoreItem xmlns:ds="http://schemas.openxmlformats.org/officeDocument/2006/customXml" ds:itemID="{9D7F0FFA-9A7D-4534-9729-9FDFC6578F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62794-fa09-4584-b54a-289494a8954d"/>
    <ds:schemaRef ds:uri="a06f1847-caee-4f79-ae5e-9d9209b571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14F444-4A70-47C9-808B-EB7A9774480D}">
  <ds:schemaRefs>
    <ds:schemaRef ds:uri="http://www.w3.org/XML/1998/namespace"/>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a06f1847-caee-4f79-ae5e-9d9209b571a4"/>
    <ds:schemaRef ds:uri="7a462794-fa09-4584-b54a-289494a8954d"/>
  </ds:schemaRefs>
</ds:datastoreItem>
</file>

<file path=docProps/app.xml><?xml version="1.0" encoding="utf-8"?>
<Properties xmlns="http://schemas.openxmlformats.org/officeDocument/2006/extended-properties" xmlns:vt="http://schemas.openxmlformats.org/officeDocument/2006/docPropsVTypes">
  <Template/>
  <TotalTime>0</TotalTime>
  <Words>2670</Words>
  <Application>Microsoft Office PowerPoint</Application>
  <PresentationFormat>Widescreen</PresentationFormat>
  <Paragraphs>310</Paragraphs>
  <Slides>33</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OpenSans</vt:lpstr>
      <vt:lpstr>Times New Roman</vt:lpstr>
      <vt:lpstr>Verdana</vt:lpstr>
      <vt:lpstr>Wingdings</vt:lpstr>
      <vt:lpstr>Office Theme</vt:lpstr>
      <vt:lpstr> One Health European Joint Programme (EJP): From Science to Policy    </vt:lpstr>
      <vt:lpstr>One Health EJP: key facts</vt:lpstr>
      <vt:lpstr>PowerPoint Presentation</vt:lpstr>
      <vt:lpstr>The integrative  projects</vt:lpstr>
      <vt:lpstr>Joint Integrative Projects (JIPs)</vt:lpstr>
      <vt:lpstr>JIPs: Strengthening the EU capacity</vt:lpstr>
      <vt:lpstr>The research  projects</vt:lpstr>
      <vt:lpstr>PowerPoint Presentation</vt:lpstr>
      <vt:lpstr>Outcomes and expected impact</vt:lpstr>
      <vt:lpstr>One Health EJP Outcome Inventory (link)</vt:lpstr>
      <vt:lpstr>Outcomes for uptake by stakeholders </vt:lpstr>
      <vt:lpstr>       Training and education</vt:lpstr>
      <vt:lpstr>Who should OH education focus on?</vt:lpstr>
      <vt:lpstr>OHEJP Training and Education activities </vt:lpstr>
      <vt:lpstr>Communication &amp;  dissemination</vt:lpstr>
      <vt:lpstr>Communication and dissemination tools</vt:lpstr>
      <vt:lpstr>One Health EJP Dissemination Webinar </vt:lpstr>
      <vt:lpstr>Workshop on Metagenomics </vt:lpstr>
      <vt:lpstr>One Health EJP: outward dissemination</vt:lpstr>
      <vt:lpstr>         Working towards impact</vt:lpstr>
      <vt:lpstr>One Health EJP process for impact</vt:lpstr>
      <vt:lpstr>What is the impact / effect of the work done?</vt:lpstr>
      <vt:lpstr>Institutionalisation</vt:lpstr>
      <vt:lpstr>Roadmap for the institutionalisation of OH</vt:lpstr>
      <vt:lpstr>Sustainability</vt:lpstr>
      <vt:lpstr>What is the future of the One Health EJP?</vt:lpstr>
      <vt:lpstr>The One Health EJP  Strategic Research and Innovation Agenda (SRIA)</vt:lpstr>
      <vt:lpstr>One Health EJP: sustainability</vt:lpstr>
      <vt:lpstr>The legacy of One Health EJP</vt:lpstr>
      <vt:lpstr>The legacy of One Health EJP</vt:lpstr>
      <vt:lpstr>PowerPoint Presentation</vt:lpstr>
      <vt:lpstr>Take-home message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Karin Artursson</dc:creator>
  <cp:lastModifiedBy>Oskars Šneiders</cp:lastModifiedBy>
  <cp:revision>181</cp:revision>
  <cp:lastPrinted>2023-12-05T17:02:01Z</cp:lastPrinted>
  <dcterms:created xsi:type="dcterms:W3CDTF">2021-08-25T09:08:43Z</dcterms:created>
  <dcterms:modified xsi:type="dcterms:W3CDTF">2023-12-18T14:01:22Z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0x0101000E8F0E53C1D691438A9EE010009B6E8F</vt:lpwstr>
  </property>
  <property fmtid="{D5CDD505-2E9C-101B-9397-08002B2CF9AE}" pid="3" name="MediaServiceImageTags">
    <vt:lpwstr/>
  </property>
</Properties>
</file>