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5"/>
  </p:sldMasterIdLst>
  <p:notesMasterIdLst>
    <p:notesMasterId r:id="rId24"/>
  </p:notesMasterIdLst>
  <p:handoutMasterIdLst>
    <p:handoutMasterId r:id="rId25"/>
  </p:handoutMasterIdLst>
  <p:sldIdLst>
    <p:sldId id="258" r:id="rId6"/>
    <p:sldId id="749" r:id="rId7"/>
    <p:sldId id="750" r:id="rId8"/>
    <p:sldId id="751" r:id="rId9"/>
    <p:sldId id="294" r:id="rId10"/>
    <p:sldId id="743" r:id="rId11"/>
    <p:sldId id="748" r:id="rId12"/>
    <p:sldId id="742" r:id="rId13"/>
    <p:sldId id="298" r:id="rId14"/>
    <p:sldId id="299" r:id="rId15"/>
    <p:sldId id="300" r:id="rId16"/>
    <p:sldId id="303" r:id="rId17"/>
    <p:sldId id="744" r:id="rId18"/>
    <p:sldId id="304" r:id="rId19"/>
    <p:sldId id="322" r:id="rId20"/>
    <p:sldId id="324" r:id="rId21"/>
    <p:sldId id="745" r:id="rId22"/>
    <p:sldId id="267" r:id="rId23"/>
  </p:sldIdLst>
  <p:sldSz cx="9144000" cy="5143500" type="screen16x9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87052D-500A-5F17-618E-3F6CC92536AE}" name="SIEVERS Hannah (SANTE)" initials="SH(" userId="S::Hannah.SIEVERS@ec.europa.eu::6745560e-ca05-4751-a83d-946d4c07ad6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CIANO Marta (SANTE)" initials="VM(" lastIdx="1" clrIdx="0">
    <p:extLst>
      <p:ext uri="{19B8F6BF-5375-455C-9EA6-DF929625EA0E}">
        <p15:presenceInfo xmlns:p15="http://schemas.microsoft.com/office/powerpoint/2012/main" userId="S-1-5-21-1606980848-2025429265-839522115-14406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09E"/>
    <a:srgbClr val="71A42B"/>
    <a:srgbClr val="CADEC5"/>
    <a:srgbClr val="39634A"/>
    <a:srgbClr val="C3DFC5"/>
    <a:srgbClr val="C4DFC6"/>
    <a:srgbClr val="C3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786" autoAdjust="0"/>
  </p:normalViewPr>
  <p:slideViewPr>
    <p:cSldViewPr>
      <p:cViewPr varScale="1">
        <p:scale>
          <a:sx n="123" d="100"/>
          <a:sy n="123" d="100"/>
        </p:scale>
        <p:origin x="129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56"/>
    </p:cViewPr>
  </p:sorterViewPr>
  <p:notesViewPr>
    <p:cSldViewPr>
      <p:cViewPr varScale="1">
        <p:scale>
          <a:sx n="48" d="100"/>
          <a:sy n="48" d="100"/>
        </p:scale>
        <p:origin x="2784" y="4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04ED2B2-5E3A-1263-E53D-80115D1AB6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5E126D6-0443-2B4D-1847-732708167A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5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74095DC-AC63-3179-59D7-6B6CEB2769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B16EFE6B-1554-3DD8-4EB4-795A6949CA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5" y="9428165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07BD6B-9D69-468D-AE67-AB70AE6B4A5A}" type="slidenum">
              <a:rPr lang="en-GB" altLang="fr-BE"/>
              <a:pPr>
                <a:defRPr/>
              </a:pPr>
              <a:t>‹#›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B0FAAA9-2942-0A24-A614-7C2263192A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F0FC5AF-9892-0878-A9DA-BA8B8C782F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5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86D6B3C-E315-F73E-E12F-ED1AE15193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688B949C-B03A-3E54-915B-D58A9E007C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7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B3CAB9ED-B380-80C4-B620-EFFF09B1A2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B438568C-484E-4AC8-0291-E1FCC1749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5" y="9428165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0F29E8-E5D7-4862-9495-1E955289BB56}" type="slidenum">
              <a:rPr lang="en-GB" altLang="fr-BE"/>
              <a:pPr>
                <a:defRPr/>
              </a:pPr>
              <a:t>‹#›</a:t>
            </a:fld>
            <a:endParaRPr lang="en-GB" alt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1657943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10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41025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11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3490037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12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3388651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13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424371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14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404465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15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477917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16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4186268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17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1175332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18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136630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2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337065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3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226663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4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152806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5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354641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6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4151961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7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148021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8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374596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6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9432" y="384070"/>
            <a:ext cx="16023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09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4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54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488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061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80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216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6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87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474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21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074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887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7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232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2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109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426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531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17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26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029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423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673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656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89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2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33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027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887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715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52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35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207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015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780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688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199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171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403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826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706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448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21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154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510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280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178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85729F-D015-5ECE-1F3C-9BE7BF641D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63600"/>
            <a:ext cx="9144000" cy="4371975"/>
          </a:xfrm>
          <a:prstGeom prst="rect">
            <a:avLst/>
          </a:prstGeom>
          <a:solidFill>
            <a:srgbClr val="DDEBDC"/>
          </a:solidFill>
          <a:ln w="38100" cmpd="sng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 b="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A62AC3E1-0FE3-E3A4-5D91-F9D8C88E3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4927600"/>
            <a:ext cx="504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DEB586B2-4FFD-6873-7F8A-58F99419D5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-80963"/>
            <a:ext cx="1430337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78F25132-E486-4A4E-2CCC-E410BC19E1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906463"/>
            <a:ext cx="326707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3F1CD-20CA-76B7-E594-EFBA7B62FA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6263" y="1365250"/>
            <a:ext cx="3743325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BE" altLang="en-US" sz="4400" dirty="0">
                <a:solidFill>
                  <a:srgbClr val="00B050"/>
                </a:solidFill>
                <a:latin typeface="EC Square Sans Pro" panose="020B0506040000020004" pitchFamily="34" charset="0"/>
              </a:rPr>
              <a:t>ONE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4ECB-6BA8-C5ED-4190-855D795A01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" y="2292350"/>
            <a:ext cx="4537075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07434"/>
                </a:solidFill>
                <a:latin typeface="EC Square Sans Pro" panose="020B0506040000020004" pitchFamily="34" charset="0"/>
              </a:rPr>
              <a:t>Healthy people </a:t>
            </a:r>
          </a:p>
          <a:p>
            <a:pPr>
              <a:defRPr/>
            </a:pPr>
            <a:r>
              <a:rPr lang="en-GB" altLang="en-US" sz="2800" dirty="0">
                <a:solidFill>
                  <a:srgbClr val="007434"/>
                </a:solidFill>
                <a:latin typeface="EC Square Sans Pro" panose="020B0506040000020004" pitchFamily="34" charset="0"/>
              </a:rPr>
              <a:t>Healthy animals</a:t>
            </a:r>
          </a:p>
          <a:p>
            <a:pPr>
              <a:defRPr/>
            </a:pPr>
            <a:r>
              <a:rPr lang="en-GB" altLang="en-US" sz="2800" dirty="0">
                <a:solidFill>
                  <a:srgbClr val="007434"/>
                </a:solidFill>
                <a:latin typeface="EC Square Sans Pro" panose="020B0506040000020004" pitchFamily="34" charset="0"/>
              </a:rPr>
              <a:t>Healthy environment</a:t>
            </a:r>
            <a:endParaRPr lang="fr-BE" altLang="en-US" sz="2800" dirty="0">
              <a:solidFill>
                <a:srgbClr val="00743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78D24C2-959D-C1B5-5489-5D45BB6B2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BE" altLang="en-B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EE910A-AFE7-7725-1FC9-32FFC06E20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570413"/>
            <a:ext cx="2133600" cy="357187"/>
          </a:xfrm>
        </p:spPr>
        <p:txBody>
          <a:bodyPr/>
          <a:lstStyle>
            <a:lvl1pPr>
              <a:defRPr>
                <a:solidFill>
                  <a:srgbClr val="007434"/>
                </a:solidFill>
              </a:defRPr>
            </a:lvl1pPr>
          </a:lstStyle>
          <a:p>
            <a:pPr>
              <a:defRPr/>
            </a:pPr>
            <a:r>
              <a:rPr lang="LID4096" altLang="LID4096"/>
              <a:t>Date</a:t>
            </a:r>
          </a:p>
          <a:p>
            <a:pPr>
              <a:defRPr/>
            </a:pPr>
            <a:fld id="{1A328343-0D38-445D-908D-397ABAC29F86}" type="slidenum">
              <a:rPr lang="en-GB" altLang="fr-BE"/>
              <a:pPr>
                <a:defRPr/>
              </a:pPr>
              <a:t>‹#›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306713398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2693E9-332E-68D2-2878-206E207BBC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77888"/>
            <a:ext cx="9144000" cy="4371975"/>
          </a:xfrm>
          <a:prstGeom prst="rect">
            <a:avLst/>
          </a:prstGeom>
          <a:solidFill>
            <a:srgbClr val="DDEBDC"/>
          </a:solidFill>
          <a:ln w="38100" cmpd="sng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BE" altLang="en-US" sz="18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16CDE6DE-EADE-8AE1-5EC9-80029F537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4824413"/>
            <a:ext cx="504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15F39D00-067C-D2C6-738C-5E156056E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-80963"/>
            <a:ext cx="1430337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B0393AC5-EF50-7940-90AA-8DD3D3AA83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915988"/>
            <a:ext cx="1330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87957-46C2-0830-F3F0-8D466E0305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8763" y="1487488"/>
            <a:ext cx="7005637" cy="2492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006600"/>
                </a:solidFill>
              </a:rPr>
              <a:t>Lorem ipsum</a:t>
            </a:r>
            <a:endParaRPr lang="en-001" altLang="en-US" sz="1400" dirty="0">
              <a:solidFill>
                <a:srgbClr val="00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001" altLang="en-US" sz="1400" dirty="0">
              <a:solidFill>
                <a:srgbClr val="00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001" altLang="en-US" sz="1400" dirty="0">
                <a:solidFill>
                  <a:srgbClr val="006600"/>
                </a:solidFill>
              </a:rPr>
              <a:t>Lorem ipsum</a:t>
            </a:r>
            <a:endParaRPr lang="en-001" altLang="en-US" sz="14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001" altLang="en-US" sz="14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  <a:p>
            <a:pPr>
              <a:defRPr/>
            </a:pPr>
            <a:endParaRPr lang="en-001" altLang="en-US" sz="14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  <a:p>
            <a:pPr>
              <a:defRPr/>
            </a:pPr>
            <a:endParaRPr lang="en-001" altLang="en-US" sz="14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  <a:p>
            <a:pPr>
              <a:defRPr/>
            </a:pPr>
            <a:endParaRPr lang="en-001" altLang="en-US" sz="14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  <a:p>
            <a:pPr>
              <a:defRPr/>
            </a:pPr>
            <a:endParaRPr lang="en-001" altLang="en-US" sz="14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  <a:p>
            <a:pPr>
              <a:defRPr/>
            </a:pPr>
            <a:endParaRPr lang="fr-BE" altLang="en-US" sz="44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5387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615D3F-FDC5-968C-7EF8-6919EB8F1F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77888"/>
            <a:ext cx="9144000" cy="4371975"/>
          </a:xfrm>
          <a:prstGeom prst="rect">
            <a:avLst/>
          </a:prstGeom>
          <a:solidFill>
            <a:srgbClr val="DDEBDC"/>
          </a:solidFill>
          <a:ln w="38100" cmpd="sng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BE" altLang="en-US" sz="18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59D934AD-D9EC-A8E2-ADBB-9B9696016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4824413"/>
            <a:ext cx="504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92ADE1E5-0846-9118-6C84-3D8A1FA46F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-80963"/>
            <a:ext cx="1430337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92D1F0-F6E7-2FE7-1587-22A06CE19A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3663" y="2066925"/>
            <a:ext cx="4940301" cy="1447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fr-BE" altLang="en-US" sz="4400" dirty="0">
                <a:solidFill>
                  <a:srgbClr val="00B050"/>
                </a:solidFill>
                <a:latin typeface="EC Square Sans Pro" panose="020B0506040000020004" pitchFamily="34" charset="0"/>
              </a:rPr>
              <a:t>THANK YOU </a:t>
            </a:r>
          </a:p>
          <a:p>
            <a:pPr algn="r">
              <a:defRPr/>
            </a:pPr>
            <a:r>
              <a:rPr lang="fr-BE" altLang="en-US" sz="4400" dirty="0">
                <a:solidFill>
                  <a:srgbClr val="00B050"/>
                </a:solidFill>
                <a:latin typeface="EC Square Sans Pro" panose="020B0506040000020004" pitchFamily="34" charset="0"/>
              </a:rPr>
              <a:t>FOR LISTENING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4F8A9921-EB89-5677-C921-8AB761EE51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203325"/>
            <a:ext cx="326707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73959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2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0EADC"/>
            </a:gs>
            <a:gs pos="48000">
              <a:srgbClr val="C8DDC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0" y="0"/>
            <a:ext cx="9144000" cy="51431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35086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62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891" r:id="rId6"/>
    <p:sldLayoutId id="2147483893" r:id="rId7"/>
    <p:sldLayoutId id="2147483894" r:id="rId8"/>
    <p:sldLayoutId id="2147483902" r:id="rId9"/>
    <p:sldLayoutId id="2147483903" r:id="rId10"/>
    <p:sldLayoutId id="2147483905" r:id="rId11"/>
    <p:sldLayoutId id="2147483906" r:id="rId12"/>
    <p:sldLayoutId id="2147483907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  <p:sldLayoutId id="2147483918" r:id="rId23"/>
    <p:sldLayoutId id="2147483919" r:id="rId24"/>
    <p:sldLayoutId id="2147483920" r:id="rId25"/>
    <p:sldLayoutId id="2147483921" r:id="rId26"/>
    <p:sldLayoutId id="2147483922" r:id="rId27"/>
    <p:sldLayoutId id="2147483926" r:id="rId28"/>
    <p:sldLayoutId id="2147483927" r:id="rId29"/>
    <p:sldLayoutId id="2147483928" r:id="rId30"/>
    <p:sldLayoutId id="2147483930" r:id="rId31"/>
    <p:sldLayoutId id="2147483931" r:id="rId32"/>
    <p:sldLayoutId id="2147483932" r:id="rId33"/>
    <p:sldLayoutId id="2147483933" r:id="rId34"/>
    <p:sldLayoutId id="2147483934" r:id="rId35"/>
    <p:sldLayoutId id="2147483935" r:id="rId36"/>
    <p:sldLayoutId id="2147483936" r:id="rId37"/>
    <p:sldLayoutId id="2147483937" r:id="rId38"/>
    <p:sldLayoutId id="2147483938" r:id="rId39"/>
    <p:sldLayoutId id="2147483939" r:id="rId40"/>
    <p:sldLayoutId id="2147483940" r:id="rId41"/>
    <p:sldLayoutId id="2147483941" r:id="rId42"/>
    <p:sldLayoutId id="2147483942" r:id="rId43"/>
    <p:sldLayoutId id="2147483943" r:id="rId44"/>
    <p:sldLayoutId id="2147483945" r:id="rId45"/>
    <p:sldLayoutId id="2147483946" r:id="rId46"/>
    <p:sldLayoutId id="2147483947" r:id="rId47"/>
    <p:sldLayoutId id="2147483948" r:id="rId48"/>
    <p:sldLayoutId id="2147483949" r:id="rId49"/>
    <p:sldLayoutId id="2147483950" r:id="rId50"/>
    <p:sldLayoutId id="2147483951" r:id="rId51"/>
    <p:sldLayoutId id="2147483952" r:id="rId52"/>
    <p:sldLayoutId id="2147483953" r:id="rId5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hyperlink" Target="https://www.fao.org/antimicrobial-resistance/quadripartite/the-platform/en/" TargetMode="External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31.jpe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31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3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1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4.sv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ec.europa.eu/commission/presscorner/detail/en/IP_23_3187" TargetMode="External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hyperlink" Target="https://eur-lex.europa.eu/legal-content/EN/TXT/HTML/?uri=CELEX:52001DC0333&amp;from=NL" TargetMode="External"/><Relationship Id="rId21" Type="http://schemas.openxmlformats.org/officeDocument/2006/relationships/image" Target="../media/image19.png"/><Relationship Id="rId34" Type="http://schemas.openxmlformats.org/officeDocument/2006/relationships/image" Target="../media/image37.jpg"/><Relationship Id="rId7" Type="http://schemas.openxmlformats.org/officeDocument/2006/relationships/hyperlink" Target="http://ec.europa.eu/food/farm2fork_en" TargetMode="External"/><Relationship Id="rId12" Type="http://schemas.openxmlformats.org/officeDocument/2006/relationships/hyperlink" Target="https://health.ec.europa.eu/medicinal-products/pharmaceutical-strategy-europe/reform-eu-pharmaceutical-legislation_en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ood.ec.europa.eu/animals/animal-health/vet-meds-med-feed_en" TargetMode="External"/><Relationship Id="rId11" Type="http://schemas.openxmlformats.org/officeDocument/2006/relationships/hyperlink" Target="https://ec.europa.eu/commission/presscorner/detail/en/ip_22_7153" TargetMode="External"/><Relationship Id="rId24" Type="http://schemas.openxmlformats.org/officeDocument/2006/relationships/image" Target="../media/image22.png"/><Relationship Id="rId32" Type="http://schemas.openxmlformats.org/officeDocument/2006/relationships/image" Target="../media/image35.png"/><Relationship Id="rId5" Type="http://schemas.openxmlformats.org/officeDocument/2006/relationships/hyperlink" Target="https://health.ec.europa.eu/system/files/2020-01/amr_2017_action-plan_0.pdf" TargetMode="Externa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hyperlink" Target="https://ec.europa.eu/commission/presscorner/detail/en/ip_22_663" TargetMode="External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hyperlink" Target="https://health.ec.europa.eu/system/files/2020-01/communication_amr_2011_748_en_0.pdf" TargetMode="External"/><Relationship Id="rId9" Type="http://schemas.openxmlformats.org/officeDocument/2006/relationships/hyperlink" Target="https://eur-lex.europa.eu/legal-content/EN/TXT/PDF/?uri=CELEX:52020DC0724&amp;from=EN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hyperlink" Target="https://health.ec.europa.eu/medicinal-products/pharmaceutical-strategy-europe_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13120BC8-F507-3D6B-7BEC-B56A4F788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366766"/>
            <a:ext cx="7586233" cy="1412896"/>
          </a:xfrm>
        </p:spPr>
        <p:txBody>
          <a:bodyPr wrap="square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GB" sz="3600" b="1" kern="1200" dirty="0">
                <a:solidFill>
                  <a:srgbClr val="71A42B"/>
                </a:solidFill>
                <a:ea typeface="MS PGothic" panose="020B0600070205080204" pitchFamily="34" charset="-128"/>
              </a:rPr>
            </a:br>
            <a:br>
              <a:rPr lang="en-GB" sz="3600" b="1" kern="1200" dirty="0">
                <a:solidFill>
                  <a:srgbClr val="71A42B"/>
                </a:solidFill>
                <a:ea typeface="MS PGothic" panose="020B0600070205080204" pitchFamily="34" charset="-128"/>
              </a:rPr>
            </a:br>
            <a:br>
              <a:rPr lang="en-GB" sz="3600" b="1" kern="1200" dirty="0">
                <a:solidFill>
                  <a:srgbClr val="71A42B"/>
                </a:solidFill>
                <a:ea typeface="MS PGothic" panose="020B0600070205080204" pitchFamily="34" charset="-128"/>
              </a:rPr>
            </a:br>
            <a:br>
              <a:rPr lang="en-GB" sz="3600" b="1" kern="1200" dirty="0">
                <a:solidFill>
                  <a:srgbClr val="71A42B"/>
                </a:solidFill>
                <a:ea typeface="MS PGothic" panose="020B0600070205080204" pitchFamily="34" charset="-128"/>
              </a:rPr>
            </a:br>
            <a:r>
              <a:rPr lang="en-GB" sz="4400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EU actions to fight AMR in a One Health approach</a:t>
            </a:r>
            <a:endParaRPr lang="en-GB" sz="1500" dirty="0"/>
          </a:p>
        </p:txBody>
      </p:sp>
      <p:pic>
        <p:nvPicPr>
          <p:cNvPr id="2" name="object 7">
            <a:extLst>
              <a:ext uri="{FF2B5EF4-FFF2-40B4-BE49-F238E27FC236}">
                <a16:creationId xmlns:a16="http://schemas.microsoft.com/office/drawing/2014/main" id="{5C2F2E5C-D53C-4B71-77EF-3AF49496A0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9735" y="2680802"/>
            <a:ext cx="2274408" cy="951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E6F0AC-8666-4C9C-7BF8-3DBC9BD69631}"/>
              </a:ext>
            </a:extLst>
          </p:cNvPr>
          <p:cNvSpPr txBox="1"/>
          <p:nvPr/>
        </p:nvSpPr>
        <p:spPr>
          <a:xfrm>
            <a:off x="2446939" y="2680802"/>
            <a:ext cx="463555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+mn-lt"/>
              </a:rPr>
              <a:t>Cross-Sectoral One Health Conference on Antimicrobial Resistance</a:t>
            </a:r>
          </a:p>
          <a:p>
            <a:r>
              <a:rPr lang="en-US" sz="1800" b="0" dirty="0">
                <a:solidFill>
                  <a:schemeClr val="tx2"/>
                </a:solidFill>
                <a:latin typeface="+mn-lt"/>
              </a:rPr>
              <a:t>7 December 2023</a:t>
            </a:r>
          </a:p>
          <a:p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r>
              <a:rPr lang="en-US" sz="1600" b="0" dirty="0">
                <a:solidFill>
                  <a:srgbClr val="39634A"/>
                </a:solidFill>
                <a:latin typeface="+mn-lt"/>
              </a:rPr>
              <a:t>Sabine </a:t>
            </a:r>
            <a:r>
              <a:rPr lang="en-US" sz="1600" b="0" dirty="0" err="1">
                <a:solidFill>
                  <a:srgbClr val="39634A"/>
                </a:solidFill>
                <a:latin typeface="+mn-lt"/>
              </a:rPr>
              <a:t>Pelsser</a:t>
            </a:r>
            <a:endParaRPr lang="en-US" sz="1600" b="0" dirty="0">
              <a:solidFill>
                <a:srgbClr val="39634A"/>
              </a:solidFill>
              <a:latin typeface="+mn-lt"/>
            </a:endParaRPr>
          </a:p>
          <a:p>
            <a:r>
              <a:rPr lang="en-US" sz="1600" b="0" dirty="0">
                <a:solidFill>
                  <a:srgbClr val="39634A"/>
                </a:solidFill>
                <a:latin typeface="+mn-lt"/>
              </a:rPr>
              <a:t>Head of Unit AMR and Human nutrition, DG SANTE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EF6CD9-40EB-16AF-E6B0-A3290F7D5947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12" name="object 4">
              <a:extLst>
                <a:ext uri="{FF2B5EF4-FFF2-40B4-BE49-F238E27FC236}">
                  <a16:creationId xmlns:a16="http://schemas.microsoft.com/office/drawing/2014/main" id="{741FFB3B-EA5E-B5AD-1C02-752B1221A3B1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45" name="object 5">
                <a:extLst>
                  <a:ext uri="{FF2B5EF4-FFF2-40B4-BE49-F238E27FC236}">
                    <a16:creationId xmlns:a16="http://schemas.microsoft.com/office/drawing/2014/main" id="{98C2F731-E652-50FC-B75D-216BE34239A6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6" name="object 6">
                <a:extLst>
                  <a:ext uri="{FF2B5EF4-FFF2-40B4-BE49-F238E27FC236}">
                    <a16:creationId xmlns:a16="http://schemas.microsoft.com/office/drawing/2014/main" id="{FA0A6138-5E87-0CEC-700D-322167E3D85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13" name="object 8">
              <a:extLst>
                <a:ext uri="{FF2B5EF4-FFF2-40B4-BE49-F238E27FC236}">
                  <a16:creationId xmlns:a16="http://schemas.microsoft.com/office/drawing/2014/main" id="{941F9B59-C379-0402-411A-A6BD88CBA861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40" name="object 9">
                <a:extLst>
                  <a:ext uri="{FF2B5EF4-FFF2-40B4-BE49-F238E27FC236}">
                    <a16:creationId xmlns:a16="http://schemas.microsoft.com/office/drawing/2014/main" id="{B58EE554-1464-5043-4264-B57F736B7D5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41" name="object 10">
                <a:extLst>
                  <a:ext uri="{FF2B5EF4-FFF2-40B4-BE49-F238E27FC236}">
                    <a16:creationId xmlns:a16="http://schemas.microsoft.com/office/drawing/2014/main" id="{A4A9CBB1-AB01-47D9-84C4-1845E5F1E63A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2" name="object 11">
                <a:extLst>
                  <a:ext uri="{FF2B5EF4-FFF2-40B4-BE49-F238E27FC236}">
                    <a16:creationId xmlns:a16="http://schemas.microsoft.com/office/drawing/2014/main" id="{FCE49874-73A5-4445-EC80-B78522C3B28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43" name="object 12">
                <a:extLst>
                  <a:ext uri="{FF2B5EF4-FFF2-40B4-BE49-F238E27FC236}">
                    <a16:creationId xmlns:a16="http://schemas.microsoft.com/office/drawing/2014/main" id="{6AEAAE4E-E903-EB16-425B-24401E25768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44" name="object 13">
                <a:extLst>
                  <a:ext uri="{FF2B5EF4-FFF2-40B4-BE49-F238E27FC236}">
                    <a16:creationId xmlns:a16="http://schemas.microsoft.com/office/drawing/2014/main" id="{7D9B3617-A793-ED27-45F8-3C06415703A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14" name="object 14">
              <a:extLst>
                <a:ext uri="{FF2B5EF4-FFF2-40B4-BE49-F238E27FC236}">
                  <a16:creationId xmlns:a16="http://schemas.microsoft.com/office/drawing/2014/main" id="{EBA122F0-8DF0-1264-2E78-2DE6EC2286A7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37" name="object 15">
                <a:extLst>
                  <a:ext uri="{FF2B5EF4-FFF2-40B4-BE49-F238E27FC236}">
                    <a16:creationId xmlns:a16="http://schemas.microsoft.com/office/drawing/2014/main" id="{48C7BE16-53D6-26EF-3D9C-DAB8C39A2EB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8" name="object 16">
                <a:extLst>
                  <a:ext uri="{FF2B5EF4-FFF2-40B4-BE49-F238E27FC236}">
                    <a16:creationId xmlns:a16="http://schemas.microsoft.com/office/drawing/2014/main" id="{8DE995BF-4BB3-80BE-8A6C-6280F013501F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9" name="object 17">
                <a:extLst>
                  <a:ext uri="{FF2B5EF4-FFF2-40B4-BE49-F238E27FC236}">
                    <a16:creationId xmlns:a16="http://schemas.microsoft.com/office/drawing/2014/main" id="{F545B2F7-ABCE-1B73-1B0F-F96AE4D3D6EC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5" name="object 18">
              <a:extLst>
                <a:ext uri="{FF2B5EF4-FFF2-40B4-BE49-F238E27FC236}">
                  <a16:creationId xmlns:a16="http://schemas.microsoft.com/office/drawing/2014/main" id="{60713DC5-2CFD-B64B-A3FE-A759DA625D53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31" name="object 19">
                <a:extLst>
                  <a:ext uri="{FF2B5EF4-FFF2-40B4-BE49-F238E27FC236}">
                    <a16:creationId xmlns:a16="http://schemas.microsoft.com/office/drawing/2014/main" id="{5A52EA88-D7A6-46AE-D011-F2C39E6590B6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2" name="object 20">
                <a:extLst>
                  <a:ext uri="{FF2B5EF4-FFF2-40B4-BE49-F238E27FC236}">
                    <a16:creationId xmlns:a16="http://schemas.microsoft.com/office/drawing/2014/main" id="{646CE912-14ED-768F-F24E-6B0D8DB6B665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33" name="object 21">
                <a:extLst>
                  <a:ext uri="{FF2B5EF4-FFF2-40B4-BE49-F238E27FC236}">
                    <a16:creationId xmlns:a16="http://schemas.microsoft.com/office/drawing/2014/main" id="{D2A212FB-AB0B-ABE1-5D30-DFFC09CADB2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34" name="object 22">
                <a:extLst>
                  <a:ext uri="{FF2B5EF4-FFF2-40B4-BE49-F238E27FC236}">
                    <a16:creationId xmlns:a16="http://schemas.microsoft.com/office/drawing/2014/main" id="{C094F49B-AFBC-6300-2097-874F75B1F981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5" name="object 23">
                <a:extLst>
                  <a:ext uri="{FF2B5EF4-FFF2-40B4-BE49-F238E27FC236}">
                    <a16:creationId xmlns:a16="http://schemas.microsoft.com/office/drawing/2014/main" id="{7CA1F9B0-FAA6-3851-8FCD-0C2A0660E85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C18D3A75-0B52-174A-81B3-3440C09CCE6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17" name="object 25">
              <a:extLst>
                <a:ext uri="{FF2B5EF4-FFF2-40B4-BE49-F238E27FC236}">
                  <a16:creationId xmlns:a16="http://schemas.microsoft.com/office/drawing/2014/main" id="{37CA5051-DED8-2F02-3F62-A73FAF725613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26">
              <a:extLst>
                <a:ext uri="{FF2B5EF4-FFF2-40B4-BE49-F238E27FC236}">
                  <a16:creationId xmlns:a16="http://schemas.microsoft.com/office/drawing/2014/main" id="{1B168426-C9EC-0F84-06F5-59D115CCB278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9" name="object 27">
              <a:extLst>
                <a:ext uri="{FF2B5EF4-FFF2-40B4-BE49-F238E27FC236}">
                  <a16:creationId xmlns:a16="http://schemas.microsoft.com/office/drawing/2014/main" id="{1E77E210-8A54-B4B4-C99E-C15AF5974CFB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20" name="object 28">
                <a:extLst>
                  <a:ext uri="{FF2B5EF4-FFF2-40B4-BE49-F238E27FC236}">
                    <a16:creationId xmlns:a16="http://schemas.microsoft.com/office/drawing/2014/main" id="{A1075827-C03A-86D6-9A1B-5425A80487F6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bject 29">
                <a:extLst>
                  <a:ext uri="{FF2B5EF4-FFF2-40B4-BE49-F238E27FC236}">
                    <a16:creationId xmlns:a16="http://schemas.microsoft.com/office/drawing/2014/main" id="{B85587D6-B81C-BA60-C80F-E63B4800727E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2" name="object 30">
                <a:extLst>
                  <a:ext uri="{FF2B5EF4-FFF2-40B4-BE49-F238E27FC236}">
                    <a16:creationId xmlns:a16="http://schemas.microsoft.com/office/drawing/2014/main" id="{194235FE-2A36-4281-8946-1C3925490A0B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23" name="object 31">
                <a:extLst>
                  <a:ext uri="{FF2B5EF4-FFF2-40B4-BE49-F238E27FC236}">
                    <a16:creationId xmlns:a16="http://schemas.microsoft.com/office/drawing/2014/main" id="{C090C15A-8CAB-6203-F9A5-522230F12C07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24" name="object 32">
                <a:extLst>
                  <a:ext uri="{FF2B5EF4-FFF2-40B4-BE49-F238E27FC236}">
                    <a16:creationId xmlns:a16="http://schemas.microsoft.com/office/drawing/2014/main" id="{9D8C976F-FEE5-994E-CCE6-D9E5A05E487E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5" name="object 33">
                <a:extLst>
                  <a:ext uri="{FF2B5EF4-FFF2-40B4-BE49-F238E27FC236}">
                    <a16:creationId xmlns:a16="http://schemas.microsoft.com/office/drawing/2014/main" id="{C3272098-2304-251B-1E5F-F8B6407A0F0B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26" name="object 34">
                <a:extLst>
                  <a:ext uri="{FF2B5EF4-FFF2-40B4-BE49-F238E27FC236}">
                    <a16:creationId xmlns:a16="http://schemas.microsoft.com/office/drawing/2014/main" id="{4D0E6330-0F47-843E-139F-3229611F83B7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35">
                <a:extLst>
                  <a:ext uri="{FF2B5EF4-FFF2-40B4-BE49-F238E27FC236}">
                    <a16:creationId xmlns:a16="http://schemas.microsoft.com/office/drawing/2014/main" id="{24A0F41F-7DA8-736F-366F-E97441984F5C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8" name="object 36">
                <a:extLst>
                  <a:ext uri="{FF2B5EF4-FFF2-40B4-BE49-F238E27FC236}">
                    <a16:creationId xmlns:a16="http://schemas.microsoft.com/office/drawing/2014/main" id="{4CF2D7F9-E42B-9056-C2DF-22F2D6D81F6E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9" name="object 37">
                <a:extLst>
                  <a:ext uri="{FF2B5EF4-FFF2-40B4-BE49-F238E27FC236}">
                    <a16:creationId xmlns:a16="http://schemas.microsoft.com/office/drawing/2014/main" id="{CC0FA909-8DEC-45D2-A8BB-4C5AE59A2E09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30" name="object 38">
                <a:extLst>
                  <a:ext uri="{FF2B5EF4-FFF2-40B4-BE49-F238E27FC236}">
                    <a16:creationId xmlns:a16="http://schemas.microsoft.com/office/drawing/2014/main" id="{6394B8F9-2539-9341-7DE5-F144CBFFB583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42B02B4-6E0F-F0C3-87FE-5A012E02E9E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2570799"/>
            <a:ext cx="2393096" cy="21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18938-0BF1-8D51-F08E-04EB76036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144" y="1433044"/>
            <a:ext cx="8169039" cy="2929826"/>
          </a:xfrm>
        </p:spPr>
        <p:txBody>
          <a:bodyPr/>
          <a:lstStyle/>
          <a:p>
            <a:pPr marL="348676" marR="231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39634A"/>
                </a:solidFill>
              </a:rPr>
              <a:t>Integrated AMR and AMC surveillance systems</a:t>
            </a:r>
            <a:r>
              <a:rPr lang="en-US" sz="2200" dirty="0">
                <a:solidFill>
                  <a:srgbClr val="39634A"/>
                </a:solidFill>
              </a:rPr>
              <a:t>, encompassing human health, animal health, plant health, food, wastewater and the environment</a:t>
            </a:r>
            <a:endParaRPr lang="en-IE" sz="2200" dirty="0">
              <a:solidFill>
                <a:srgbClr val="39634A"/>
              </a:solidFill>
            </a:endParaRPr>
          </a:p>
          <a:p>
            <a:pPr marL="348676" marR="231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39634A"/>
                </a:solidFill>
              </a:rPr>
              <a:t>Close surveillance and monitoring gaps </a:t>
            </a:r>
            <a:r>
              <a:rPr lang="en-US" sz="2200" dirty="0">
                <a:solidFill>
                  <a:srgbClr val="39634A"/>
                </a:solidFill>
              </a:rPr>
              <a:t>and ensure completeness of data in humans</a:t>
            </a:r>
          </a:p>
          <a:p>
            <a:pPr marL="348676" marR="231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39634A"/>
                </a:solidFill>
              </a:rPr>
              <a:t>Assessment of animal diseases </a:t>
            </a:r>
            <a:r>
              <a:rPr lang="en-US" sz="2200" dirty="0">
                <a:solidFill>
                  <a:srgbClr val="39634A"/>
                </a:solidFill>
              </a:rPr>
              <a:t>caused by bacteria resistant to antimicrobials</a:t>
            </a:r>
          </a:p>
          <a:p>
            <a:pPr>
              <a:spcAft>
                <a:spcPts val="450"/>
              </a:spcAft>
            </a:pPr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9BC06D-A51A-779A-E69C-B55316CD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83518"/>
            <a:ext cx="8241029" cy="586768"/>
          </a:xfrm>
        </p:spPr>
        <p:txBody>
          <a:bodyPr/>
          <a:lstStyle/>
          <a:p>
            <a:pPr>
              <a:spcAft>
                <a:spcPts val="900"/>
              </a:spcAft>
              <a:tabLst>
                <a:tab pos="674846" algn="l"/>
              </a:tabLst>
              <a:defRPr/>
            </a:pPr>
            <a:r>
              <a:rPr lang="en-GB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B.</a:t>
            </a:r>
            <a:r>
              <a:rPr lang="en-US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 Surveillance and monitoring of AMR and antimicrobial consumption (AMC)</a:t>
            </a:r>
            <a:endParaRPr lang="en-IE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949BF-1BDC-9AEE-9B3B-6353D12F74A7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9B9707DC-0B59-5179-5122-FADE78567E4A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252FD8FB-C6F0-C380-5EC5-4C3DC9956FD1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4DD5E566-39F5-8A94-9779-6A34C901A70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FDD892CC-7FC9-6A34-E8D3-B8DF3DD781DE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032C97A9-04BD-22F9-E430-FAE606B5B64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8FD3173F-395F-BBD8-14C9-D80CA60C81B0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8613F838-A09B-C4B1-5C22-9D4045D091B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1A9F0E0D-2B39-F82A-7464-EF5BC83E51F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45213ABC-A9C7-CBAD-B85F-76247BCCE26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7" name="object 14">
              <a:extLst>
                <a:ext uri="{FF2B5EF4-FFF2-40B4-BE49-F238E27FC236}">
                  <a16:creationId xmlns:a16="http://schemas.microsoft.com/office/drawing/2014/main" id="{34A29BEF-B18E-B411-563E-D3A5CA68F699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1DF6BFCA-DBFF-AC2F-D4BE-B4EDBA00CCF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C0D1AEB0-9931-12F5-C186-70AB33E5966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4A296B43-7BD2-275C-8E9C-06FD893D3091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object 18">
              <a:extLst>
                <a:ext uri="{FF2B5EF4-FFF2-40B4-BE49-F238E27FC236}">
                  <a16:creationId xmlns:a16="http://schemas.microsoft.com/office/drawing/2014/main" id="{25E4EFF3-B8A9-1068-AA21-993D8CFD00A1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3FD52637-464E-19E1-DA20-7FC3B705044A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4B7AE017-141B-1733-3149-15F666C3B49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424FC6B4-57DF-36DF-9D04-9573363A3ACF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0C32D601-C0EA-8D0E-6AA9-C800183C6EF0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BD4A2457-64E4-52B1-83D7-022EC521269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A505BF9B-A4F3-2AD2-6459-F9A21DB9E9BA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04A20518-598B-3460-ECAC-E85CFC0E9D95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C51DC750-B57F-DFFC-91B0-D5C375D80FE6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object 27">
              <a:extLst>
                <a:ext uri="{FF2B5EF4-FFF2-40B4-BE49-F238E27FC236}">
                  <a16:creationId xmlns:a16="http://schemas.microsoft.com/office/drawing/2014/main" id="{69517F1D-B264-F93E-5D77-3334AAB3D091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2" name="object 28">
                <a:extLst>
                  <a:ext uri="{FF2B5EF4-FFF2-40B4-BE49-F238E27FC236}">
                    <a16:creationId xmlns:a16="http://schemas.microsoft.com/office/drawing/2014/main" id="{7F0B35F1-422D-643F-060B-EB6F732B7ED5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bject 29">
                <a:extLst>
                  <a:ext uri="{FF2B5EF4-FFF2-40B4-BE49-F238E27FC236}">
                    <a16:creationId xmlns:a16="http://schemas.microsoft.com/office/drawing/2014/main" id="{9DFC35A8-E854-9346-E671-4ED7FD6FB7F0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4" name="object 30">
                <a:extLst>
                  <a:ext uri="{FF2B5EF4-FFF2-40B4-BE49-F238E27FC236}">
                    <a16:creationId xmlns:a16="http://schemas.microsoft.com/office/drawing/2014/main" id="{E3C6AB14-CB7B-3650-4DC1-B8C85C20CDE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FADC3DEB-EE7C-CAD4-9037-A0CCF874EACA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93A5812D-C895-5E70-F013-A0AC2C9F69EF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C2273B0F-B60E-21C8-DB6D-5EE48FEC507C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F14D9BBD-D68F-0B8C-B717-9AFBE541328A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092AFFCD-5269-25D8-BAA1-313D09B05D35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A2AEC9A1-665C-DDEA-7C51-BE2818389AAD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14BAF949-36A4-FF18-A331-713E4E98EB62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717316BB-D544-0FFC-F546-CF197412F034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201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18938-0BF1-8D51-F08E-04EB76036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032" y="1013864"/>
            <a:ext cx="7585779" cy="3600161"/>
          </a:xfrm>
        </p:spPr>
        <p:txBody>
          <a:bodyPr/>
          <a:lstStyle/>
          <a:p>
            <a:pPr marL="348676" marR="231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39634A"/>
                </a:solidFill>
              </a:rPr>
              <a:t>IPC measures in human health</a:t>
            </a:r>
            <a:r>
              <a:rPr lang="en-US" sz="2100" dirty="0">
                <a:solidFill>
                  <a:srgbClr val="39634A"/>
                </a:solidFill>
              </a:rPr>
              <a:t>: implemented and continuously monitored</a:t>
            </a:r>
            <a:endParaRPr lang="en-IE" sz="2100" dirty="0">
              <a:solidFill>
                <a:srgbClr val="39634A"/>
              </a:solidFill>
            </a:endParaRPr>
          </a:p>
          <a:p>
            <a:pPr marL="556611" marR="2310" lvl="1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44880" algn="l"/>
              </a:tabLst>
            </a:pPr>
            <a:r>
              <a:rPr lang="en-US" sz="2000" dirty="0">
                <a:solidFill>
                  <a:srgbClr val="39634A"/>
                </a:solidFill>
              </a:rPr>
              <a:t>Strengthened infection prevention and control in healthcare settings and long-term care facilities </a:t>
            </a:r>
          </a:p>
          <a:p>
            <a:pPr marL="556611" marR="2310" lvl="1" indent="-342900" algn="just">
              <a:spcBef>
                <a:spcPts val="450"/>
              </a:spcBef>
              <a:spcAft>
                <a:spcPts val="1350"/>
              </a:spcAft>
              <a:buFont typeface="Arial" panose="020B0604020202020204" pitchFamily="34" charset="0"/>
              <a:buChar char="•"/>
              <a:tabLst>
                <a:tab pos="944880" algn="l"/>
              </a:tabLst>
            </a:pPr>
            <a:r>
              <a:rPr lang="en-US" sz="2000" dirty="0">
                <a:solidFill>
                  <a:srgbClr val="39634A"/>
                </a:solidFill>
              </a:rPr>
              <a:t>Upgraded hospital infrastructures </a:t>
            </a:r>
          </a:p>
          <a:p>
            <a:pPr marL="348676" marR="2310" indent="-342900">
              <a:spcAft>
                <a:spcPts val="1350"/>
              </a:spcAft>
              <a:buFont typeface="Arial" panose="020B0604020202020204" pitchFamily="34" charset="0"/>
              <a:buChar char="•"/>
              <a:tabLst>
                <a:tab pos="944880" algn="l"/>
              </a:tabLst>
            </a:pPr>
            <a:r>
              <a:rPr lang="en-US" sz="2100" b="1" dirty="0">
                <a:solidFill>
                  <a:srgbClr val="39634A"/>
                </a:solidFill>
              </a:rPr>
              <a:t>IPC measures for health and welfare of food-producing animals</a:t>
            </a:r>
          </a:p>
          <a:p>
            <a:pPr marL="348676" marR="2310" indent="-342900">
              <a:spcAft>
                <a:spcPts val="1350"/>
              </a:spcAft>
              <a:buFont typeface="Arial" panose="020B0604020202020204" pitchFamily="34" charset="0"/>
              <a:buChar char="•"/>
              <a:tabLst>
                <a:tab pos="944880" algn="l"/>
              </a:tabLst>
            </a:pPr>
            <a:r>
              <a:rPr lang="en-US" sz="2100" dirty="0">
                <a:solidFill>
                  <a:srgbClr val="39634A"/>
                </a:solidFill>
              </a:rPr>
              <a:t>Good, evidence-based,</a:t>
            </a:r>
            <a:r>
              <a:rPr lang="en-US" sz="2100" b="1" dirty="0">
                <a:solidFill>
                  <a:srgbClr val="39634A"/>
                </a:solidFill>
              </a:rPr>
              <a:t> manure management practices </a:t>
            </a:r>
            <a:r>
              <a:rPr lang="en-US" sz="2100" dirty="0">
                <a:solidFill>
                  <a:srgbClr val="39634A"/>
                </a:solidFill>
              </a:rPr>
              <a:t>and </a:t>
            </a:r>
            <a:r>
              <a:rPr lang="en-US" sz="2100" b="1" dirty="0">
                <a:solidFill>
                  <a:srgbClr val="39634A"/>
                </a:solidFill>
              </a:rPr>
              <a:t>good sewage sludge management </a:t>
            </a:r>
            <a:r>
              <a:rPr lang="en-US" sz="2100" dirty="0">
                <a:solidFill>
                  <a:srgbClr val="39634A"/>
                </a:solidFill>
              </a:rPr>
              <a:t>practices </a:t>
            </a:r>
          </a:p>
          <a:p>
            <a:pPr marL="348676" marR="2310" indent="-342900">
              <a:spcAft>
                <a:spcPts val="1350"/>
              </a:spcAft>
              <a:buFont typeface="Arial" panose="020B0604020202020204" pitchFamily="34" charset="0"/>
              <a:buChar char="•"/>
              <a:tabLst>
                <a:tab pos="944880" algn="l"/>
              </a:tabLst>
            </a:pPr>
            <a:r>
              <a:rPr lang="en-US" sz="2100" dirty="0">
                <a:solidFill>
                  <a:srgbClr val="39634A"/>
                </a:solidFill>
              </a:rPr>
              <a:t>EU infection prevention and control</a:t>
            </a:r>
            <a:r>
              <a:rPr lang="en-US" sz="2100" b="1" dirty="0">
                <a:solidFill>
                  <a:srgbClr val="39634A"/>
                </a:solidFill>
              </a:rPr>
              <a:t> guidelines </a:t>
            </a:r>
            <a:r>
              <a:rPr lang="en-US" sz="2100" dirty="0">
                <a:solidFill>
                  <a:srgbClr val="39634A"/>
                </a:solidFill>
              </a:rPr>
              <a:t>in human health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9BC06D-A51A-779A-E69C-B55316CD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17" y="123478"/>
            <a:ext cx="8241029" cy="586768"/>
          </a:xfrm>
        </p:spPr>
        <p:txBody>
          <a:bodyPr/>
          <a:lstStyle/>
          <a:p>
            <a:pPr>
              <a:spcAft>
                <a:spcPts val="900"/>
              </a:spcAft>
              <a:tabLst>
                <a:tab pos="674846" algn="l"/>
              </a:tabLst>
              <a:defRPr/>
            </a:pPr>
            <a:r>
              <a:rPr lang="fr-B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C. Infection </a:t>
            </a:r>
            <a:r>
              <a:rPr lang="fr-BE" sz="3275" b="1" kern="1200" dirty="0" err="1">
                <a:solidFill>
                  <a:srgbClr val="71A42B"/>
                </a:solidFill>
                <a:ea typeface="MS PGothic" panose="020B0600070205080204" pitchFamily="34" charset="-128"/>
              </a:rPr>
              <a:t>prevention</a:t>
            </a:r>
            <a:r>
              <a:rPr lang="fr-B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 and control (IPC)</a:t>
            </a:r>
            <a:endParaRPr lang="en-IE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1E0476-8C10-4D4F-C0E1-5F3EE58D9E26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939D301F-9D30-CDD2-8AA9-EB12F998E615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834A8076-9970-D4B6-A02A-325DCDE2117A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2E3E3D38-E140-2466-4096-B0C70EEF245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AED47E2C-F6F6-F547-E405-DFBEE33E6CCA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26C13E4D-9A8E-CC24-0FC7-358EEA85AB9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5026DD88-DA92-25D3-FB33-F1ADBB3BF526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6FC786BE-008B-933B-E28E-985A1696D26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E548789E-7C4F-D869-66B4-88957EB5C94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413ED17E-EB4B-6BE2-7651-E92FA3F9349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7" name="object 14">
              <a:extLst>
                <a:ext uri="{FF2B5EF4-FFF2-40B4-BE49-F238E27FC236}">
                  <a16:creationId xmlns:a16="http://schemas.microsoft.com/office/drawing/2014/main" id="{9DE4CF02-7089-C29C-BD7E-85C25A17C4CB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4B484F36-80F7-C614-A615-5D9CCE84F4A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6B6B3872-3EC3-C93F-78A8-2D22781A21BA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7217975C-6AC2-C56E-CDC5-CD46C7800127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object 18">
              <a:extLst>
                <a:ext uri="{FF2B5EF4-FFF2-40B4-BE49-F238E27FC236}">
                  <a16:creationId xmlns:a16="http://schemas.microsoft.com/office/drawing/2014/main" id="{5244C83C-997C-6D4D-5BEE-21FA848D1F2C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D65FEB60-CD46-0195-B6F1-458C0545B6A2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949D9A9A-A573-7313-D904-999E6BC1505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B7197856-E5D3-A482-8D87-438693C807E5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292E2EF8-695F-48E8-98D7-4374DE52420F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EAA34B6D-4DE3-1324-8858-52928939330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1BE6134D-8247-29F7-0749-7DEDC30C40A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3D328DA5-44C4-925D-BDD1-E7E24D5A4914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2B8E8613-BF39-2686-919E-C46E1D9FC0CB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object 27">
              <a:extLst>
                <a:ext uri="{FF2B5EF4-FFF2-40B4-BE49-F238E27FC236}">
                  <a16:creationId xmlns:a16="http://schemas.microsoft.com/office/drawing/2014/main" id="{CEE843A7-BEA9-010E-7FF9-C489E09D9586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2" name="object 28">
                <a:extLst>
                  <a:ext uri="{FF2B5EF4-FFF2-40B4-BE49-F238E27FC236}">
                    <a16:creationId xmlns:a16="http://schemas.microsoft.com/office/drawing/2014/main" id="{4DB30B87-05AF-F96B-D3E0-E22C75FFF715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bject 29">
                <a:extLst>
                  <a:ext uri="{FF2B5EF4-FFF2-40B4-BE49-F238E27FC236}">
                    <a16:creationId xmlns:a16="http://schemas.microsoft.com/office/drawing/2014/main" id="{08048414-3D7C-1B1C-5EEE-F6E40589FF7F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4" name="object 30">
                <a:extLst>
                  <a:ext uri="{FF2B5EF4-FFF2-40B4-BE49-F238E27FC236}">
                    <a16:creationId xmlns:a16="http://schemas.microsoft.com/office/drawing/2014/main" id="{D244E553-A824-ACEA-B024-C75DB688D12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252C4FC0-254B-6005-D829-29D8444745CE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2F6FD86B-9223-24F7-A42D-569DEB73054C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96255FFB-AF8E-577E-A9EF-DFD5947B804E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34002A39-0FED-5BC3-83E0-32019DFAEF46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47D80284-99FE-029A-8294-EFD36D206F2F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0EE42BC2-1FA2-66F9-AA4C-4D01689928F7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74096802-21AE-CE69-485E-1DBBB63A5597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FB9796EC-B8AA-AC5D-C73C-9748025B0B81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2555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DA64E7-AC08-14DB-1551-B29F7F902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29" y="1262303"/>
            <a:ext cx="8238260" cy="2929826"/>
          </a:xfrm>
        </p:spPr>
        <p:txBody>
          <a:bodyPr/>
          <a:lstStyle/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</a:rPr>
              <a:t>Measures in human health to </a:t>
            </a:r>
            <a:r>
              <a:rPr lang="en-US" sz="2000" b="1" dirty="0">
                <a:solidFill>
                  <a:srgbClr val="39634A"/>
                </a:solidFill>
              </a:rPr>
              <a:t>support the prudent use of antimicrobial agents </a:t>
            </a:r>
          </a:p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9634A"/>
                </a:solidFill>
              </a:rPr>
              <a:t>Collection and safe disposal of unused, expired and leftover antimicrobials </a:t>
            </a:r>
            <a:r>
              <a:rPr lang="en-US" sz="2000" dirty="0">
                <a:solidFill>
                  <a:srgbClr val="39634A"/>
                </a:solidFill>
              </a:rPr>
              <a:t>on human and veterinary side</a:t>
            </a:r>
          </a:p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9634A"/>
                </a:solidFill>
              </a:rPr>
              <a:t>EU guidelines </a:t>
            </a:r>
            <a:r>
              <a:rPr lang="en-US" sz="2000" dirty="0">
                <a:solidFill>
                  <a:srgbClr val="39634A"/>
                </a:solidFill>
              </a:rPr>
              <a:t>for the treatment of major common infections and perioperative prophylaxis in humans</a:t>
            </a:r>
          </a:p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9634A"/>
                </a:solidFill>
              </a:rPr>
              <a:t>Consider risk </a:t>
            </a:r>
            <a:r>
              <a:rPr lang="en-US" sz="2000" dirty="0">
                <a:solidFill>
                  <a:srgbClr val="39634A"/>
                </a:solidFill>
              </a:rPr>
              <a:t>of development of resistance to human and veterinary antimicrobials from the </a:t>
            </a:r>
            <a:r>
              <a:rPr lang="en-US" sz="2000" b="1" dirty="0">
                <a:solidFill>
                  <a:srgbClr val="39634A"/>
                </a:solidFill>
              </a:rPr>
              <a:t>use of plant protection products or biocidal products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053647-F22E-5159-E469-444FC075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8" y="483518"/>
            <a:ext cx="7886700" cy="586768"/>
          </a:xfrm>
        </p:spPr>
        <p:txBody>
          <a:bodyPr/>
          <a:lstStyle/>
          <a:p>
            <a:pPr marL="342900" indent="-342900">
              <a:spcAft>
                <a:spcPts val="900"/>
              </a:spcAft>
              <a:tabLst>
                <a:tab pos="674846" algn="l"/>
              </a:tabLst>
              <a:defRPr/>
            </a:pPr>
            <a:r>
              <a:rPr lang="fr-B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D. </a:t>
            </a:r>
            <a:r>
              <a:rPr lang="en-I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Antimicrobial stewardship and prudent use</a:t>
            </a:r>
            <a:r>
              <a:rPr lang="en-GB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 of antimicrobials</a:t>
            </a:r>
            <a:endParaRPr lang="en-IE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FC6D74-9119-EA66-E5B7-D47D0B21696B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0AEBC7D0-D233-2A79-776D-371E5FC70201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BAEB7300-9E25-69AC-F8D6-7666E08FC27D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5E1970A8-D12F-93D2-65E5-1A3FD43F826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2DB335E7-B530-29AA-9CED-3C5F0B48916D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40795684-6BDB-6F7B-6391-0CDA37DF2F0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E4AA7AB5-9FCC-186F-8C05-88EE942192FD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9FE0BEB5-EF22-F9FC-E1AA-21E51279BFD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50D78B54-117B-1C33-9964-14F25C6C654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1C744C06-B74D-55CA-2420-C1357534791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7" name="object 14">
              <a:extLst>
                <a:ext uri="{FF2B5EF4-FFF2-40B4-BE49-F238E27FC236}">
                  <a16:creationId xmlns:a16="http://schemas.microsoft.com/office/drawing/2014/main" id="{3F49D705-1F36-F708-70EB-D6F133D8E233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31E074DE-5420-A3C1-46FA-B66E5A0DD00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11D3C832-9A88-EE9B-8271-D7EAA180335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A2AFC535-1E16-3C81-B6A5-3A2916C1DCB9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object 18">
              <a:extLst>
                <a:ext uri="{FF2B5EF4-FFF2-40B4-BE49-F238E27FC236}">
                  <a16:creationId xmlns:a16="http://schemas.microsoft.com/office/drawing/2014/main" id="{5F2F22F2-AEA0-9056-BC0D-033044A5EB37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AEB5BA8D-BC0D-6669-8CCF-DC4C79AB97EA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C502FD4C-5EBE-A1CF-3360-186B4864E8E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BDBE2CE5-38EA-19B3-03E0-22C31DBA0020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B71E1541-E8A9-D339-4EF3-125E6AD6CCF2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2B6A7E45-30C3-8FC0-054C-5A1DE8DE8A5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3CB130A3-3F82-0CFF-9911-586BAF055C4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905D09BD-A157-A6F4-7BE5-E886452C332B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3071620C-CF2E-50CB-D542-D2E2DC6E7DD3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object 27">
              <a:extLst>
                <a:ext uri="{FF2B5EF4-FFF2-40B4-BE49-F238E27FC236}">
                  <a16:creationId xmlns:a16="http://schemas.microsoft.com/office/drawing/2014/main" id="{16C582F0-220A-1C51-D89E-56F323B042B3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2" name="object 28">
                <a:extLst>
                  <a:ext uri="{FF2B5EF4-FFF2-40B4-BE49-F238E27FC236}">
                    <a16:creationId xmlns:a16="http://schemas.microsoft.com/office/drawing/2014/main" id="{27393EE3-F952-DF4A-6060-C786C3E53BB8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bject 29">
                <a:extLst>
                  <a:ext uri="{FF2B5EF4-FFF2-40B4-BE49-F238E27FC236}">
                    <a16:creationId xmlns:a16="http://schemas.microsoft.com/office/drawing/2014/main" id="{E217FFAC-3495-AA96-36CB-F5418216BD22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4" name="object 30">
                <a:extLst>
                  <a:ext uri="{FF2B5EF4-FFF2-40B4-BE49-F238E27FC236}">
                    <a16:creationId xmlns:a16="http://schemas.microsoft.com/office/drawing/2014/main" id="{E02061FB-697F-BE29-06A3-2E4BBF6D5D7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5120433D-06B7-A0F3-4765-B55F986C9AF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BBADD7A6-1941-0FDF-55CF-E7807EFB90B6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2755DA6A-8D37-59A0-A7DE-901066570233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D85D9029-F554-5B99-1D0E-88F0037B0428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1FE9D13B-0707-9F4F-AA5B-6F4D85D05C91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F98A1082-5B5A-D05B-39EF-8BC9FA3C2E42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FC86DF1E-92C5-5078-E496-CA98209C50C4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574D120E-2337-240B-D63E-631EDF5FAB8E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6325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18938-0BF1-8D51-F08E-04EB76036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258" y="1131670"/>
            <a:ext cx="8259070" cy="3863077"/>
          </a:xfrm>
        </p:spPr>
        <p:txBody>
          <a:bodyPr/>
          <a:lstStyle/>
          <a:p>
            <a:pPr marL="5776" marR="2310" algn="just">
              <a:spcBef>
                <a:spcPts val="45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39634A"/>
                </a:solidFill>
              </a:rPr>
              <a:t>By 2030 </a:t>
            </a:r>
            <a:r>
              <a:rPr lang="en-US" sz="2000" dirty="0">
                <a:solidFill>
                  <a:srgbClr val="39634A"/>
                </a:solidFill>
              </a:rPr>
              <a:t>(baseline year 2019):</a:t>
            </a:r>
          </a:p>
          <a:p>
            <a:pPr marL="348676" marR="2310" lvl="1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</a:rPr>
              <a:t>total </a:t>
            </a:r>
            <a:r>
              <a:rPr lang="en-US" sz="2000" b="1" dirty="0">
                <a:solidFill>
                  <a:srgbClr val="39634A"/>
                </a:solidFill>
              </a:rPr>
              <a:t>consumption of antibiotics</a:t>
            </a:r>
            <a:r>
              <a:rPr lang="en-US" sz="2000" dirty="0">
                <a:solidFill>
                  <a:srgbClr val="39634A"/>
                </a:solidFill>
              </a:rPr>
              <a:t> in humans to be </a:t>
            </a:r>
            <a:r>
              <a:rPr lang="en-US" sz="2000" b="1" dirty="0">
                <a:solidFill>
                  <a:srgbClr val="39634A"/>
                </a:solidFill>
              </a:rPr>
              <a:t>reduced by 20% </a:t>
            </a:r>
            <a:r>
              <a:rPr lang="en-US" sz="2000" dirty="0">
                <a:solidFill>
                  <a:srgbClr val="39634A"/>
                </a:solidFill>
              </a:rPr>
              <a:t>in the EU </a:t>
            </a:r>
          </a:p>
          <a:p>
            <a:pPr marL="348676" marR="2310" lvl="1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</a:rPr>
              <a:t>at least </a:t>
            </a:r>
            <a:r>
              <a:rPr lang="en-GB" sz="2000" b="1" dirty="0">
                <a:solidFill>
                  <a:srgbClr val="39634A"/>
                </a:solidFill>
              </a:rPr>
              <a:t>65</a:t>
            </a:r>
            <a:r>
              <a:rPr lang="en-US" sz="2000" b="1" dirty="0">
                <a:solidFill>
                  <a:srgbClr val="39634A"/>
                </a:solidFill>
              </a:rPr>
              <a:t>%</a:t>
            </a:r>
            <a:r>
              <a:rPr lang="en-IE" sz="2000" b="1" dirty="0">
                <a:solidFill>
                  <a:srgbClr val="39634A"/>
                </a:solidFill>
              </a:rPr>
              <a:t> total consumption of antibiotics </a:t>
            </a:r>
            <a:r>
              <a:rPr lang="en-IE" sz="2000" dirty="0">
                <a:solidFill>
                  <a:srgbClr val="39634A"/>
                </a:solidFill>
              </a:rPr>
              <a:t>in humans belongs to the </a:t>
            </a:r>
            <a:r>
              <a:rPr lang="en-IE" sz="2000" b="1" dirty="0">
                <a:solidFill>
                  <a:srgbClr val="39634A"/>
                </a:solidFill>
              </a:rPr>
              <a:t>Access group </a:t>
            </a:r>
          </a:p>
          <a:p>
            <a:pPr marL="348676" marR="2310" lvl="1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39634A"/>
                </a:solidFill>
              </a:rPr>
              <a:t>Total </a:t>
            </a:r>
            <a:r>
              <a:rPr lang="en-IE" sz="2000" b="1" dirty="0">
                <a:solidFill>
                  <a:srgbClr val="39634A"/>
                </a:solidFill>
              </a:rPr>
              <a:t>incidence of bloodstream infections </a:t>
            </a:r>
            <a:r>
              <a:rPr lang="en-IE" sz="2000" dirty="0">
                <a:solidFill>
                  <a:srgbClr val="39634A"/>
                </a:solidFill>
              </a:rPr>
              <a:t>with:</a:t>
            </a:r>
          </a:p>
          <a:p>
            <a:pPr marL="556611" marR="2310" lvl="3" indent="-342900" algn="just">
              <a:spcBef>
                <a:spcPts val="45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39634A"/>
                </a:solidFill>
              </a:rPr>
              <a:t>methicillin-resistant </a:t>
            </a:r>
            <a:r>
              <a:rPr lang="en-IE" sz="1600" i="1" dirty="0">
                <a:solidFill>
                  <a:srgbClr val="39634A"/>
                </a:solidFill>
              </a:rPr>
              <a:t>Staphylococcus aureus </a:t>
            </a:r>
            <a:r>
              <a:rPr lang="en-IE" sz="1600" dirty="0">
                <a:solidFill>
                  <a:srgbClr val="39634A"/>
                </a:solidFill>
              </a:rPr>
              <a:t>(MRSA)</a:t>
            </a:r>
            <a:r>
              <a:rPr lang="en-US" sz="1600" dirty="0">
                <a:solidFill>
                  <a:srgbClr val="39634A"/>
                </a:solidFill>
              </a:rPr>
              <a:t>: to be </a:t>
            </a:r>
            <a:r>
              <a:rPr lang="en-US" sz="1600" b="1" dirty="0">
                <a:solidFill>
                  <a:srgbClr val="39634A"/>
                </a:solidFill>
              </a:rPr>
              <a:t>reduced by 15% </a:t>
            </a:r>
            <a:r>
              <a:rPr lang="en-US" sz="1600" dirty="0">
                <a:solidFill>
                  <a:srgbClr val="39634A"/>
                </a:solidFill>
              </a:rPr>
              <a:t>in the EU</a:t>
            </a:r>
            <a:endParaRPr lang="en-IE" sz="1600" dirty="0">
              <a:solidFill>
                <a:srgbClr val="39634A"/>
              </a:solidFill>
            </a:endParaRPr>
          </a:p>
          <a:p>
            <a:pPr marL="556611" marR="2310" lvl="3" indent="-342900" algn="just">
              <a:spcBef>
                <a:spcPts val="45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39634A"/>
                </a:solidFill>
              </a:rPr>
              <a:t>3rd generation </a:t>
            </a:r>
            <a:r>
              <a:rPr lang="en-IE" sz="1600" i="1" dirty="0">
                <a:solidFill>
                  <a:srgbClr val="39634A"/>
                </a:solidFill>
              </a:rPr>
              <a:t>cephalosporins-resistant Escherichia coli</a:t>
            </a:r>
            <a:r>
              <a:rPr lang="en-GB" sz="1600" dirty="0">
                <a:solidFill>
                  <a:srgbClr val="39634A"/>
                </a:solidFill>
              </a:rPr>
              <a:t>: to be </a:t>
            </a:r>
            <a:r>
              <a:rPr lang="en-GB" sz="1600" b="1" dirty="0">
                <a:solidFill>
                  <a:srgbClr val="39634A"/>
                </a:solidFill>
              </a:rPr>
              <a:t>reduced by 10% </a:t>
            </a:r>
            <a:r>
              <a:rPr lang="en-GB" sz="1600" dirty="0">
                <a:solidFill>
                  <a:srgbClr val="39634A"/>
                </a:solidFill>
              </a:rPr>
              <a:t>in the EU</a:t>
            </a:r>
            <a:r>
              <a:rPr lang="en-US" sz="1600" dirty="0">
                <a:solidFill>
                  <a:srgbClr val="39634A"/>
                </a:solidFill>
              </a:rPr>
              <a:t> </a:t>
            </a:r>
          </a:p>
          <a:p>
            <a:pPr marL="556611" marR="2310" lvl="3" indent="-342900" algn="just">
              <a:spcBef>
                <a:spcPts val="45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9634A"/>
                </a:solidFill>
              </a:rPr>
              <a:t>carbapenem-resistant </a:t>
            </a:r>
            <a:r>
              <a:rPr lang="en-US" sz="1600" i="1" dirty="0">
                <a:solidFill>
                  <a:srgbClr val="39634A"/>
                </a:solidFill>
              </a:rPr>
              <a:t>Klebsiella pneumoniae</a:t>
            </a:r>
            <a:r>
              <a:rPr lang="en-US" sz="1600" dirty="0">
                <a:solidFill>
                  <a:srgbClr val="39634A"/>
                </a:solidFill>
              </a:rPr>
              <a:t>: to be </a:t>
            </a:r>
            <a:r>
              <a:rPr lang="en-US" sz="1600" b="1" dirty="0">
                <a:solidFill>
                  <a:srgbClr val="39634A"/>
                </a:solidFill>
              </a:rPr>
              <a:t>reduced by 5% </a:t>
            </a:r>
            <a:r>
              <a:rPr lang="en-US" sz="1600" dirty="0">
                <a:solidFill>
                  <a:srgbClr val="39634A"/>
                </a:solidFill>
              </a:rPr>
              <a:t>in the EU</a:t>
            </a:r>
            <a:endParaRPr lang="en-US" sz="2000" dirty="0">
              <a:solidFill>
                <a:srgbClr val="39634A"/>
              </a:solidFill>
            </a:endParaRPr>
          </a:p>
          <a:p>
            <a:pPr marL="5776" marR="2310" algn="just">
              <a:spcBef>
                <a:spcPts val="450"/>
              </a:spcBef>
              <a:spcAft>
                <a:spcPts val="1350"/>
              </a:spcAft>
            </a:pPr>
            <a:r>
              <a:rPr lang="en-US" sz="2000" u="sng" dirty="0">
                <a:solidFill>
                  <a:srgbClr val="39634A"/>
                </a:solidFill>
              </a:rPr>
              <a:t>Annex: </a:t>
            </a:r>
            <a:r>
              <a:rPr lang="en-US" sz="2000" dirty="0">
                <a:solidFill>
                  <a:srgbClr val="39634A"/>
                </a:solidFill>
              </a:rPr>
              <a:t>recommended national targets to reach overall EU targets </a:t>
            </a:r>
            <a:endParaRPr lang="en-IE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9BC06D-A51A-779A-E69C-B55316CD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98" y="372891"/>
            <a:ext cx="8241029" cy="586768"/>
          </a:xfrm>
        </p:spPr>
        <p:txBody>
          <a:bodyPr/>
          <a:lstStyle/>
          <a:p>
            <a:pPr marL="342900" indent="-342900" defTabSz="685800" rtl="0">
              <a:spcAft>
                <a:spcPts val="900"/>
              </a:spcAft>
              <a:tabLst>
                <a:tab pos="674846" algn="l"/>
              </a:tabLst>
              <a:defRPr/>
            </a:pPr>
            <a:r>
              <a:rPr lang="fr-B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E. </a:t>
            </a:r>
            <a:r>
              <a:rPr lang="en-US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Recommended targets for antimicrobial consumption and antimicrobial resistance </a:t>
            </a:r>
            <a:endParaRPr lang="en-IE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A4B1C1-2335-18C3-6CED-431440396480}"/>
              </a:ext>
            </a:extLst>
          </p:cNvPr>
          <p:cNvGrpSpPr/>
          <p:nvPr/>
        </p:nvGrpSpPr>
        <p:grpSpPr>
          <a:xfrm>
            <a:off x="7308304" y="4587974"/>
            <a:ext cx="1662454" cy="459784"/>
            <a:chOff x="14240814" y="9183579"/>
            <a:chExt cx="5063049" cy="1321153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61D66E22-BE85-D835-48B2-38C6F5663C8D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7BA4F9AD-93E6-584C-02E1-1ADD0857AD1E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092B8357-5094-C7C4-F9B4-869F240E5E3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3A9B5D87-6A26-2272-7F55-0CA22C930476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361AFD00-9A7B-70AE-F5E9-0F027A11A34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8570A2B4-506F-71E6-CBA9-636D59069440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851D2B8D-EECE-FCE4-A083-8369DB8DBC2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4AB863D9-9890-24F5-33C2-C16D57A0C93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1045855E-17BF-29BC-ED8D-C282507BA9D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7" name="object 14">
              <a:extLst>
                <a:ext uri="{FF2B5EF4-FFF2-40B4-BE49-F238E27FC236}">
                  <a16:creationId xmlns:a16="http://schemas.microsoft.com/office/drawing/2014/main" id="{B32EF2D3-DC10-0F29-B40B-257DCED04AA8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DA2707A7-4538-B28C-4D9E-904100F3C4B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E7C5182F-4674-E74F-F1D6-0B1B6CB56E6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2EF15A80-DA16-4D12-99F1-8796B541EB61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object 18">
              <a:extLst>
                <a:ext uri="{FF2B5EF4-FFF2-40B4-BE49-F238E27FC236}">
                  <a16:creationId xmlns:a16="http://schemas.microsoft.com/office/drawing/2014/main" id="{6CA8E137-3EE5-DE93-ACF0-25027D04FF4D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4675FB23-9164-F4C4-AF70-F4E3D1FB2C7A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68FF88A8-84CD-7F49-EA23-322D5BA590C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188681BD-C4E7-3FB6-6174-9AF99DE06D9E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62A1F981-2C4A-C6AF-D8FA-C34947920270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DCE6EDCB-6271-F865-025A-7A557218C8F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E749AB0B-AAFE-8D71-1C26-8A7BA3E372BE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5D21B529-46CF-381C-2574-6DC0D9AE1FBF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C35E5D70-AADC-4805-7B5A-05DD17A5884B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object 27">
              <a:extLst>
                <a:ext uri="{FF2B5EF4-FFF2-40B4-BE49-F238E27FC236}">
                  <a16:creationId xmlns:a16="http://schemas.microsoft.com/office/drawing/2014/main" id="{6C758F23-4BD6-1303-9D0E-2CF710340C49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2" name="object 28">
                <a:extLst>
                  <a:ext uri="{FF2B5EF4-FFF2-40B4-BE49-F238E27FC236}">
                    <a16:creationId xmlns:a16="http://schemas.microsoft.com/office/drawing/2014/main" id="{E9B342BE-8066-D360-BE81-44EF834BE876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bject 29">
                <a:extLst>
                  <a:ext uri="{FF2B5EF4-FFF2-40B4-BE49-F238E27FC236}">
                    <a16:creationId xmlns:a16="http://schemas.microsoft.com/office/drawing/2014/main" id="{3C89521D-7C08-D1D7-9B0C-CFC0C977FB2F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4" name="object 30">
                <a:extLst>
                  <a:ext uri="{FF2B5EF4-FFF2-40B4-BE49-F238E27FC236}">
                    <a16:creationId xmlns:a16="http://schemas.microsoft.com/office/drawing/2014/main" id="{3B50A4C6-3AF6-96F0-FC2E-90047DA4920F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8425365E-C4CA-ECF0-3A2D-9C40536E53E0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34FADE73-7906-CD84-6366-9D82BD04A9FA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E53002AF-6952-B0E3-0DE8-97A552B87663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38A9FE88-7885-BFD8-9ABF-7A5CB8C56756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331C8969-FF5A-1B21-D95D-1626F14CFDD5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F7BE6395-9DF1-DEF5-2422-80AE0CC2F436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3AAB224B-226B-34FE-73EF-E7C9E3F1AC8C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B4BA85B2-37B5-C558-BC7A-6DF7BBD14E5A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8430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18938-0BF1-8D51-F08E-04EB76036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130" y="1117948"/>
            <a:ext cx="8169039" cy="3742160"/>
          </a:xfrm>
        </p:spPr>
        <p:txBody>
          <a:bodyPr/>
          <a:lstStyle/>
          <a:p>
            <a:pPr marL="348676" marR="2310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9634A"/>
                </a:solidFill>
              </a:rPr>
              <a:t>National </a:t>
            </a:r>
            <a:r>
              <a:rPr lang="en-US" sz="2200" b="1" dirty="0">
                <a:solidFill>
                  <a:srgbClr val="39634A"/>
                </a:solidFill>
              </a:rPr>
              <a:t>continuous</a:t>
            </a:r>
            <a:r>
              <a:rPr lang="en-US" sz="2200" dirty="0">
                <a:solidFill>
                  <a:srgbClr val="39634A"/>
                </a:solidFill>
              </a:rPr>
              <a:t> </a:t>
            </a:r>
            <a:r>
              <a:rPr lang="en-US" sz="2200" b="1" dirty="0">
                <a:solidFill>
                  <a:srgbClr val="39634A"/>
                </a:solidFill>
              </a:rPr>
              <a:t>education </a:t>
            </a:r>
            <a:r>
              <a:rPr lang="en-US" sz="2200" b="1" dirty="0" err="1">
                <a:solidFill>
                  <a:srgbClr val="39634A"/>
                </a:solidFill>
              </a:rPr>
              <a:t>programmes</a:t>
            </a:r>
            <a:r>
              <a:rPr lang="en-US" sz="2200" b="1" dirty="0">
                <a:solidFill>
                  <a:srgbClr val="39634A"/>
                </a:solidFill>
              </a:rPr>
              <a:t> </a:t>
            </a:r>
            <a:r>
              <a:rPr lang="en-US" sz="2200" dirty="0">
                <a:solidFill>
                  <a:srgbClr val="39634A"/>
                </a:solidFill>
              </a:rPr>
              <a:t>and curricula</a:t>
            </a:r>
            <a:endParaRPr lang="en-IE" sz="2200" dirty="0">
              <a:solidFill>
                <a:srgbClr val="39634A"/>
              </a:solidFill>
            </a:endParaRPr>
          </a:p>
          <a:p>
            <a:pPr marL="348676" marR="2310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39634A"/>
                </a:solidFill>
              </a:rPr>
              <a:t>Communication</a:t>
            </a:r>
            <a:r>
              <a:rPr lang="en-US" sz="2200" dirty="0">
                <a:solidFill>
                  <a:srgbClr val="39634A"/>
                </a:solidFill>
              </a:rPr>
              <a:t> and </a:t>
            </a:r>
            <a:r>
              <a:rPr lang="en-US" sz="2200" b="1" dirty="0">
                <a:solidFill>
                  <a:srgbClr val="39634A"/>
                </a:solidFill>
              </a:rPr>
              <a:t>awareness-raising</a:t>
            </a:r>
            <a:r>
              <a:rPr lang="en-US" sz="2200" dirty="0">
                <a:solidFill>
                  <a:srgbClr val="39634A"/>
                </a:solidFill>
              </a:rPr>
              <a:t> </a:t>
            </a:r>
          </a:p>
          <a:p>
            <a:pPr marL="556611" marR="2310" lvl="1" indent="-342900" algn="just">
              <a:spcBef>
                <a:spcPts val="45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9634A"/>
                </a:solidFill>
              </a:rPr>
              <a:t>On collection and safe </a:t>
            </a:r>
            <a:r>
              <a:rPr lang="en-US" sz="2000" b="1" dirty="0">
                <a:solidFill>
                  <a:srgbClr val="39634A"/>
                </a:solidFill>
              </a:rPr>
              <a:t>disposal</a:t>
            </a:r>
            <a:r>
              <a:rPr lang="en-US" sz="2000" dirty="0">
                <a:solidFill>
                  <a:srgbClr val="39634A"/>
                </a:solidFill>
              </a:rPr>
              <a:t> of antimicrobials (professionals and public) </a:t>
            </a:r>
            <a:endParaRPr lang="en-IE" sz="2000" dirty="0">
              <a:solidFill>
                <a:srgbClr val="39634A"/>
              </a:solidFill>
            </a:endParaRPr>
          </a:p>
          <a:p>
            <a:pPr marL="556610" marR="2310" lvl="2" indent="-342900" algn="just">
              <a:spcBef>
                <a:spcPts val="45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9634A"/>
                </a:solidFill>
              </a:rPr>
              <a:t>On </a:t>
            </a:r>
            <a:r>
              <a:rPr lang="en-US" sz="2000" b="1" dirty="0">
                <a:solidFill>
                  <a:srgbClr val="39634A"/>
                </a:solidFill>
              </a:rPr>
              <a:t>AMR</a:t>
            </a:r>
            <a:r>
              <a:rPr lang="en-US" sz="2000" dirty="0">
                <a:solidFill>
                  <a:srgbClr val="39634A"/>
                </a:solidFill>
              </a:rPr>
              <a:t> and </a:t>
            </a:r>
            <a:r>
              <a:rPr lang="en-US" sz="2000" b="1" dirty="0">
                <a:solidFill>
                  <a:srgbClr val="39634A"/>
                </a:solidFill>
              </a:rPr>
              <a:t>prudent use of antimicrobials </a:t>
            </a:r>
            <a:r>
              <a:rPr lang="en-US" sz="2000" dirty="0">
                <a:solidFill>
                  <a:srgbClr val="39634A"/>
                </a:solidFill>
              </a:rPr>
              <a:t>(professionals, public and specific population groups) </a:t>
            </a:r>
          </a:p>
          <a:p>
            <a:pPr marL="348676" marR="2310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39634A"/>
                </a:solidFill>
              </a:rPr>
              <a:t>Coordination</a:t>
            </a:r>
            <a:r>
              <a:rPr lang="en-US" sz="2200" dirty="0">
                <a:solidFill>
                  <a:srgbClr val="39634A"/>
                </a:solidFill>
              </a:rPr>
              <a:t> (Member States, Commission, EU Agencies, other relevant bodies) to maximize impact </a:t>
            </a:r>
            <a:endParaRPr lang="en-IE" sz="2200" dirty="0">
              <a:solidFill>
                <a:srgbClr val="39634A"/>
              </a:solidFill>
            </a:endParaRPr>
          </a:p>
          <a:p>
            <a:pPr marL="348676" marR="2310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39634A"/>
                </a:solidFill>
              </a:rPr>
              <a:t>Commission support </a:t>
            </a:r>
            <a:r>
              <a:rPr lang="en-US" sz="2200" dirty="0">
                <a:solidFill>
                  <a:srgbClr val="39634A"/>
                </a:solidFill>
              </a:rPr>
              <a:t>to Member States</a:t>
            </a:r>
            <a:endParaRPr lang="en-IE" sz="2200" dirty="0">
              <a:solidFill>
                <a:srgbClr val="39634A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9BC06D-A51A-779A-E69C-B55316CD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0890"/>
            <a:ext cx="8241029" cy="586768"/>
          </a:xfrm>
        </p:spPr>
        <p:txBody>
          <a:bodyPr/>
          <a:lstStyle/>
          <a:p>
            <a:pPr marL="342900" indent="-342900" defTabSz="685800" rtl="0">
              <a:spcAft>
                <a:spcPts val="900"/>
              </a:spcAft>
              <a:tabLst>
                <a:tab pos="674846" algn="l"/>
              </a:tabLst>
              <a:defRPr/>
            </a:pPr>
            <a:r>
              <a:rPr lang="fr-B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F. </a:t>
            </a:r>
            <a:r>
              <a:rPr lang="en-US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Awareness, education and training</a:t>
            </a:r>
            <a:endParaRPr lang="en-IE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306D15-E8B3-A5F5-B6DD-87F39EC7A375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CE074CAE-885E-849C-E87E-9E7CDDFC8DF3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FD9D0C00-A8DC-36BB-7EF4-2B08C5A6E14A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5F8C688F-FD5D-A51C-6E65-5161556B69C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5E8923AE-BB19-D741-E54D-7F775D6CDED0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C34C64DF-525C-91B2-DCAE-5BC28481DB4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66B6D479-7F39-3539-A6DB-6377D15E79F5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0CE8C669-05CD-5BC1-7242-572BF3F40B5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E8ACD9C6-3C10-D7B3-C77E-ABF67D9091B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635A225B-39D1-1F16-6FA0-5A2AFDC0384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7" name="object 14">
              <a:extLst>
                <a:ext uri="{FF2B5EF4-FFF2-40B4-BE49-F238E27FC236}">
                  <a16:creationId xmlns:a16="http://schemas.microsoft.com/office/drawing/2014/main" id="{05DEAC34-06AF-1C6E-999A-40F4921963DE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1930F521-E515-40FF-6B28-3664BB26498C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67F31FD3-D7E7-15A0-738D-235107FCCC7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E418344C-26B3-556B-E636-62EE83D76782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object 18">
              <a:extLst>
                <a:ext uri="{FF2B5EF4-FFF2-40B4-BE49-F238E27FC236}">
                  <a16:creationId xmlns:a16="http://schemas.microsoft.com/office/drawing/2014/main" id="{1CF7713A-20D0-8014-16A5-96EEDDA5D703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E046C9E8-83A1-CAAB-40E5-81602460405C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24CEE9F9-8720-9818-6DF8-9719E727110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3B2CAA9D-7C09-8D97-9E2B-F4DCADA5416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E47731CE-DCC9-7B99-7874-2EFDB5D73AE8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D0D0D683-20B9-9D65-2568-629142B78E0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C295B005-4ABD-DCE4-8C60-EE2DC9C5D95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7542EDEC-F29E-573E-DC17-B51E5597A904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78D6A210-1B20-471C-FB48-29523C81F925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object 27">
              <a:extLst>
                <a:ext uri="{FF2B5EF4-FFF2-40B4-BE49-F238E27FC236}">
                  <a16:creationId xmlns:a16="http://schemas.microsoft.com/office/drawing/2014/main" id="{8A107A3F-1F7D-D2E5-6542-82C96A0A517F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2" name="object 28">
                <a:extLst>
                  <a:ext uri="{FF2B5EF4-FFF2-40B4-BE49-F238E27FC236}">
                    <a16:creationId xmlns:a16="http://schemas.microsoft.com/office/drawing/2014/main" id="{DFC10F4E-7857-7E94-6933-7F4056EEAD8D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bject 29">
                <a:extLst>
                  <a:ext uri="{FF2B5EF4-FFF2-40B4-BE49-F238E27FC236}">
                    <a16:creationId xmlns:a16="http://schemas.microsoft.com/office/drawing/2014/main" id="{F36524A4-CEB9-DE1B-1CFC-83A5497B2CBA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4" name="object 30">
                <a:extLst>
                  <a:ext uri="{FF2B5EF4-FFF2-40B4-BE49-F238E27FC236}">
                    <a16:creationId xmlns:a16="http://schemas.microsoft.com/office/drawing/2014/main" id="{C2B4D71D-5302-3CA5-B23B-A49E7D011E9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D8D44F33-1438-44CF-40F8-EC25C4C4774C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77D189BB-8EB4-198C-BFDC-52ECE95159A3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5DA4A93C-B7D1-1AB4-E94A-E5AC5DA6FD14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D1B1C9D8-48C9-540D-EC17-50DF91F411A5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D5F6DFC6-E335-A8FD-513A-9E465D2F7ACA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A0A07D22-E380-578D-62AE-9DDFC2420DF0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A50C5523-7861-139F-3EB5-CC6CEA040888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895E5A74-FE0A-7A36-FC16-127A3BEFDA6A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4275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18938-0BF1-8D51-F08E-04EB76036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070" y="1710375"/>
            <a:ext cx="8169039" cy="2929826"/>
          </a:xfrm>
        </p:spPr>
        <p:txBody>
          <a:bodyPr/>
          <a:lstStyle/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9634A"/>
                </a:solidFill>
              </a:rPr>
              <a:t>S</a:t>
            </a:r>
            <a:r>
              <a:rPr lang="en-GB" sz="2200" dirty="0" err="1">
                <a:solidFill>
                  <a:srgbClr val="39634A"/>
                </a:solidFill>
              </a:rPr>
              <a:t>upport</a:t>
            </a:r>
            <a:r>
              <a:rPr lang="en-GB" sz="2200" dirty="0">
                <a:solidFill>
                  <a:srgbClr val="39634A"/>
                </a:solidFill>
              </a:rPr>
              <a:t> of </a:t>
            </a:r>
            <a:r>
              <a:rPr lang="en-GB" sz="2200" b="1" dirty="0">
                <a:solidFill>
                  <a:srgbClr val="39634A"/>
                </a:solidFill>
              </a:rPr>
              <a:t>research and technological innovation </a:t>
            </a:r>
          </a:p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9634A"/>
                </a:solidFill>
              </a:rPr>
              <a:t>Development of and accessibility to antimicrobials and other medical countermeasures</a:t>
            </a:r>
          </a:p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39634A"/>
                </a:solidFill>
              </a:rPr>
              <a:t>Union multi-country pull incentive scheme </a:t>
            </a:r>
            <a:r>
              <a:rPr lang="en-US" sz="2200" dirty="0">
                <a:solidFill>
                  <a:srgbClr val="39634A"/>
                </a:solidFill>
              </a:rPr>
              <a:t>to improve innovation, development and access to antimicrobials </a:t>
            </a:r>
          </a:p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9634A"/>
                </a:solidFill>
              </a:rPr>
              <a:t>Development and placing on the market of </a:t>
            </a:r>
            <a:r>
              <a:rPr lang="en-US" sz="2200" b="1" dirty="0">
                <a:solidFill>
                  <a:srgbClr val="39634A"/>
                </a:solidFill>
              </a:rPr>
              <a:t>alternatives to antimicrobials and vaccines</a:t>
            </a:r>
            <a:r>
              <a:rPr lang="en-US" sz="2200" dirty="0">
                <a:solidFill>
                  <a:srgbClr val="39634A"/>
                </a:solidFill>
              </a:rPr>
              <a:t> for animal health</a:t>
            </a:r>
            <a:endParaRPr lang="fr-BE" sz="2200" dirty="0">
              <a:solidFill>
                <a:srgbClr val="39634A"/>
              </a:solidFill>
            </a:endParaRPr>
          </a:p>
          <a:p>
            <a:pPr marL="404813" indent="-404813" algn="just">
              <a:spcBef>
                <a:spcPts val="450"/>
              </a:spcBef>
              <a:spcAft>
                <a:spcPts val="45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 algn="just"/>
            <a:endParaRPr lang="en-IE" sz="1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9BC06D-A51A-779A-E69C-B55316CD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6" y="0"/>
            <a:ext cx="8513984" cy="1499144"/>
          </a:xfrm>
        </p:spPr>
        <p:txBody>
          <a:bodyPr/>
          <a:lstStyle/>
          <a:p>
            <a:pPr marL="342900" indent="-342900" defTabSz="685800" rtl="0">
              <a:spcAft>
                <a:spcPts val="900"/>
              </a:spcAft>
              <a:tabLst>
                <a:tab pos="674846" algn="l"/>
              </a:tabLst>
              <a:defRPr/>
            </a:pPr>
            <a:r>
              <a:rPr lang="fr-B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G. </a:t>
            </a:r>
            <a:r>
              <a:rPr lang="en-US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Research &amp; development and incentives for innovation &amp; access to antimicrobials and other AMR medical countermeasures</a:t>
            </a:r>
            <a:endParaRPr lang="en-IE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33E86A-858D-255A-F241-97D06ADCF84B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A44A41E9-E990-7AEC-F061-C242F786D645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182B9986-6999-D9F1-63C9-91D3565A38EB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07F9106C-017E-EBA4-1D92-B7D0791772C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23C4C973-BCDA-3310-104E-E9FD95F2670D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0FEE41D6-8F23-5CB9-347B-F49A7760C61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0CD7529F-B218-D6FF-F0BA-16FD77E54FEF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B663FA54-CAE8-3DC2-2E6C-D85DC79517A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B1EA685D-E75B-9F16-65E5-D4B1D0A689E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791ADAE0-D801-5790-4CC7-26AEE62C826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7" name="object 14">
              <a:extLst>
                <a:ext uri="{FF2B5EF4-FFF2-40B4-BE49-F238E27FC236}">
                  <a16:creationId xmlns:a16="http://schemas.microsoft.com/office/drawing/2014/main" id="{1715DD18-C9F2-5049-1929-EE098CA6452F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884189DC-E31F-5DCC-9C90-B290181C2B1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D7081BFB-77BD-52EB-CB04-0714098B796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F50E2260-94D7-F8C1-95B7-B4CB6C1B3242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object 18">
              <a:extLst>
                <a:ext uri="{FF2B5EF4-FFF2-40B4-BE49-F238E27FC236}">
                  <a16:creationId xmlns:a16="http://schemas.microsoft.com/office/drawing/2014/main" id="{AD659A7F-DE25-7CF1-84D1-5065DF90B25B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D06EE0C1-284D-5E33-516D-A32764833F9C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028F2EE6-C514-CA55-6B4A-9BC470778245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2F189D88-3E35-C721-EE0D-D73BFDDBCF4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B8918ADE-B0D6-DAC1-960A-A70EA54D132E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D98D6F1E-FDE8-41F6-C7EF-34D609BF110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66423A55-659C-9352-8ABB-229D13B6891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62E2ABEE-58F9-5698-8253-42863169223E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F67C5542-9A25-A61D-1D43-32E6FD097D37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object 27">
              <a:extLst>
                <a:ext uri="{FF2B5EF4-FFF2-40B4-BE49-F238E27FC236}">
                  <a16:creationId xmlns:a16="http://schemas.microsoft.com/office/drawing/2014/main" id="{3CDE1A03-BE21-A4AB-DDE6-15A31841108D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2" name="object 28">
                <a:extLst>
                  <a:ext uri="{FF2B5EF4-FFF2-40B4-BE49-F238E27FC236}">
                    <a16:creationId xmlns:a16="http://schemas.microsoft.com/office/drawing/2014/main" id="{D4305D29-567B-EEDB-F0B3-8DD0446A3C9B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bject 29">
                <a:extLst>
                  <a:ext uri="{FF2B5EF4-FFF2-40B4-BE49-F238E27FC236}">
                    <a16:creationId xmlns:a16="http://schemas.microsoft.com/office/drawing/2014/main" id="{708587D5-F624-FE9E-BA67-2D07626CB400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4" name="object 30">
                <a:extLst>
                  <a:ext uri="{FF2B5EF4-FFF2-40B4-BE49-F238E27FC236}">
                    <a16:creationId xmlns:a16="http://schemas.microsoft.com/office/drawing/2014/main" id="{BC68841B-D2E3-57BD-8D00-991DC33C391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65DC2BBA-BC4B-202C-8DCD-31C9093ADC69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342FE916-A285-EBC0-EC16-0433B68F33A5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629451AA-A970-26EB-FE15-5550D0E60372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3A1023AC-6313-9DBF-4B60-DECA585BB5D4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8AAF410C-6036-1A81-F8BB-0AD713D0EFDE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324ED042-821C-EC90-1C4A-F7B6674ED97E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EA557A79-7F5B-EBC3-D28D-337ACA73E046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5B033286-79D4-20AD-FCB6-7DB4568478DB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57933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18938-0BF1-8D51-F08E-04EB76036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48" y="1017660"/>
            <a:ext cx="8169039" cy="3762453"/>
          </a:xfrm>
        </p:spPr>
        <p:txBody>
          <a:bodyPr/>
          <a:lstStyle/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</a:rPr>
              <a:t>Reporting to the </a:t>
            </a:r>
            <a:r>
              <a:rPr lang="en-US" sz="2000" b="1" dirty="0">
                <a:solidFill>
                  <a:srgbClr val="39634A"/>
                </a:solidFill>
              </a:rPr>
              <a:t>Global Antimicrobial Resistance and Use Surveillance System (GLASS)</a:t>
            </a:r>
            <a:endParaRPr lang="en-IE" sz="2000" b="1" dirty="0">
              <a:solidFill>
                <a:srgbClr val="39634A"/>
              </a:solidFill>
            </a:endParaRPr>
          </a:p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</a:rPr>
              <a:t>Enhanced used of the </a:t>
            </a:r>
            <a:r>
              <a:rPr lang="en-US" sz="2000" b="1" dirty="0">
                <a:solidFill>
                  <a:srgbClr val="39634A"/>
                </a:solidFill>
              </a:rPr>
              <a:t>EU AMR One Health Network </a:t>
            </a:r>
          </a:p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</a:rPr>
              <a:t>Enhanced </a:t>
            </a:r>
            <a:r>
              <a:rPr lang="en-US" sz="2000" b="1" dirty="0">
                <a:solidFill>
                  <a:srgbClr val="39634A"/>
                </a:solidFill>
              </a:rPr>
              <a:t>cooperation on AMR between professionals </a:t>
            </a:r>
            <a:r>
              <a:rPr lang="en-US" sz="2000" dirty="0">
                <a:solidFill>
                  <a:srgbClr val="39634A"/>
                </a:solidFill>
              </a:rPr>
              <a:t>working in human health, veterinary and agronomy sectors and </a:t>
            </a:r>
            <a:r>
              <a:rPr lang="en-US" sz="2000" b="1" dirty="0">
                <a:solidFill>
                  <a:srgbClr val="39634A"/>
                </a:solidFill>
              </a:rPr>
              <a:t>with stakeholders</a:t>
            </a:r>
          </a:p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</a:rPr>
              <a:t>Cooperation on AMR between EFSA, EMA, ECDC, EEA and ECHA: </a:t>
            </a:r>
            <a:r>
              <a:rPr lang="en-US" sz="2000" b="1" dirty="0">
                <a:solidFill>
                  <a:srgbClr val="39634A"/>
                </a:solidFill>
              </a:rPr>
              <a:t>interagency AMR working group </a:t>
            </a:r>
          </a:p>
          <a:p>
            <a:pPr marL="348676" marR="2310" indent="-342900"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</a:rPr>
              <a:t>Development of a </a:t>
            </a:r>
            <a:r>
              <a:rPr lang="en-US" sz="2000" b="1" dirty="0">
                <a:solidFill>
                  <a:srgbClr val="39634A"/>
                </a:solidFill>
              </a:rPr>
              <a:t>monitoring framework </a:t>
            </a:r>
            <a:r>
              <a:rPr lang="en-US" sz="2000" dirty="0">
                <a:solidFill>
                  <a:srgbClr val="39634A"/>
                </a:solidFill>
              </a:rPr>
              <a:t>to assess the progress and results achieved (2017 AMR Action Plan and Recommendation)</a:t>
            </a:r>
            <a:endParaRPr lang="fr-BE" sz="2200" u="sng" dirty="0"/>
          </a:p>
          <a:p>
            <a:pPr algn="just"/>
            <a:endParaRPr lang="en-IE" sz="1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9BC06D-A51A-779A-E69C-B55316CD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26" y="157482"/>
            <a:ext cx="8241029" cy="586768"/>
          </a:xfrm>
        </p:spPr>
        <p:txBody>
          <a:bodyPr/>
          <a:lstStyle/>
          <a:p>
            <a:pPr marL="342900" indent="-342900" defTabSz="685800" rtl="0">
              <a:spcAft>
                <a:spcPts val="900"/>
              </a:spcAft>
              <a:tabLst>
                <a:tab pos="674846" algn="l"/>
              </a:tabLst>
              <a:defRPr/>
            </a:pPr>
            <a:r>
              <a:rPr lang="fr-B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H. </a:t>
            </a:r>
            <a:r>
              <a:rPr lang="en-US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Cooperation</a:t>
            </a:r>
            <a:endParaRPr lang="en-IE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E216C5-48F9-5327-4627-77E9B7EDF4E9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F0DF27B6-E3D5-D038-A6AF-A89A3CEFA2A5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36B887F0-A802-23CF-934D-056DE802ED67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A93AC838-CE67-97D3-C0F6-68E366F93AB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4957F80D-8362-2B35-35DB-E287D9B231E8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23D26662-456F-DBD1-099F-F5265EB5861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8052853E-20AA-7D10-55EE-690CD972CA78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E82DEC50-0611-39CF-123E-C941D2D9408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20E64277-5C52-2A6B-11A7-B95D1A27220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84E03EF5-756A-E1CC-7385-776F12CDC2F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7" name="object 14">
              <a:extLst>
                <a:ext uri="{FF2B5EF4-FFF2-40B4-BE49-F238E27FC236}">
                  <a16:creationId xmlns:a16="http://schemas.microsoft.com/office/drawing/2014/main" id="{8F3C72DB-49D1-10CA-7D98-0225D929339B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25C9B59F-FEA6-9985-07FE-18D086E2757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EC7BEEE7-AE1F-B91F-040C-7239743371F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822B15CE-D509-73C4-00B2-4E41D47BA689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object 18">
              <a:extLst>
                <a:ext uri="{FF2B5EF4-FFF2-40B4-BE49-F238E27FC236}">
                  <a16:creationId xmlns:a16="http://schemas.microsoft.com/office/drawing/2014/main" id="{8F2235AE-B903-265E-A822-D828466D3234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8727FDC8-5580-6A9B-EE6E-91AC71CC8303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1131251B-B2A5-CB8B-5E55-B8C6653D819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9080CB05-A0EC-7D53-0350-8DD2A7118C8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137245B-7D4D-1795-AB3A-901FE52D9341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1A22C05C-06E3-6E14-2AF3-EC71189728D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10C19DC0-F02B-8C89-9FFD-D7C5FE1CDD6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3F8C45A2-562F-792E-5BE7-29AAA34ED113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1B0CCAC9-A19B-4947-2DD7-3972F6FFF44C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object 27">
              <a:extLst>
                <a:ext uri="{FF2B5EF4-FFF2-40B4-BE49-F238E27FC236}">
                  <a16:creationId xmlns:a16="http://schemas.microsoft.com/office/drawing/2014/main" id="{00AF9D8F-7689-EB3D-53E0-C54536BD46E1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2" name="object 28">
                <a:extLst>
                  <a:ext uri="{FF2B5EF4-FFF2-40B4-BE49-F238E27FC236}">
                    <a16:creationId xmlns:a16="http://schemas.microsoft.com/office/drawing/2014/main" id="{1C6C270A-EDF4-343C-5F8C-A47C5E71BD72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bject 29">
                <a:extLst>
                  <a:ext uri="{FF2B5EF4-FFF2-40B4-BE49-F238E27FC236}">
                    <a16:creationId xmlns:a16="http://schemas.microsoft.com/office/drawing/2014/main" id="{E01C4C6A-8AE9-2377-84D4-06F50263C600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4" name="object 30">
                <a:extLst>
                  <a:ext uri="{FF2B5EF4-FFF2-40B4-BE49-F238E27FC236}">
                    <a16:creationId xmlns:a16="http://schemas.microsoft.com/office/drawing/2014/main" id="{EC382434-CD1C-9A84-0FD7-52A0373B997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BA9C773D-82F1-33E9-88A2-6540392CFAC2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79213DA7-8B44-48DC-FE66-BAB9B94131BB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FBA6C3DB-5AC7-1803-A034-56601554EA4D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8FFBB56D-98CD-94FC-8D13-CBFF9E1CB0A8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CF984868-5064-D9E1-171C-2D889DC108F7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6B697799-05AD-097C-7185-C31D10889F96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33ADC12A-931B-6868-EC4D-A303F7AC7C53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2AA5E3C5-613C-EF0C-834C-F3CFDE85480C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488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18938-0BF1-8D51-F08E-04EB76036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999" y="1030553"/>
            <a:ext cx="8118132" cy="3630264"/>
          </a:xfrm>
        </p:spPr>
        <p:txBody>
          <a:bodyPr/>
          <a:lstStyle/>
          <a:p>
            <a:pPr marL="348676" marR="2310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9634A"/>
                </a:solidFill>
              </a:rPr>
              <a:t>Inclusion of </a:t>
            </a:r>
            <a:r>
              <a:rPr lang="en-US" sz="1700" b="1" dirty="0">
                <a:solidFill>
                  <a:srgbClr val="39634A"/>
                </a:solidFill>
              </a:rPr>
              <a:t>concrete provisions on AMR </a:t>
            </a:r>
            <a:r>
              <a:rPr lang="en-US" sz="1700" dirty="0">
                <a:solidFill>
                  <a:srgbClr val="39634A"/>
                </a:solidFill>
              </a:rPr>
              <a:t>in a potential WHO </a:t>
            </a:r>
            <a:r>
              <a:rPr lang="en-US" sz="1700" b="1" dirty="0">
                <a:solidFill>
                  <a:srgbClr val="39634A"/>
                </a:solidFill>
              </a:rPr>
              <a:t>international agreement on pandemic prevention, preparedness and response</a:t>
            </a:r>
          </a:p>
          <a:p>
            <a:pPr marL="348676" marR="2310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9634A"/>
                </a:solidFill>
              </a:rPr>
              <a:t>Support to </a:t>
            </a:r>
            <a:r>
              <a:rPr lang="en-US" sz="1700" b="1" dirty="0">
                <a:solidFill>
                  <a:srgbClr val="39634A"/>
                </a:solidFill>
              </a:rPr>
              <a:t>WHO initiatives </a:t>
            </a:r>
            <a:r>
              <a:rPr lang="en-US" sz="1700" dirty="0">
                <a:solidFill>
                  <a:srgbClr val="39634A"/>
                </a:solidFill>
              </a:rPr>
              <a:t>(guidance on how GMPs should be implemented to waste and wastewater management for production of antimicrobials)</a:t>
            </a:r>
          </a:p>
          <a:p>
            <a:pPr marL="348676" marR="2310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9634A"/>
                </a:solidFill>
              </a:rPr>
              <a:t>AMR to feature as a </a:t>
            </a:r>
            <a:r>
              <a:rPr lang="en-US" sz="1700" b="1" dirty="0">
                <a:solidFill>
                  <a:srgbClr val="39634A"/>
                </a:solidFill>
              </a:rPr>
              <a:t>high political priority in G7 and G20 settings</a:t>
            </a:r>
          </a:p>
          <a:p>
            <a:pPr marL="348676" marR="2310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9634A"/>
                </a:solidFill>
              </a:rPr>
              <a:t>Planned </a:t>
            </a:r>
            <a:r>
              <a:rPr lang="en-US" sz="1700" b="1" dirty="0">
                <a:solidFill>
                  <a:srgbClr val="39634A"/>
                </a:solidFill>
              </a:rPr>
              <a:t>United Nations High Level conference on AMR in 2024 </a:t>
            </a:r>
            <a:r>
              <a:rPr lang="en-US" sz="1700" dirty="0">
                <a:solidFill>
                  <a:srgbClr val="39634A"/>
                </a:solidFill>
              </a:rPr>
              <a:t>to raise global commitments </a:t>
            </a:r>
          </a:p>
          <a:p>
            <a:pPr marL="404813" indent="-404813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39634A"/>
                </a:solidFill>
              </a:rPr>
              <a:t>Quadripartite’s</a:t>
            </a:r>
            <a:r>
              <a:rPr lang="en-US" sz="1700" dirty="0">
                <a:solidFill>
                  <a:srgbClr val="39634A"/>
                </a:solidFill>
              </a:rPr>
              <a:t> </a:t>
            </a:r>
            <a:r>
              <a:rPr lang="en-US" sz="1700" b="1" dirty="0">
                <a:ea typeface="Calibri" panose="020F0502020204030204" pitchFamily="34" charset="0"/>
                <a:hlinkClick r:id="rId3"/>
              </a:rPr>
              <a:t>AMR Multi-Stakeholder Partnership Platform</a:t>
            </a:r>
            <a:endParaRPr lang="en-US" sz="1700" b="1" dirty="0">
              <a:ea typeface="Calibri" panose="020F0502020204030204" pitchFamily="34" charset="0"/>
            </a:endParaRPr>
          </a:p>
          <a:p>
            <a:pPr marL="348676" marR="2310" indent="-342900" algn="just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9634A"/>
                </a:solidFill>
              </a:rPr>
              <a:t>Development capacity and </a:t>
            </a:r>
            <a:r>
              <a:rPr lang="en-US" sz="1700" b="1" dirty="0">
                <a:solidFill>
                  <a:srgbClr val="39634A"/>
                </a:solidFill>
              </a:rPr>
              <a:t>support in low-and-middle income countries</a:t>
            </a:r>
            <a:endParaRPr lang="fr-BE" sz="17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9BC06D-A51A-779A-E69C-B55316CD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99" y="195486"/>
            <a:ext cx="8241029" cy="586768"/>
          </a:xfrm>
        </p:spPr>
        <p:txBody>
          <a:bodyPr/>
          <a:lstStyle/>
          <a:p>
            <a:pPr marL="342900" indent="-342900" defTabSz="685800" rtl="0">
              <a:spcAft>
                <a:spcPts val="900"/>
              </a:spcAft>
              <a:tabLst>
                <a:tab pos="674846" algn="l"/>
              </a:tabLst>
              <a:defRPr/>
            </a:pPr>
            <a:r>
              <a:rPr lang="fr-B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I. </a:t>
            </a:r>
            <a:r>
              <a:rPr lang="en-US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Global </a:t>
            </a:r>
            <a:endParaRPr lang="en-IE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24CE89-519E-8444-9CF3-A040220C8F28}"/>
              </a:ext>
            </a:extLst>
          </p:cNvPr>
          <p:cNvGrpSpPr/>
          <p:nvPr/>
        </p:nvGrpSpPr>
        <p:grpSpPr>
          <a:xfrm>
            <a:off x="7236296" y="4587974"/>
            <a:ext cx="1662454" cy="459784"/>
            <a:chOff x="14240814" y="9183579"/>
            <a:chExt cx="5063049" cy="1321153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3B28909B-4865-3F26-3D8D-9AE43CBF25AF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76DCAADA-1014-67C1-9F40-82E376074F6C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D3EAB493-C480-9A25-CF9C-612BEEC4268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906A3E84-484C-92DD-1FB8-29742F98E562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5A38749B-7E9D-2606-97AC-56A93EE38AA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786DCD18-810D-4E80-C80B-9F16A3BAD5DC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780D61D5-7E18-E7E1-FD12-F0192661F38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16E1C67F-8796-0F05-109E-53BCCB2343C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583D350F-D619-C212-7497-2270998F1AC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7" name="object 14">
              <a:extLst>
                <a:ext uri="{FF2B5EF4-FFF2-40B4-BE49-F238E27FC236}">
                  <a16:creationId xmlns:a16="http://schemas.microsoft.com/office/drawing/2014/main" id="{3C5111E4-46EE-A175-A8AB-0AD158877E7B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F5CC6E72-ABFB-61E4-A0EA-14BCF819BD5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017074B1-303A-4F72-CE86-A5CE8609883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17FCF7F4-6D77-FED4-1AF2-F25EB0F47320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object 18">
              <a:extLst>
                <a:ext uri="{FF2B5EF4-FFF2-40B4-BE49-F238E27FC236}">
                  <a16:creationId xmlns:a16="http://schemas.microsoft.com/office/drawing/2014/main" id="{7AAF3DAC-C6B9-B9D2-8398-44F51787A105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E0D7E3B7-A9B3-D987-126B-F1A84682B0FE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EC46AC0D-FCA7-7BA5-70DF-35ABD142E91F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855F757E-D181-9290-2C0C-3799D3D5A04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7D2B059F-1B7D-4C38-2C0E-DBE71346C019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38B40C70-6700-B8B3-DC53-10D88304DFC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9E52E28D-46CB-40EC-F060-544F86FC524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99CCE3D2-206D-8570-3697-204F096F50AE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70255162-9B03-AD5A-54AF-2C6D2E3F3F64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object 27">
              <a:extLst>
                <a:ext uri="{FF2B5EF4-FFF2-40B4-BE49-F238E27FC236}">
                  <a16:creationId xmlns:a16="http://schemas.microsoft.com/office/drawing/2014/main" id="{C77774F1-FCDD-1FF0-B28D-9E59DB81828A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2" name="object 28">
                <a:extLst>
                  <a:ext uri="{FF2B5EF4-FFF2-40B4-BE49-F238E27FC236}">
                    <a16:creationId xmlns:a16="http://schemas.microsoft.com/office/drawing/2014/main" id="{FFDBE0A8-74AE-D7B1-782B-7A0C2F5EA04C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bject 29">
                <a:extLst>
                  <a:ext uri="{FF2B5EF4-FFF2-40B4-BE49-F238E27FC236}">
                    <a16:creationId xmlns:a16="http://schemas.microsoft.com/office/drawing/2014/main" id="{042DA0F8-1B9B-6A76-F73E-E6A16B76A81F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4" name="object 30">
                <a:extLst>
                  <a:ext uri="{FF2B5EF4-FFF2-40B4-BE49-F238E27FC236}">
                    <a16:creationId xmlns:a16="http://schemas.microsoft.com/office/drawing/2014/main" id="{F5A0ECE9-0811-6C82-B450-8A0FAA41CAF6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0727DF09-2053-1128-1D09-16717893DE40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3FA7D79B-58C7-D668-7652-D730DB79FB60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D3F2B9C7-E255-DF30-F0EE-6F3E897C9FE6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69A78E38-3DA0-DBE1-9CE0-C948B22E6B56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7123833A-301D-6DA9-5A48-1571F836E785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51D4C6E7-C5A2-9B78-0082-AEE81657A378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A0997754-86A5-A307-112C-1E26BD5C70F5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12BAC2AB-7291-7BF9-76A8-4161D8ECE72D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1620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75448E-EB9D-19B5-C75D-E73A9F0ACC55}"/>
              </a:ext>
            </a:extLst>
          </p:cNvPr>
          <p:cNvSpPr txBox="1"/>
          <p:nvPr/>
        </p:nvSpPr>
        <p:spPr>
          <a:xfrm>
            <a:off x="1709637" y="1203598"/>
            <a:ext cx="5787520" cy="838579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5776" algn="ctr">
              <a:spcBef>
                <a:spcPts val="59"/>
              </a:spcBef>
            </a:pPr>
            <a:r>
              <a:rPr lang="en-US" sz="5400" dirty="0">
                <a:solidFill>
                  <a:srgbClr val="396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en-US" sz="5400" b="0" dirty="0">
                <a:solidFill>
                  <a:srgbClr val="39634A"/>
                </a:solidFill>
                <a:latin typeface="Arial Black" panose="020B0A04020102020204" pitchFamily="34" charset="0"/>
                <a:cs typeface="ECSquareSansPro-ExtraBlack"/>
              </a:rPr>
              <a:t> </a:t>
            </a:r>
            <a:endParaRPr sz="5400" b="0" dirty="0">
              <a:solidFill>
                <a:srgbClr val="39634A"/>
              </a:solidFill>
              <a:latin typeface="Arial Black" panose="020B0A04020102020204" pitchFamily="34" charset="0"/>
              <a:cs typeface="ECSquareSansPro-ExtraBlack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DBE5D7-FD58-374B-D130-BBE6D8CB89A6}"/>
              </a:ext>
            </a:extLst>
          </p:cNvPr>
          <p:cNvGrpSpPr/>
          <p:nvPr/>
        </p:nvGrpSpPr>
        <p:grpSpPr>
          <a:xfrm>
            <a:off x="6966984" y="4304541"/>
            <a:ext cx="1812747" cy="473019"/>
            <a:chOff x="14240814" y="9183579"/>
            <a:chExt cx="5063049" cy="1321153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B5C06F98-1C75-A823-1719-3BBABF0D1F09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D0490800-883A-985D-50F3-EC13AEE7C2F7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endParaRPr sz="3456"/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2210690A-70A7-86D1-9756-0BE50AB3DEB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C9D17F69-07D3-77F4-FC09-1BDFA58C5BE2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0F400089-7303-FD24-A88E-C50EA96F63E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94C86CB4-F07D-8B8B-D6D2-B9D04B540944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endParaRPr sz="3456"/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37A44353-4557-2EEF-E896-7B24A36E8C7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7DD017AF-D2C9-A0BC-1A47-132A764FEC3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572900E6-A993-53D1-1390-10A854F3478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7" name="object 14">
              <a:extLst>
                <a:ext uri="{FF2B5EF4-FFF2-40B4-BE49-F238E27FC236}">
                  <a16:creationId xmlns:a16="http://schemas.microsoft.com/office/drawing/2014/main" id="{BD4B2AA4-8E9D-E01B-B3D4-461BF95995A1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BDC48292-CB13-BE52-8EBD-209288F62F0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AC14FD6A-7F37-1667-2185-F0660032060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2B3403EB-7730-93A2-9387-7102893133FB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endParaRPr sz="3456"/>
              </a:p>
            </p:txBody>
          </p:sp>
        </p:grpSp>
        <p:grpSp>
          <p:nvGrpSpPr>
            <p:cNvPr id="8" name="object 18">
              <a:extLst>
                <a:ext uri="{FF2B5EF4-FFF2-40B4-BE49-F238E27FC236}">
                  <a16:creationId xmlns:a16="http://schemas.microsoft.com/office/drawing/2014/main" id="{11926184-91E0-55AF-AE9F-7FF14AF66394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99B11972-A543-7C3C-9009-8A2C85D89B4A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endParaRPr sz="3456"/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7977A219-304A-C451-DB37-9277780DB02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602DAE9C-15BF-3C7D-0F6B-0F4D53D2DF2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22AD2601-6BFF-4198-751E-0769BD2EAE00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endParaRPr sz="3456"/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415DF4AD-E3C5-E886-6F29-5A774381D3BB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A606B435-FF76-E514-A092-81230BBF207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368BC0CE-8A59-842E-4698-DAC37B4207D6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endParaRPr sz="3456"/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5E74B7CF-B91F-E4BE-1FE5-CCD1138082C8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endParaRPr sz="3456"/>
            </a:p>
          </p:txBody>
        </p:sp>
        <p:grpSp>
          <p:nvGrpSpPr>
            <p:cNvPr id="11" name="object 27">
              <a:extLst>
                <a:ext uri="{FF2B5EF4-FFF2-40B4-BE49-F238E27FC236}">
                  <a16:creationId xmlns:a16="http://schemas.microsoft.com/office/drawing/2014/main" id="{780B7989-71CA-39A1-CFE5-A833BA2761CC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2" name="object 28">
                <a:extLst>
                  <a:ext uri="{FF2B5EF4-FFF2-40B4-BE49-F238E27FC236}">
                    <a16:creationId xmlns:a16="http://schemas.microsoft.com/office/drawing/2014/main" id="{E73629DC-60B5-45F9-4730-2158A3EFC801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endParaRPr sz="3456"/>
              </a:p>
            </p:txBody>
          </p:sp>
          <p:sp>
            <p:nvSpPr>
              <p:cNvPr id="13" name="object 29">
                <a:extLst>
                  <a:ext uri="{FF2B5EF4-FFF2-40B4-BE49-F238E27FC236}">
                    <a16:creationId xmlns:a16="http://schemas.microsoft.com/office/drawing/2014/main" id="{6D1132FB-BF8A-1D83-E52D-EEE57850E036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endParaRPr sz="3456"/>
              </a:p>
            </p:txBody>
          </p:sp>
          <p:pic>
            <p:nvPicPr>
              <p:cNvPr id="14" name="object 30">
                <a:extLst>
                  <a:ext uri="{FF2B5EF4-FFF2-40B4-BE49-F238E27FC236}">
                    <a16:creationId xmlns:a16="http://schemas.microsoft.com/office/drawing/2014/main" id="{1ECBFB61-F33E-6A28-D950-F0CBC4AC78B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5E105A7B-EF42-8FE0-CF9D-4424B6D6CB9F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F2A0E75F-7417-BA99-84DC-BF3932EDD1C3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endParaRPr sz="3456"/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49C66C47-AFB2-A634-EC81-35F1D8F58C34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DB88CF8C-A724-E9EF-D725-CCFC25C8E8C4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endParaRPr sz="3456"/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6205D362-A6CF-A83A-2F38-49CC30C4934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01B9A8CA-9B85-F8E9-CE44-FD7EB2DE7819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51148192-DFE2-ACA2-DB13-3EAAD96496E6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26E1F3E1-26AF-62CF-5BF9-4D655223F60D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  <p:pic>
        <p:nvPicPr>
          <p:cNvPr id="3" name="object 7">
            <a:extLst>
              <a:ext uri="{FF2B5EF4-FFF2-40B4-BE49-F238E27FC236}">
                <a16:creationId xmlns:a16="http://schemas.microsoft.com/office/drawing/2014/main" id="{F925D248-BB41-9BC9-004E-78BB8504881B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30111" y="2283718"/>
            <a:ext cx="3883778" cy="14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01C332-BA96-C8F8-401E-F9D5E93C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37" y="232779"/>
            <a:ext cx="7886700" cy="586768"/>
          </a:xfrm>
        </p:spPr>
        <p:txBody>
          <a:bodyPr/>
          <a:lstStyle/>
          <a:p>
            <a:pPr marL="5776" algn="ctr" rtl="0" eaLnBrk="0" fontAlgn="base" hangingPunct="0">
              <a:spcBef>
                <a:spcPts val="59"/>
              </a:spcBef>
              <a:spcAft>
                <a:spcPct val="0"/>
              </a:spcAft>
            </a:pPr>
            <a:r>
              <a:rPr lang="en-I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AMR – Context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57C57-AE23-C6C1-7160-1942364993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r="5711"/>
          <a:stretch/>
        </p:blipFill>
        <p:spPr>
          <a:xfrm>
            <a:off x="7450663" y="103586"/>
            <a:ext cx="1596295" cy="1186604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7937484B-87A2-D958-6F2F-C6D40093EA63}"/>
              </a:ext>
            </a:extLst>
          </p:cNvPr>
          <p:cNvSpPr txBox="1"/>
          <p:nvPr/>
        </p:nvSpPr>
        <p:spPr>
          <a:xfrm>
            <a:off x="705895" y="1150799"/>
            <a:ext cx="8264863" cy="3622207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marR="2310">
              <a:spcBef>
                <a:spcPts val="0"/>
              </a:spcBef>
              <a:spcAft>
                <a:spcPts val="1200"/>
              </a:spcAft>
            </a:pPr>
            <a:r>
              <a:rPr lang="en-US" sz="2000" b="0" dirty="0">
                <a:solidFill>
                  <a:srgbClr val="39634A"/>
                </a:solidFill>
                <a:latin typeface="+mn-lt"/>
                <a:cs typeface="EC Square Sans Pro"/>
              </a:rPr>
              <a:t>Today, </a:t>
            </a:r>
            <a:r>
              <a:rPr lang="en-US" sz="2000" dirty="0">
                <a:solidFill>
                  <a:srgbClr val="39634A"/>
                </a:solidFill>
                <a:latin typeface="+mn-lt"/>
                <a:cs typeface="EC Square Sans Pro"/>
              </a:rPr>
              <a:t>one in five bacterial infections </a:t>
            </a:r>
            <a:r>
              <a:rPr lang="en-US" sz="2000" b="0" dirty="0">
                <a:solidFill>
                  <a:srgbClr val="39634A"/>
                </a:solidFill>
                <a:latin typeface="+mn-lt"/>
                <a:cs typeface="EC Square Sans Pro"/>
              </a:rPr>
              <a:t>in Europe is caused by a                  pathogen that is resistant to antibiotics. In about 10 years, </a:t>
            </a:r>
            <a:r>
              <a:rPr lang="en-US" sz="2000" dirty="0">
                <a:solidFill>
                  <a:srgbClr val="39634A"/>
                </a:solidFill>
                <a:latin typeface="+mn-lt"/>
                <a:cs typeface="EC Square Sans Pro"/>
              </a:rPr>
              <a:t>9 out of 10</a:t>
            </a:r>
            <a:r>
              <a:rPr lang="en-US" sz="2000" b="0" dirty="0">
                <a:solidFill>
                  <a:srgbClr val="39634A"/>
                </a:solidFill>
                <a:latin typeface="+mn-lt"/>
                <a:cs typeface="EC Square Sans Pro"/>
              </a:rPr>
              <a:t> of hospital acquired bacterial infections will be </a:t>
            </a:r>
            <a:r>
              <a:rPr lang="en-US" sz="2000" dirty="0">
                <a:solidFill>
                  <a:srgbClr val="39634A"/>
                </a:solidFill>
                <a:latin typeface="+mn-lt"/>
                <a:cs typeface="EC Square Sans Pro"/>
              </a:rPr>
              <a:t>multi-resistant</a:t>
            </a:r>
            <a:r>
              <a:rPr lang="en-US" sz="2000" b="0" dirty="0">
                <a:solidFill>
                  <a:srgbClr val="39634A"/>
                </a:solidFill>
                <a:latin typeface="+mn-lt"/>
                <a:cs typeface="EC Square Sans Pro"/>
              </a:rPr>
              <a:t>.</a:t>
            </a:r>
          </a:p>
          <a:p>
            <a:pPr marL="5776" marR="231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39634A"/>
                </a:solidFill>
                <a:latin typeface="+mn-lt"/>
                <a:cs typeface="EC Square Sans Pro"/>
              </a:rPr>
              <a:t>Public health impacts: </a:t>
            </a:r>
          </a:p>
          <a:p>
            <a:pPr marL="462976" marR="231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  <a:latin typeface="+mn-lt"/>
                <a:cs typeface="EC Square Sans Pro"/>
              </a:rPr>
              <a:t>EU/EEA</a:t>
            </a:r>
            <a:r>
              <a:rPr lang="en-US" sz="2000" b="0" dirty="0">
                <a:solidFill>
                  <a:srgbClr val="39634A"/>
                </a:solidFill>
                <a:latin typeface="+mn-lt"/>
                <a:cs typeface="EC Square Sans Pro"/>
              </a:rPr>
              <a:t>: more than 35 000 deaths every year</a:t>
            </a:r>
          </a:p>
          <a:p>
            <a:pPr marL="462976" marR="231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  <a:latin typeface="+mn-lt"/>
                <a:cs typeface="EC Square Sans Pro"/>
              </a:rPr>
              <a:t>OECD countries</a:t>
            </a:r>
            <a:r>
              <a:rPr lang="en-US" sz="2000" b="0" dirty="0">
                <a:solidFill>
                  <a:srgbClr val="39634A"/>
                </a:solidFill>
                <a:latin typeface="+mn-lt"/>
                <a:cs typeface="EC Square Sans Pro"/>
              </a:rPr>
              <a:t>: around 79 000 deaths every year</a:t>
            </a:r>
          </a:p>
          <a:p>
            <a:pPr marL="462976" marR="231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4A"/>
                </a:solidFill>
                <a:latin typeface="+mn-lt"/>
                <a:cs typeface="EC Square Sans Pro"/>
              </a:rPr>
              <a:t>Globally</a:t>
            </a:r>
            <a:r>
              <a:rPr lang="en-US" sz="2000" b="0" dirty="0">
                <a:solidFill>
                  <a:srgbClr val="39634A"/>
                </a:solidFill>
                <a:latin typeface="+mn-lt"/>
                <a:cs typeface="EC Square Sans Pro"/>
              </a:rPr>
              <a:t>:</a:t>
            </a:r>
          </a:p>
          <a:p>
            <a:pPr marL="920176" marR="231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9634A"/>
                </a:solidFill>
                <a:latin typeface="+mn-lt"/>
                <a:cs typeface="EC Square Sans Pro"/>
              </a:rPr>
              <a:t>In 2019: responsible for 1,27 million deaths and contributed to 4,95 million</a:t>
            </a:r>
          </a:p>
          <a:p>
            <a:pPr marL="920176" marR="231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9634A"/>
                </a:solidFill>
                <a:latin typeface="+mn-lt"/>
                <a:cs typeface="EC Square Sans Pro"/>
              </a:rPr>
              <a:t>Estimation by 2050: 10 million deaths each year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771BE4-26B7-AABA-12CD-F9285AB53BFF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7" name="object 4">
              <a:extLst>
                <a:ext uri="{FF2B5EF4-FFF2-40B4-BE49-F238E27FC236}">
                  <a16:creationId xmlns:a16="http://schemas.microsoft.com/office/drawing/2014/main" id="{F5BBEAAD-554D-7B29-0065-65CE50127238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05C5B533-9EF1-13EE-AEF0-ED0237013F7F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0" name="object 6">
                <a:extLst>
                  <a:ext uri="{FF2B5EF4-FFF2-40B4-BE49-F238E27FC236}">
                    <a16:creationId xmlns:a16="http://schemas.microsoft.com/office/drawing/2014/main" id="{E554988E-C543-D70A-E680-B811B8A3207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8" name="object 8">
              <a:extLst>
                <a:ext uri="{FF2B5EF4-FFF2-40B4-BE49-F238E27FC236}">
                  <a16:creationId xmlns:a16="http://schemas.microsoft.com/office/drawing/2014/main" id="{3028C062-5920-B029-0C33-61D78C88A583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4" name="object 9">
                <a:extLst>
                  <a:ext uri="{FF2B5EF4-FFF2-40B4-BE49-F238E27FC236}">
                    <a16:creationId xmlns:a16="http://schemas.microsoft.com/office/drawing/2014/main" id="{EB44D16F-B704-DA0D-807F-D946224CE96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5" name="object 10">
                <a:extLst>
                  <a:ext uri="{FF2B5EF4-FFF2-40B4-BE49-F238E27FC236}">
                    <a16:creationId xmlns:a16="http://schemas.microsoft.com/office/drawing/2014/main" id="{52398E99-7C8B-0286-56C6-D9B0A370C015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6" name="object 11">
                <a:extLst>
                  <a:ext uri="{FF2B5EF4-FFF2-40B4-BE49-F238E27FC236}">
                    <a16:creationId xmlns:a16="http://schemas.microsoft.com/office/drawing/2014/main" id="{945BFF62-FE75-11E2-8413-A963499A69B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7" name="object 12">
                <a:extLst>
                  <a:ext uri="{FF2B5EF4-FFF2-40B4-BE49-F238E27FC236}">
                    <a16:creationId xmlns:a16="http://schemas.microsoft.com/office/drawing/2014/main" id="{000DAC30-83A2-A8D6-921F-7FAD25B4003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8" name="object 13">
                <a:extLst>
                  <a:ext uri="{FF2B5EF4-FFF2-40B4-BE49-F238E27FC236}">
                    <a16:creationId xmlns:a16="http://schemas.microsoft.com/office/drawing/2014/main" id="{DE312D2F-49A5-3499-F87C-5974E2231DB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9" name="object 14">
              <a:extLst>
                <a:ext uri="{FF2B5EF4-FFF2-40B4-BE49-F238E27FC236}">
                  <a16:creationId xmlns:a16="http://schemas.microsoft.com/office/drawing/2014/main" id="{3C77991E-DBB4-0116-B70D-27309F3C6C22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31" name="object 15">
                <a:extLst>
                  <a:ext uri="{FF2B5EF4-FFF2-40B4-BE49-F238E27FC236}">
                    <a16:creationId xmlns:a16="http://schemas.microsoft.com/office/drawing/2014/main" id="{85AE6EE3-288E-CBB3-7355-56E30807DB3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2" name="object 16">
                <a:extLst>
                  <a:ext uri="{FF2B5EF4-FFF2-40B4-BE49-F238E27FC236}">
                    <a16:creationId xmlns:a16="http://schemas.microsoft.com/office/drawing/2014/main" id="{34D84682-104E-A5A5-6ECB-ED7B2E0676D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3" name="object 17">
                <a:extLst>
                  <a:ext uri="{FF2B5EF4-FFF2-40B4-BE49-F238E27FC236}">
                    <a16:creationId xmlns:a16="http://schemas.microsoft.com/office/drawing/2014/main" id="{201126D9-D4F8-FD98-8A30-4A9CEE734EBB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" name="object 18">
              <a:extLst>
                <a:ext uri="{FF2B5EF4-FFF2-40B4-BE49-F238E27FC236}">
                  <a16:creationId xmlns:a16="http://schemas.microsoft.com/office/drawing/2014/main" id="{0AFFDC3C-C543-810F-CEA4-46375D4EB090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80E96BE4-1E0C-01AE-3C19-B8E6D7A265A9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6" name="object 20">
                <a:extLst>
                  <a:ext uri="{FF2B5EF4-FFF2-40B4-BE49-F238E27FC236}">
                    <a16:creationId xmlns:a16="http://schemas.microsoft.com/office/drawing/2014/main" id="{EE7DF3E5-F769-84EA-7597-D1C783110935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7" name="object 21">
                <a:extLst>
                  <a:ext uri="{FF2B5EF4-FFF2-40B4-BE49-F238E27FC236}">
                    <a16:creationId xmlns:a16="http://schemas.microsoft.com/office/drawing/2014/main" id="{C3BDBD6B-6FBE-5990-46C3-4FF1D0D1CEB0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2FF1B05F-C5E1-A71C-7B06-A017FD36B002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9" name="object 23">
                <a:extLst>
                  <a:ext uri="{FF2B5EF4-FFF2-40B4-BE49-F238E27FC236}">
                    <a16:creationId xmlns:a16="http://schemas.microsoft.com/office/drawing/2014/main" id="{4D7327A2-CA93-9A99-D0B1-9F2A1301AFD6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30" name="object 24">
                <a:extLst>
                  <a:ext uri="{FF2B5EF4-FFF2-40B4-BE49-F238E27FC236}">
                    <a16:creationId xmlns:a16="http://schemas.microsoft.com/office/drawing/2014/main" id="{7DEA34FC-29AE-D2EE-8234-8AC2B199031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11" name="object 25">
              <a:extLst>
                <a:ext uri="{FF2B5EF4-FFF2-40B4-BE49-F238E27FC236}">
                  <a16:creationId xmlns:a16="http://schemas.microsoft.com/office/drawing/2014/main" id="{18921A34-AAAD-D74E-F3C3-208AF63D6ADB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26">
              <a:extLst>
                <a:ext uri="{FF2B5EF4-FFF2-40B4-BE49-F238E27FC236}">
                  <a16:creationId xmlns:a16="http://schemas.microsoft.com/office/drawing/2014/main" id="{FF379AF0-A606-FA4B-1231-7219BEB5E89D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" name="object 27">
              <a:extLst>
                <a:ext uri="{FF2B5EF4-FFF2-40B4-BE49-F238E27FC236}">
                  <a16:creationId xmlns:a16="http://schemas.microsoft.com/office/drawing/2014/main" id="{B20D5198-9E25-6397-32C3-D11A622D0FAA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4" name="object 28">
                <a:extLst>
                  <a:ext uri="{FF2B5EF4-FFF2-40B4-BE49-F238E27FC236}">
                    <a16:creationId xmlns:a16="http://schemas.microsoft.com/office/drawing/2014/main" id="{4EE97A37-D69B-7974-3CB0-31B0A6733B46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object 29">
                <a:extLst>
                  <a:ext uri="{FF2B5EF4-FFF2-40B4-BE49-F238E27FC236}">
                    <a16:creationId xmlns:a16="http://schemas.microsoft.com/office/drawing/2014/main" id="{FBE5F47C-3014-6C01-977B-B7383C9FFB55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6" name="object 30">
                <a:extLst>
                  <a:ext uri="{FF2B5EF4-FFF2-40B4-BE49-F238E27FC236}">
                    <a16:creationId xmlns:a16="http://schemas.microsoft.com/office/drawing/2014/main" id="{544D1870-606E-9630-0F83-FD3A69A0278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7" name="object 31">
                <a:extLst>
                  <a:ext uri="{FF2B5EF4-FFF2-40B4-BE49-F238E27FC236}">
                    <a16:creationId xmlns:a16="http://schemas.microsoft.com/office/drawing/2014/main" id="{9657DD24-13E3-AADF-73E6-3E353D72A25C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8" name="object 32">
                <a:extLst>
                  <a:ext uri="{FF2B5EF4-FFF2-40B4-BE49-F238E27FC236}">
                    <a16:creationId xmlns:a16="http://schemas.microsoft.com/office/drawing/2014/main" id="{9CB81E88-7109-30C1-3FC1-DB936123005E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3">
                <a:extLst>
                  <a:ext uri="{FF2B5EF4-FFF2-40B4-BE49-F238E27FC236}">
                    <a16:creationId xmlns:a16="http://schemas.microsoft.com/office/drawing/2014/main" id="{1C727523-54C0-728B-8C64-3AF9AD62B3F1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20" name="object 34">
                <a:extLst>
                  <a:ext uri="{FF2B5EF4-FFF2-40B4-BE49-F238E27FC236}">
                    <a16:creationId xmlns:a16="http://schemas.microsoft.com/office/drawing/2014/main" id="{88B0894C-DAA1-6C76-AB40-2E3068DCD155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1" name="object 35">
                <a:extLst>
                  <a:ext uri="{FF2B5EF4-FFF2-40B4-BE49-F238E27FC236}">
                    <a16:creationId xmlns:a16="http://schemas.microsoft.com/office/drawing/2014/main" id="{6D7CB2A1-1D11-C144-F02C-AB093911459C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2" name="object 36">
                <a:extLst>
                  <a:ext uri="{FF2B5EF4-FFF2-40B4-BE49-F238E27FC236}">
                    <a16:creationId xmlns:a16="http://schemas.microsoft.com/office/drawing/2014/main" id="{5916AE63-BABD-A11C-3705-000E12E11066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3" name="object 37">
                <a:extLst>
                  <a:ext uri="{FF2B5EF4-FFF2-40B4-BE49-F238E27FC236}">
                    <a16:creationId xmlns:a16="http://schemas.microsoft.com/office/drawing/2014/main" id="{DBCA9C02-4CBD-48CF-0222-8302640A99D5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4" name="object 38">
                <a:extLst>
                  <a:ext uri="{FF2B5EF4-FFF2-40B4-BE49-F238E27FC236}">
                    <a16:creationId xmlns:a16="http://schemas.microsoft.com/office/drawing/2014/main" id="{9289A82B-7090-5683-5FA6-5FC2990B8252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F01AFC0-2408-A7DD-1015-F564DB98954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0551" y="3795886"/>
            <a:ext cx="56877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BC14F2-C0C1-4814-23F4-D0C34CAB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755" y="261081"/>
            <a:ext cx="3797063" cy="586768"/>
          </a:xfrm>
        </p:spPr>
        <p:txBody>
          <a:bodyPr/>
          <a:lstStyle/>
          <a:p>
            <a:r>
              <a:rPr lang="en-I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AMR – Context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5572E-5F1E-DC20-69B4-9C30663DB2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r="5711"/>
          <a:stretch/>
        </p:blipFill>
        <p:spPr>
          <a:xfrm>
            <a:off x="7450663" y="103586"/>
            <a:ext cx="1596295" cy="1186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5A8F7-BF28-77DC-500E-4018FB886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328976"/>
            <a:ext cx="568772" cy="8640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150246-4E4F-F233-5608-44F99F87B9E0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7" name="object 4">
              <a:extLst>
                <a:ext uri="{FF2B5EF4-FFF2-40B4-BE49-F238E27FC236}">
                  <a16:creationId xmlns:a16="http://schemas.microsoft.com/office/drawing/2014/main" id="{CC2A956E-24CE-68BC-B6AB-2061AE30C479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0D2CB781-BB63-96FC-E374-43334D944331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0" name="object 6">
                <a:extLst>
                  <a:ext uri="{FF2B5EF4-FFF2-40B4-BE49-F238E27FC236}">
                    <a16:creationId xmlns:a16="http://schemas.microsoft.com/office/drawing/2014/main" id="{04DF37EB-70C7-E966-6D15-785FDFE9BFC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8" name="object 8">
              <a:extLst>
                <a:ext uri="{FF2B5EF4-FFF2-40B4-BE49-F238E27FC236}">
                  <a16:creationId xmlns:a16="http://schemas.microsoft.com/office/drawing/2014/main" id="{FACCF912-870C-89A0-67D2-20A0F50AF187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4" name="object 9">
                <a:extLst>
                  <a:ext uri="{FF2B5EF4-FFF2-40B4-BE49-F238E27FC236}">
                    <a16:creationId xmlns:a16="http://schemas.microsoft.com/office/drawing/2014/main" id="{1199F975-BA0D-02BE-CEE7-ACF997984CA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5" name="object 10">
                <a:extLst>
                  <a:ext uri="{FF2B5EF4-FFF2-40B4-BE49-F238E27FC236}">
                    <a16:creationId xmlns:a16="http://schemas.microsoft.com/office/drawing/2014/main" id="{833BF41D-5C11-CC3A-D79E-F1EF63243EB4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6" name="object 11">
                <a:extLst>
                  <a:ext uri="{FF2B5EF4-FFF2-40B4-BE49-F238E27FC236}">
                    <a16:creationId xmlns:a16="http://schemas.microsoft.com/office/drawing/2014/main" id="{548FF0E9-AE70-E31C-052E-6D7EECC99A9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7" name="object 12">
                <a:extLst>
                  <a:ext uri="{FF2B5EF4-FFF2-40B4-BE49-F238E27FC236}">
                    <a16:creationId xmlns:a16="http://schemas.microsoft.com/office/drawing/2014/main" id="{2C706EC9-2A95-14DA-E501-60C8B60C950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8" name="object 13">
                <a:extLst>
                  <a:ext uri="{FF2B5EF4-FFF2-40B4-BE49-F238E27FC236}">
                    <a16:creationId xmlns:a16="http://schemas.microsoft.com/office/drawing/2014/main" id="{D489AB38-2F92-9ED4-28EC-3CC32FE2018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9" name="object 14">
              <a:extLst>
                <a:ext uri="{FF2B5EF4-FFF2-40B4-BE49-F238E27FC236}">
                  <a16:creationId xmlns:a16="http://schemas.microsoft.com/office/drawing/2014/main" id="{68BD8D9E-EAEC-9ABA-9BEC-6ED5B8327797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31" name="object 15">
                <a:extLst>
                  <a:ext uri="{FF2B5EF4-FFF2-40B4-BE49-F238E27FC236}">
                    <a16:creationId xmlns:a16="http://schemas.microsoft.com/office/drawing/2014/main" id="{478427AB-89D3-0453-DE5F-578FC6CF55BB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2" name="object 16">
                <a:extLst>
                  <a:ext uri="{FF2B5EF4-FFF2-40B4-BE49-F238E27FC236}">
                    <a16:creationId xmlns:a16="http://schemas.microsoft.com/office/drawing/2014/main" id="{810FED43-21F7-9D5F-D477-29CE8210F38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3" name="object 17">
                <a:extLst>
                  <a:ext uri="{FF2B5EF4-FFF2-40B4-BE49-F238E27FC236}">
                    <a16:creationId xmlns:a16="http://schemas.microsoft.com/office/drawing/2014/main" id="{8C945304-9A3F-A55D-9011-85B7AE600158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" name="object 18">
              <a:extLst>
                <a:ext uri="{FF2B5EF4-FFF2-40B4-BE49-F238E27FC236}">
                  <a16:creationId xmlns:a16="http://schemas.microsoft.com/office/drawing/2014/main" id="{91D9B305-6DA3-6129-6C42-B64274E60243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621D4AC7-54BA-D4FF-31D7-DAA1409A8D3E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6" name="object 20">
                <a:extLst>
                  <a:ext uri="{FF2B5EF4-FFF2-40B4-BE49-F238E27FC236}">
                    <a16:creationId xmlns:a16="http://schemas.microsoft.com/office/drawing/2014/main" id="{81092FF9-7EEE-731C-94D7-6A3165A9BEA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7" name="object 21">
                <a:extLst>
                  <a:ext uri="{FF2B5EF4-FFF2-40B4-BE49-F238E27FC236}">
                    <a16:creationId xmlns:a16="http://schemas.microsoft.com/office/drawing/2014/main" id="{135C9F80-781B-E3F2-5E8C-1C4D9E62AC32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08DFF510-9218-E3F6-82D8-53EBC984D615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9" name="object 23">
                <a:extLst>
                  <a:ext uri="{FF2B5EF4-FFF2-40B4-BE49-F238E27FC236}">
                    <a16:creationId xmlns:a16="http://schemas.microsoft.com/office/drawing/2014/main" id="{754DDE3E-5A41-1893-7A95-073C1CB9594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30" name="object 24">
                <a:extLst>
                  <a:ext uri="{FF2B5EF4-FFF2-40B4-BE49-F238E27FC236}">
                    <a16:creationId xmlns:a16="http://schemas.microsoft.com/office/drawing/2014/main" id="{D961BDEC-002F-275C-89F0-63194C5617A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11" name="object 25">
              <a:extLst>
                <a:ext uri="{FF2B5EF4-FFF2-40B4-BE49-F238E27FC236}">
                  <a16:creationId xmlns:a16="http://schemas.microsoft.com/office/drawing/2014/main" id="{8F7092C4-D102-E406-EA03-BF14283391B4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26">
              <a:extLst>
                <a:ext uri="{FF2B5EF4-FFF2-40B4-BE49-F238E27FC236}">
                  <a16:creationId xmlns:a16="http://schemas.microsoft.com/office/drawing/2014/main" id="{327D05E1-AA85-0BA4-78FA-03D4BB60EB31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" name="object 27">
              <a:extLst>
                <a:ext uri="{FF2B5EF4-FFF2-40B4-BE49-F238E27FC236}">
                  <a16:creationId xmlns:a16="http://schemas.microsoft.com/office/drawing/2014/main" id="{0B220B22-6A85-69BF-E3DF-2B9D2833F8B0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4" name="object 28">
                <a:extLst>
                  <a:ext uri="{FF2B5EF4-FFF2-40B4-BE49-F238E27FC236}">
                    <a16:creationId xmlns:a16="http://schemas.microsoft.com/office/drawing/2014/main" id="{54AF20A2-DD23-4474-17EA-258D61D023A3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object 29">
                <a:extLst>
                  <a:ext uri="{FF2B5EF4-FFF2-40B4-BE49-F238E27FC236}">
                    <a16:creationId xmlns:a16="http://schemas.microsoft.com/office/drawing/2014/main" id="{93448A0F-5E1D-C4EE-0D68-EECB155A667C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6" name="object 30">
                <a:extLst>
                  <a:ext uri="{FF2B5EF4-FFF2-40B4-BE49-F238E27FC236}">
                    <a16:creationId xmlns:a16="http://schemas.microsoft.com/office/drawing/2014/main" id="{114A8C09-266B-2E9C-80FC-B4F93BB6781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7" name="object 31">
                <a:extLst>
                  <a:ext uri="{FF2B5EF4-FFF2-40B4-BE49-F238E27FC236}">
                    <a16:creationId xmlns:a16="http://schemas.microsoft.com/office/drawing/2014/main" id="{2668FC8F-E372-481C-9BFD-6AA5259B0580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8" name="object 32">
                <a:extLst>
                  <a:ext uri="{FF2B5EF4-FFF2-40B4-BE49-F238E27FC236}">
                    <a16:creationId xmlns:a16="http://schemas.microsoft.com/office/drawing/2014/main" id="{798403A5-5FA3-443B-A31A-A5CCE24B525D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3">
                <a:extLst>
                  <a:ext uri="{FF2B5EF4-FFF2-40B4-BE49-F238E27FC236}">
                    <a16:creationId xmlns:a16="http://schemas.microsoft.com/office/drawing/2014/main" id="{B2CDDD2A-B52D-59E4-6981-D5A15BED6C14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20" name="object 34">
                <a:extLst>
                  <a:ext uri="{FF2B5EF4-FFF2-40B4-BE49-F238E27FC236}">
                    <a16:creationId xmlns:a16="http://schemas.microsoft.com/office/drawing/2014/main" id="{929A725A-C31C-683A-E60B-87BE861A7795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1" name="object 35">
                <a:extLst>
                  <a:ext uri="{FF2B5EF4-FFF2-40B4-BE49-F238E27FC236}">
                    <a16:creationId xmlns:a16="http://schemas.microsoft.com/office/drawing/2014/main" id="{802DABCF-B8E1-0019-387F-CE16A75687D6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2" name="object 36">
                <a:extLst>
                  <a:ext uri="{FF2B5EF4-FFF2-40B4-BE49-F238E27FC236}">
                    <a16:creationId xmlns:a16="http://schemas.microsoft.com/office/drawing/2014/main" id="{E83BB3B3-37AF-301B-AEDB-877351D9AB2D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3" name="object 37">
                <a:extLst>
                  <a:ext uri="{FF2B5EF4-FFF2-40B4-BE49-F238E27FC236}">
                    <a16:creationId xmlns:a16="http://schemas.microsoft.com/office/drawing/2014/main" id="{E1D966FA-2B7D-E46A-18B1-974CF983A5FC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4" name="object 38">
                <a:extLst>
                  <a:ext uri="{FF2B5EF4-FFF2-40B4-BE49-F238E27FC236}">
                    <a16:creationId xmlns:a16="http://schemas.microsoft.com/office/drawing/2014/main" id="{01BC458B-7328-996C-11D7-5D212939E608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28202C31-9134-F48C-8046-D20A7EEBBC3A}"/>
              </a:ext>
            </a:extLst>
          </p:cNvPr>
          <p:cNvSpPr txBox="1"/>
          <p:nvPr/>
        </p:nvSpPr>
        <p:spPr>
          <a:xfrm>
            <a:off x="831309" y="1155271"/>
            <a:ext cx="8060816" cy="3129765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marR="2310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39634A"/>
                </a:solidFill>
                <a:latin typeface="+mn-lt"/>
              </a:rPr>
              <a:t>Financial impacts: </a:t>
            </a:r>
            <a:r>
              <a:rPr lang="en-US" sz="2400" b="0" dirty="0">
                <a:solidFill>
                  <a:srgbClr val="39634A"/>
                </a:solidFill>
                <a:latin typeface="+mn-lt"/>
              </a:rPr>
              <a:t>on health expenditure, workforce participation and productivity</a:t>
            </a:r>
          </a:p>
          <a:p>
            <a:pPr marL="348676" marR="231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634A"/>
                </a:solidFill>
                <a:latin typeface="+mn-lt"/>
              </a:rPr>
              <a:t>EU/EEA</a:t>
            </a:r>
            <a:r>
              <a:rPr lang="en-US" sz="2400" b="0" dirty="0">
                <a:solidFill>
                  <a:srgbClr val="39634A"/>
                </a:solidFill>
                <a:latin typeface="+mn-lt"/>
              </a:rPr>
              <a:t>:</a:t>
            </a:r>
            <a:r>
              <a:rPr lang="en-US" sz="2400" dirty="0">
                <a:solidFill>
                  <a:srgbClr val="39634A"/>
                </a:solidFill>
                <a:latin typeface="+mn-lt"/>
              </a:rPr>
              <a:t> </a:t>
            </a:r>
            <a:r>
              <a:rPr lang="en-US" sz="2400" b="0" dirty="0">
                <a:solidFill>
                  <a:srgbClr val="39634A"/>
                </a:solidFill>
                <a:latin typeface="+mn-lt"/>
              </a:rPr>
              <a:t>EUR 11.7 billion a year</a:t>
            </a:r>
          </a:p>
          <a:p>
            <a:pPr marL="348676" marR="231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634A"/>
                </a:solidFill>
                <a:latin typeface="+mn-lt"/>
              </a:rPr>
              <a:t>OECD countries</a:t>
            </a:r>
            <a:r>
              <a:rPr lang="en-US" sz="2400" b="0" dirty="0">
                <a:solidFill>
                  <a:srgbClr val="39634A"/>
                </a:solidFill>
                <a:latin typeface="+mn-lt"/>
              </a:rPr>
              <a:t>: USD 36.9 billion</a:t>
            </a:r>
          </a:p>
          <a:p>
            <a:pPr marL="348676" marR="231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634A"/>
                </a:solidFill>
                <a:latin typeface="+mn-lt"/>
              </a:rPr>
              <a:t>Globally by 2050</a:t>
            </a:r>
            <a:r>
              <a:rPr lang="en-US" sz="2400" b="0" dirty="0">
                <a:solidFill>
                  <a:srgbClr val="39634A"/>
                </a:solidFill>
                <a:latin typeface="+mn-lt"/>
              </a:rPr>
              <a:t>: </a:t>
            </a:r>
          </a:p>
          <a:p>
            <a:pPr marL="805876" marR="231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9634A"/>
                </a:solidFill>
                <a:latin typeface="+mn-lt"/>
              </a:rPr>
              <a:t>a reduction of 2% to 3.5% in global gross domestic product</a:t>
            </a:r>
          </a:p>
          <a:p>
            <a:pPr marL="805876" marR="231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9634A"/>
                </a:solidFill>
                <a:latin typeface="+mn-lt"/>
              </a:rPr>
              <a:t>up to USD 100 trillion costs to the world economy</a:t>
            </a:r>
          </a:p>
        </p:txBody>
      </p:sp>
    </p:spTree>
    <p:extLst>
      <p:ext uri="{BB962C8B-B14F-4D97-AF65-F5344CB8AC3E}">
        <p14:creationId xmlns:p14="http://schemas.microsoft.com/office/powerpoint/2010/main" val="321797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E0EADC"/>
            </a:gs>
            <a:gs pos="73000">
              <a:schemeClr val="bg2">
                <a:lumMod val="10000"/>
              </a:schemeClr>
            </a:gs>
            <a:gs pos="100000">
              <a:srgbClr val="C8DDC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27D0A1-CD90-5DDB-7DCA-51B93F3B3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06" y="1534498"/>
            <a:ext cx="7689788" cy="2406139"/>
          </a:xfrm>
        </p:spPr>
        <p:txBody>
          <a:bodyPr/>
          <a:lstStyle/>
          <a:p>
            <a:r>
              <a:rPr lang="en-US" sz="2400" b="1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One Health action </a:t>
            </a:r>
            <a:r>
              <a:rPr lang="en-US" sz="2400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to tackle AMR is </a:t>
            </a:r>
            <a:r>
              <a:rPr lang="en-US" sz="2400" b="1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affordable</a:t>
            </a:r>
            <a:r>
              <a:rPr lang="en-US" sz="2400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 and </a:t>
            </a:r>
            <a:r>
              <a:rPr lang="en-US" sz="2400" b="1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effective</a:t>
            </a:r>
            <a:r>
              <a:rPr lang="en-US" sz="2400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Costs savings</a:t>
            </a:r>
            <a:r>
              <a:rPr lang="en-US" sz="2400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: </a:t>
            </a:r>
          </a:p>
          <a:p>
            <a:pPr marL="758769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Every euro </a:t>
            </a:r>
            <a:r>
              <a:rPr lang="en-US" sz="2400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invested in prevention would bring nearly </a:t>
            </a:r>
            <a:r>
              <a:rPr lang="en-US" sz="2400" b="1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EUR 3 in economic benefits</a:t>
            </a:r>
            <a:r>
              <a:rPr lang="en-US" sz="2400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. </a:t>
            </a:r>
          </a:p>
          <a:p>
            <a:pPr marL="758769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39634A"/>
                </a:solidFill>
                <a:ea typeface="MS PGothic" panose="020B0600070205080204" pitchFamily="34" charset="-128"/>
              </a:rPr>
              <a:t>At OECD level, this ratio is a 5 to 1. </a:t>
            </a:r>
          </a:p>
          <a:p>
            <a:endParaRPr lang="en-IE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D975FE0-F62B-0231-6CE6-27A46652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62" y="299279"/>
            <a:ext cx="7886700" cy="587375"/>
          </a:xfrm>
        </p:spPr>
        <p:txBody>
          <a:bodyPr/>
          <a:lstStyle/>
          <a:p>
            <a:pPr algn="ctr"/>
            <a:r>
              <a:rPr lang="en-I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AMR – Context (3)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519EAE-5E13-F40C-C78A-6C08F5E606AD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7" name="object 4">
              <a:extLst>
                <a:ext uri="{FF2B5EF4-FFF2-40B4-BE49-F238E27FC236}">
                  <a16:creationId xmlns:a16="http://schemas.microsoft.com/office/drawing/2014/main" id="{887A394E-BFAC-EA3C-0FB9-1B2E684FB165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AE6A421D-2C92-19A3-618C-547C3E793264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0" name="object 6">
                <a:extLst>
                  <a:ext uri="{FF2B5EF4-FFF2-40B4-BE49-F238E27FC236}">
                    <a16:creationId xmlns:a16="http://schemas.microsoft.com/office/drawing/2014/main" id="{13DEF62E-EBD9-5C73-C8BB-C828C2A7862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8" name="object 8">
              <a:extLst>
                <a:ext uri="{FF2B5EF4-FFF2-40B4-BE49-F238E27FC236}">
                  <a16:creationId xmlns:a16="http://schemas.microsoft.com/office/drawing/2014/main" id="{484F880D-483D-7A58-A31C-FE8E4339E904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4" name="object 9">
                <a:extLst>
                  <a:ext uri="{FF2B5EF4-FFF2-40B4-BE49-F238E27FC236}">
                    <a16:creationId xmlns:a16="http://schemas.microsoft.com/office/drawing/2014/main" id="{711D8271-8777-6E75-4B73-BEB92512292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5" name="object 10">
                <a:extLst>
                  <a:ext uri="{FF2B5EF4-FFF2-40B4-BE49-F238E27FC236}">
                    <a16:creationId xmlns:a16="http://schemas.microsoft.com/office/drawing/2014/main" id="{B4A12DF6-E758-0AD7-DCAB-8B07131400E9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6" name="object 11">
                <a:extLst>
                  <a:ext uri="{FF2B5EF4-FFF2-40B4-BE49-F238E27FC236}">
                    <a16:creationId xmlns:a16="http://schemas.microsoft.com/office/drawing/2014/main" id="{CA522E5F-9023-CEA9-D1D0-0477491E0F6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7" name="object 12">
                <a:extLst>
                  <a:ext uri="{FF2B5EF4-FFF2-40B4-BE49-F238E27FC236}">
                    <a16:creationId xmlns:a16="http://schemas.microsoft.com/office/drawing/2014/main" id="{5E5281E7-1AA3-C97B-83DA-24BFB161FDE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8" name="object 13">
                <a:extLst>
                  <a:ext uri="{FF2B5EF4-FFF2-40B4-BE49-F238E27FC236}">
                    <a16:creationId xmlns:a16="http://schemas.microsoft.com/office/drawing/2014/main" id="{E9BC229C-52E8-F40A-32AB-5D12520FD8F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9" name="object 14">
              <a:extLst>
                <a:ext uri="{FF2B5EF4-FFF2-40B4-BE49-F238E27FC236}">
                  <a16:creationId xmlns:a16="http://schemas.microsoft.com/office/drawing/2014/main" id="{D395AAAD-A6B0-963A-B13F-70BD2375A100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31" name="object 15">
                <a:extLst>
                  <a:ext uri="{FF2B5EF4-FFF2-40B4-BE49-F238E27FC236}">
                    <a16:creationId xmlns:a16="http://schemas.microsoft.com/office/drawing/2014/main" id="{2A9B963A-C80F-1111-64B8-691E0CB4735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2" name="object 16">
                <a:extLst>
                  <a:ext uri="{FF2B5EF4-FFF2-40B4-BE49-F238E27FC236}">
                    <a16:creationId xmlns:a16="http://schemas.microsoft.com/office/drawing/2014/main" id="{B37586E9-9F06-A568-D627-946C5080591A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3" name="object 17">
                <a:extLst>
                  <a:ext uri="{FF2B5EF4-FFF2-40B4-BE49-F238E27FC236}">
                    <a16:creationId xmlns:a16="http://schemas.microsoft.com/office/drawing/2014/main" id="{2699A5CA-51EB-048F-3D23-748E072FE2BA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" name="object 18">
              <a:extLst>
                <a:ext uri="{FF2B5EF4-FFF2-40B4-BE49-F238E27FC236}">
                  <a16:creationId xmlns:a16="http://schemas.microsoft.com/office/drawing/2014/main" id="{29BC506B-E129-EBC3-E342-BFC94770314C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447BE88E-7352-6A63-4F92-FD2CDDB02AD5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6" name="object 20">
                <a:extLst>
                  <a:ext uri="{FF2B5EF4-FFF2-40B4-BE49-F238E27FC236}">
                    <a16:creationId xmlns:a16="http://schemas.microsoft.com/office/drawing/2014/main" id="{FDBF2CFF-1936-0C78-9CFB-D8AF4CFD8F3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7" name="object 21">
                <a:extLst>
                  <a:ext uri="{FF2B5EF4-FFF2-40B4-BE49-F238E27FC236}">
                    <a16:creationId xmlns:a16="http://schemas.microsoft.com/office/drawing/2014/main" id="{FFAD57A0-36F0-918B-2238-06F41FDD9DF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55EFC374-F318-BAB0-7A2F-43269D6B69C2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9" name="object 23">
                <a:extLst>
                  <a:ext uri="{FF2B5EF4-FFF2-40B4-BE49-F238E27FC236}">
                    <a16:creationId xmlns:a16="http://schemas.microsoft.com/office/drawing/2014/main" id="{220BDA51-7500-4203-47D5-DC62E80C59D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30" name="object 24">
                <a:extLst>
                  <a:ext uri="{FF2B5EF4-FFF2-40B4-BE49-F238E27FC236}">
                    <a16:creationId xmlns:a16="http://schemas.microsoft.com/office/drawing/2014/main" id="{DEE3DBF5-44C1-C45C-3BD3-BD65FD2442F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11" name="object 25">
              <a:extLst>
                <a:ext uri="{FF2B5EF4-FFF2-40B4-BE49-F238E27FC236}">
                  <a16:creationId xmlns:a16="http://schemas.microsoft.com/office/drawing/2014/main" id="{3CC2F039-4FFC-67D3-D131-8D6C31EA947B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26">
              <a:extLst>
                <a:ext uri="{FF2B5EF4-FFF2-40B4-BE49-F238E27FC236}">
                  <a16:creationId xmlns:a16="http://schemas.microsoft.com/office/drawing/2014/main" id="{8CAA3A6E-8FE8-69D2-3817-219EB103FCDE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" name="object 27">
              <a:extLst>
                <a:ext uri="{FF2B5EF4-FFF2-40B4-BE49-F238E27FC236}">
                  <a16:creationId xmlns:a16="http://schemas.microsoft.com/office/drawing/2014/main" id="{FA5CFD2B-7A28-8264-77B5-881D1BAE076C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4" name="object 28">
                <a:extLst>
                  <a:ext uri="{FF2B5EF4-FFF2-40B4-BE49-F238E27FC236}">
                    <a16:creationId xmlns:a16="http://schemas.microsoft.com/office/drawing/2014/main" id="{BE4A4B0C-7C9B-C58E-BE6B-6A35A93672BE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object 29">
                <a:extLst>
                  <a:ext uri="{FF2B5EF4-FFF2-40B4-BE49-F238E27FC236}">
                    <a16:creationId xmlns:a16="http://schemas.microsoft.com/office/drawing/2014/main" id="{56656508-6849-082E-BF8A-AC2140C67228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6" name="object 30">
                <a:extLst>
                  <a:ext uri="{FF2B5EF4-FFF2-40B4-BE49-F238E27FC236}">
                    <a16:creationId xmlns:a16="http://schemas.microsoft.com/office/drawing/2014/main" id="{52ED49A5-E0B9-D032-CA91-0D59B4C5A00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7" name="object 31">
                <a:extLst>
                  <a:ext uri="{FF2B5EF4-FFF2-40B4-BE49-F238E27FC236}">
                    <a16:creationId xmlns:a16="http://schemas.microsoft.com/office/drawing/2014/main" id="{AF056F45-DB5E-A23E-B228-F50D95D39D1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8" name="object 32">
                <a:extLst>
                  <a:ext uri="{FF2B5EF4-FFF2-40B4-BE49-F238E27FC236}">
                    <a16:creationId xmlns:a16="http://schemas.microsoft.com/office/drawing/2014/main" id="{764E1F68-ADA4-237B-95C1-30A4413B3C8F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3">
                <a:extLst>
                  <a:ext uri="{FF2B5EF4-FFF2-40B4-BE49-F238E27FC236}">
                    <a16:creationId xmlns:a16="http://schemas.microsoft.com/office/drawing/2014/main" id="{217DBD63-D414-D732-7807-3256CF039432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20" name="object 34">
                <a:extLst>
                  <a:ext uri="{FF2B5EF4-FFF2-40B4-BE49-F238E27FC236}">
                    <a16:creationId xmlns:a16="http://schemas.microsoft.com/office/drawing/2014/main" id="{10E31AD8-A16E-8356-07B6-7E5F7612FB36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1" name="object 35">
                <a:extLst>
                  <a:ext uri="{FF2B5EF4-FFF2-40B4-BE49-F238E27FC236}">
                    <a16:creationId xmlns:a16="http://schemas.microsoft.com/office/drawing/2014/main" id="{F89D22CC-D32A-455E-14BF-EE99F33B6086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2" name="object 36">
                <a:extLst>
                  <a:ext uri="{FF2B5EF4-FFF2-40B4-BE49-F238E27FC236}">
                    <a16:creationId xmlns:a16="http://schemas.microsoft.com/office/drawing/2014/main" id="{33F00F49-C7FA-ABEA-9A78-114E56BA8CEC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3" name="object 37">
                <a:extLst>
                  <a:ext uri="{FF2B5EF4-FFF2-40B4-BE49-F238E27FC236}">
                    <a16:creationId xmlns:a16="http://schemas.microsoft.com/office/drawing/2014/main" id="{C8713EF1-D3F2-9E76-BE58-FC00605F59E4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4" name="object 38">
                <a:extLst>
                  <a:ext uri="{FF2B5EF4-FFF2-40B4-BE49-F238E27FC236}">
                    <a16:creationId xmlns:a16="http://schemas.microsoft.com/office/drawing/2014/main" id="{2CA5E944-B8B4-E456-4E04-96291C7D789B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2B690E2F-56AC-F6C1-FD86-1961EF19704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r="5711"/>
          <a:stretch/>
        </p:blipFill>
        <p:spPr>
          <a:xfrm>
            <a:off x="7450663" y="103586"/>
            <a:ext cx="1596295" cy="1186604"/>
          </a:xfrm>
          <a:prstGeom prst="rect">
            <a:avLst/>
          </a:prstGeom>
        </p:spPr>
      </p:pic>
      <p:pic>
        <p:nvPicPr>
          <p:cNvPr id="47" name="Graphic 46" descr="Coins outline">
            <a:extLst>
              <a:ext uri="{FF2B5EF4-FFF2-40B4-BE49-F238E27FC236}">
                <a16:creationId xmlns:a16="http://schemas.microsoft.com/office/drawing/2014/main" id="{698324F6-1F0B-2A76-4254-DCD5B4D0C5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68947" y="2571750"/>
            <a:ext cx="983029" cy="9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633" y="949687"/>
            <a:ext cx="7560840" cy="3877728"/>
          </a:xfrm>
        </p:spPr>
        <p:txBody>
          <a:bodyPr>
            <a:normAutofit fontScale="25000" lnSpcReduction="20000"/>
          </a:bodyPr>
          <a:lstStyle/>
          <a:p>
            <a:pPr defTabSz="471488">
              <a:spcAft>
                <a:spcPts val="0"/>
              </a:spcAft>
            </a:pPr>
            <a:endParaRPr lang="en-GB" sz="3000" dirty="0"/>
          </a:p>
          <a:p>
            <a:pPr defTabSz="471488">
              <a:spcAft>
                <a:spcPts val="0"/>
              </a:spcAft>
            </a:pPr>
            <a:r>
              <a:rPr lang="en-GB" sz="5500" dirty="0">
                <a:solidFill>
                  <a:srgbClr val="39634A"/>
                </a:solidFill>
              </a:rPr>
              <a:t>2001: </a:t>
            </a:r>
            <a:r>
              <a:rPr lang="en-GB" sz="5500" dirty="0">
                <a:hlinkClick r:id="rId3"/>
              </a:rPr>
              <a:t>Community Strategy against AMR</a:t>
            </a:r>
            <a:endParaRPr lang="en-GB" sz="5500" dirty="0"/>
          </a:p>
          <a:p>
            <a:pPr defTabSz="471488">
              <a:spcAft>
                <a:spcPts val="0"/>
              </a:spcAft>
            </a:pPr>
            <a:endParaRPr lang="en-GB" sz="5500" dirty="0"/>
          </a:p>
          <a:p>
            <a:pPr defTabSz="471488">
              <a:spcAft>
                <a:spcPts val="0"/>
              </a:spcAft>
            </a:pPr>
            <a:r>
              <a:rPr lang="en-GB" sz="5500" dirty="0">
                <a:solidFill>
                  <a:srgbClr val="39634A"/>
                </a:solidFill>
              </a:rPr>
              <a:t>2011: </a:t>
            </a:r>
            <a:r>
              <a:rPr lang="en-US" sz="5500" dirty="0">
                <a:hlinkClick r:id="rId4"/>
              </a:rPr>
              <a:t>Action plan against the rising threats from AMR</a:t>
            </a:r>
            <a:endParaRPr lang="en-US" sz="5500" dirty="0"/>
          </a:p>
          <a:p>
            <a:pPr defTabSz="471488">
              <a:spcAft>
                <a:spcPts val="0"/>
              </a:spcAft>
            </a:pPr>
            <a:endParaRPr lang="en-US" sz="5500" b="1" dirty="0"/>
          </a:p>
          <a:p>
            <a:pPr defTabSz="471488"/>
            <a:r>
              <a:rPr lang="en-GB" sz="5500" b="1" dirty="0">
                <a:solidFill>
                  <a:srgbClr val="39634A"/>
                </a:solidFill>
              </a:rPr>
              <a:t>2017: </a:t>
            </a:r>
            <a:r>
              <a:rPr lang="en-GB" sz="5500" b="1" dirty="0">
                <a:hlinkClick r:id="rId5"/>
              </a:rPr>
              <a:t>EU One Health Action Plan against AMR</a:t>
            </a:r>
            <a:endParaRPr lang="en-US" sz="5500" b="1" dirty="0"/>
          </a:p>
          <a:p>
            <a:pPr>
              <a:spcAft>
                <a:spcPts val="900"/>
              </a:spcAft>
            </a:pPr>
            <a:r>
              <a:rPr lang="en-US" sz="5500" dirty="0">
                <a:solidFill>
                  <a:srgbClr val="39634A"/>
                </a:solidFill>
              </a:rPr>
              <a:t>2019: </a:t>
            </a:r>
            <a:r>
              <a:rPr lang="en-US" sz="5500" dirty="0">
                <a:hlinkClick r:id="rId6"/>
              </a:rPr>
              <a:t>Regulations on veterinary medicines and medicated feed</a:t>
            </a:r>
            <a:endParaRPr lang="en-GB" sz="5500" dirty="0"/>
          </a:p>
          <a:p>
            <a:pPr defTabSz="471488">
              <a:lnSpc>
                <a:spcPct val="90000"/>
              </a:lnSpc>
            </a:pPr>
            <a:r>
              <a:rPr lang="en-GB" sz="5500" dirty="0">
                <a:solidFill>
                  <a:srgbClr val="39634A"/>
                </a:solidFill>
              </a:rPr>
              <a:t>2020: </a:t>
            </a:r>
            <a:r>
              <a:rPr lang="en-GB" sz="5500" u="sng" dirty="0">
                <a:hlinkClick r:id="rId7"/>
              </a:rPr>
              <a:t>Farm to Fork Strategy</a:t>
            </a:r>
            <a:endParaRPr lang="en-GB" sz="5500" u="sng" dirty="0"/>
          </a:p>
          <a:p>
            <a:pPr defTabSz="471488">
              <a:lnSpc>
                <a:spcPct val="90000"/>
              </a:lnSpc>
            </a:pPr>
            <a:r>
              <a:rPr lang="en-GB" sz="5500" dirty="0">
                <a:solidFill>
                  <a:srgbClr val="39634A"/>
                </a:solidFill>
              </a:rPr>
              <a:t>2020: </a:t>
            </a:r>
            <a:r>
              <a:rPr lang="en-GB" sz="5500" dirty="0">
                <a:hlinkClick r:id="rId8"/>
              </a:rPr>
              <a:t>Pharmaceutical Strategy for Europe</a:t>
            </a:r>
            <a:endParaRPr lang="en-GB" sz="5500" dirty="0"/>
          </a:p>
          <a:p>
            <a:pPr defTabSz="471488">
              <a:lnSpc>
                <a:spcPct val="90000"/>
              </a:lnSpc>
            </a:pPr>
            <a:r>
              <a:rPr lang="en-GB" sz="5500" b="1" dirty="0">
                <a:solidFill>
                  <a:srgbClr val="39634A"/>
                </a:solidFill>
              </a:rPr>
              <a:t>2020: </a:t>
            </a:r>
            <a:r>
              <a:rPr lang="en-US" sz="5500" b="1" dirty="0">
                <a:hlinkClick r:id="rId9"/>
              </a:rPr>
              <a:t>European Health Union</a:t>
            </a:r>
            <a:endParaRPr lang="en-US" sz="5500" b="1" dirty="0"/>
          </a:p>
          <a:p>
            <a:pPr defTabSz="471488">
              <a:lnSpc>
                <a:spcPct val="90000"/>
              </a:lnSpc>
            </a:pPr>
            <a:r>
              <a:rPr lang="en-US" sz="5500" dirty="0">
                <a:solidFill>
                  <a:srgbClr val="39634A"/>
                </a:solidFill>
              </a:rPr>
              <a:t>2022: </a:t>
            </a:r>
            <a:r>
              <a:rPr lang="en-US" sz="5500" dirty="0">
                <a:hlinkClick r:id="rId10"/>
              </a:rPr>
              <a:t>Veterinary Medicinal Products</a:t>
            </a:r>
            <a:endParaRPr lang="en-US" sz="5500" dirty="0"/>
          </a:p>
          <a:p>
            <a:pPr defTabSz="471488">
              <a:lnSpc>
                <a:spcPct val="90000"/>
              </a:lnSpc>
            </a:pPr>
            <a:r>
              <a:rPr lang="en-US" sz="5500" b="1" dirty="0">
                <a:solidFill>
                  <a:srgbClr val="39634A"/>
                </a:solidFill>
              </a:rPr>
              <a:t>2022: </a:t>
            </a:r>
            <a:r>
              <a:rPr lang="en-US" sz="5500" b="1" dirty="0">
                <a:hlinkClick r:id="rId11"/>
              </a:rPr>
              <a:t>Global Health Strategy</a:t>
            </a:r>
            <a:endParaRPr lang="en-US" sz="5500" b="1" dirty="0"/>
          </a:p>
          <a:p>
            <a:pPr defTabSz="471488">
              <a:lnSpc>
                <a:spcPct val="90000"/>
              </a:lnSpc>
            </a:pPr>
            <a:r>
              <a:rPr lang="en-US" sz="5500" b="1" dirty="0">
                <a:solidFill>
                  <a:srgbClr val="39634A"/>
                </a:solidFill>
              </a:rPr>
              <a:t>2023: </a:t>
            </a:r>
            <a:r>
              <a:rPr lang="en-GB" sz="5500" b="1" dirty="0">
                <a:hlinkClick r:id="rId12"/>
              </a:rPr>
              <a:t>Reform of the EU Pharmaceutical legislation </a:t>
            </a:r>
            <a:endParaRPr lang="en-US" sz="5500" b="1" dirty="0"/>
          </a:p>
          <a:p>
            <a:pPr defTabSz="471488">
              <a:lnSpc>
                <a:spcPct val="90000"/>
              </a:lnSpc>
            </a:pPr>
            <a:r>
              <a:rPr lang="en-US" sz="5500" b="1" dirty="0">
                <a:solidFill>
                  <a:srgbClr val="39634A"/>
                </a:solidFill>
              </a:rPr>
              <a:t>2023: </a:t>
            </a:r>
            <a:r>
              <a:rPr lang="en-US" sz="5500" b="1" dirty="0">
                <a:hlinkClick r:id="rId13"/>
              </a:rPr>
              <a:t>Council Recommendation on stepping up EU actions to combat AMR in a One Health approach</a:t>
            </a:r>
            <a:endParaRPr lang="en-US" sz="5500" b="1" dirty="0"/>
          </a:p>
          <a:p>
            <a:pPr lvl="1">
              <a:spcAft>
                <a:spcPts val="900"/>
              </a:spcAft>
            </a:pPr>
            <a:endParaRPr lang="en-GB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FD40930-6825-7B3A-DD8E-D26068E4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2446"/>
            <a:ext cx="8168987" cy="586768"/>
          </a:xfrm>
        </p:spPr>
        <p:txBody>
          <a:bodyPr/>
          <a:lstStyle/>
          <a:p>
            <a:pPr algn="ctr"/>
            <a:r>
              <a:rPr lang="en-IE" altLang="en-US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AMR – a priority in the EU since 2001</a:t>
            </a:r>
            <a:endParaRPr lang="en-IE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20F7EF-9B06-1B2B-8FDF-30A1F4BBC133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93BF23CD-6A7C-235F-3C25-C1CCC6BB63D2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23A0CC34-19FD-1881-D790-EF2B4E17952B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87F50D4C-41EA-68BD-9155-AEFE77343C0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5" name="object 8">
              <a:extLst>
                <a:ext uri="{FF2B5EF4-FFF2-40B4-BE49-F238E27FC236}">
                  <a16:creationId xmlns:a16="http://schemas.microsoft.com/office/drawing/2014/main" id="{F80CD57D-052B-33E6-74AD-51D86365B44E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082BFF1E-14F3-0D39-AE09-384EE47E0FBC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F8F0E8FB-E88B-9859-7DC3-2B8D62438A32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70C495EA-2ACB-A78B-A0CA-B89772E45697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4FDCDA77-79C3-A1BA-F02A-32C00CAAB86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18B6046C-F536-4302-BD61-6AD8773C7728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6" name="object 14">
              <a:extLst>
                <a:ext uri="{FF2B5EF4-FFF2-40B4-BE49-F238E27FC236}">
                  <a16:creationId xmlns:a16="http://schemas.microsoft.com/office/drawing/2014/main" id="{4B1C8C0A-8474-7EF4-9A4B-87BB35947DFD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BA25C96C-0DCC-CD84-AB41-B8A7CB769355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47DCDB8E-CC72-1E77-1A21-E9F087C0FDCD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4DE2F0B9-3198-267B-5C5E-FF1DD2B1A022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" name="object 18">
              <a:extLst>
                <a:ext uri="{FF2B5EF4-FFF2-40B4-BE49-F238E27FC236}">
                  <a16:creationId xmlns:a16="http://schemas.microsoft.com/office/drawing/2014/main" id="{1085005F-F09F-F8E8-AD1F-13C5330C5EDF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8DFA8E77-E162-4BF9-9FB2-AAC6A7381168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243E1430-CA79-0612-F1ED-CB374728D87A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787BCC54-8E53-58C5-BC84-6E7AF42EAE7C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38F9FBB-FF3B-F731-68BF-4431E1E0BAA5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93BB833C-BD38-D237-61AA-5F85ECA507DD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3C407434-D1EB-F9CC-C4CB-43B3AEE10453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8" name="object 25">
              <a:extLst>
                <a:ext uri="{FF2B5EF4-FFF2-40B4-BE49-F238E27FC236}">
                  <a16:creationId xmlns:a16="http://schemas.microsoft.com/office/drawing/2014/main" id="{1518EED2-B774-A4C0-3D4C-7F7A1C232411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26">
              <a:extLst>
                <a:ext uri="{FF2B5EF4-FFF2-40B4-BE49-F238E27FC236}">
                  <a16:creationId xmlns:a16="http://schemas.microsoft.com/office/drawing/2014/main" id="{D007BF44-99DC-ACCA-C306-B424800FEB40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" name="object 27">
              <a:extLst>
                <a:ext uri="{FF2B5EF4-FFF2-40B4-BE49-F238E27FC236}">
                  <a16:creationId xmlns:a16="http://schemas.microsoft.com/office/drawing/2014/main" id="{2A7992C6-D3D5-0858-3BDF-695694F456E3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1" name="object 28">
                <a:extLst>
                  <a:ext uri="{FF2B5EF4-FFF2-40B4-BE49-F238E27FC236}">
                    <a16:creationId xmlns:a16="http://schemas.microsoft.com/office/drawing/2014/main" id="{C34BA469-697C-3680-F590-A6A34D96FF40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object 29">
                <a:extLst>
                  <a:ext uri="{FF2B5EF4-FFF2-40B4-BE49-F238E27FC236}">
                    <a16:creationId xmlns:a16="http://schemas.microsoft.com/office/drawing/2014/main" id="{4B130562-F5BF-FFE6-49C0-1A4C9B5E13F7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3" name="object 30">
                <a:extLst>
                  <a:ext uri="{FF2B5EF4-FFF2-40B4-BE49-F238E27FC236}">
                    <a16:creationId xmlns:a16="http://schemas.microsoft.com/office/drawing/2014/main" id="{6A913C48-4814-0198-102A-E4671B11A647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4" name="object 31">
                <a:extLst>
                  <a:ext uri="{FF2B5EF4-FFF2-40B4-BE49-F238E27FC236}">
                    <a16:creationId xmlns:a16="http://schemas.microsoft.com/office/drawing/2014/main" id="{FADA4E93-22C8-182A-3EE7-A6E50613E0D3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57D2D6AA-D081-F06D-F772-F5CECA649C89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34202A53-34EC-66E2-72C0-CCDDD4699189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B85E9E9D-C262-D450-FB3E-5DAC51C3B929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0AC8A2E9-FE71-4363-653E-C724ACDC0D91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360FCE46-B5E8-4B4A-9861-3DECCDE71420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14EF8102-C27B-43A5-1D04-60F42CC7A0FC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BB9E70BC-D5E2-5059-87FC-5D3E43046055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  <p:pic>
        <p:nvPicPr>
          <p:cNvPr id="39" name="Picture 3">
            <a:extLst>
              <a:ext uri="{FF2B5EF4-FFF2-40B4-BE49-F238E27FC236}">
                <a16:creationId xmlns:a16="http://schemas.microsoft.com/office/drawing/2014/main" id="{49666FCF-D950-109F-6241-6796E59B257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50" y="887045"/>
            <a:ext cx="96857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A90B8ECC-F310-3ACE-968A-DA2777903F88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3934" b="1601"/>
          <a:stretch/>
        </p:blipFill>
        <p:spPr bwMode="auto">
          <a:xfrm>
            <a:off x="7312205" y="3238697"/>
            <a:ext cx="1415740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A blue and whit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9B5B2B4-53B6-B80A-D9E2-5946EC382B2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3169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5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6313" y="1369219"/>
            <a:ext cx="4225687" cy="3412136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634A"/>
                </a:solidFill>
              </a:rPr>
              <a:t>The One Health approach is based on the principle that </a:t>
            </a:r>
            <a:r>
              <a:rPr lang="en-US" b="1" dirty="0">
                <a:solidFill>
                  <a:srgbClr val="39634A"/>
                </a:solidFill>
              </a:rPr>
              <a:t>human, animal and environment health are intrinsically linked</a:t>
            </a:r>
            <a:r>
              <a:rPr lang="en-US" dirty="0">
                <a:solidFill>
                  <a:srgbClr val="39634A"/>
                </a:solidFill>
              </a:rPr>
              <a:t>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634A"/>
                </a:solidFill>
              </a:rPr>
              <a:t>One Health can only be reached when joint efforts are taken in these three areas.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634A"/>
                </a:solidFill>
              </a:rPr>
              <a:t>The fight against AMR must address human, animal and environmental concerns in a comprehensive manner involving a wide range of actors.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95486"/>
            <a:ext cx="7886700" cy="586768"/>
          </a:xfrm>
        </p:spPr>
        <p:txBody>
          <a:bodyPr anchor="b">
            <a:normAutofit/>
          </a:bodyPr>
          <a:lstStyle/>
          <a:p>
            <a:pPr marL="5776" algn="ctr" rtl="0" eaLnBrk="0" fontAlgn="base" hangingPunct="0">
              <a:spcBef>
                <a:spcPts val="59"/>
              </a:spcBef>
              <a:spcAft>
                <a:spcPct val="0"/>
              </a:spcAft>
            </a:pPr>
            <a:r>
              <a:rPr lang="en-I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One Health approach to AMR</a:t>
            </a:r>
            <a:endParaRPr lang="en-US" sz="3275" b="1" kern="1200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C1488-361E-DFB3-8EBF-FE23F0E0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707654"/>
            <a:ext cx="3996000" cy="2117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3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937CFB-C5FF-98C5-104B-A5111E6A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99" y="483518"/>
            <a:ext cx="7886700" cy="586768"/>
          </a:xfrm>
        </p:spPr>
        <p:txBody>
          <a:bodyPr/>
          <a:lstStyle/>
          <a:p>
            <a:pPr marL="5776" marR="0" lvl="0" indent="0" algn="ctr" defTabSz="914400" rtl="0" eaLnBrk="0" fontAlgn="base" latinLnBrk="0" hangingPunct="0">
              <a:lnSpc>
                <a:spcPct val="100000"/>
              </a:lnSpc>
              <a:spcBef>
                <a:spcPts val="59"/>
              </a:spcBef>
              <a:spcAft>
                <a:spcPct val="0"/>
              </a:spcAft>
              <a:tabLst/>
              <a:defRPr/>
            </a:pPr>
            <a:r>
              <a:rPr kumimoji="0" lang="en-US" sz="3275" b="1" i="0" u="none" strike="noStrike" kern="1200" cap="none" spc="0" normalizeH="0" baseline="0" noProof="0" dirty="0">
                <a:ln>
                  <a:noFill/>
                </a:ln>
                <a:solidFill>
                  <a:srgbClr val="71A42B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Council Recommendation</a:t>
            </a:r>
            <a:br>
              <a:rPr kumimoji="0" lang="en-US" sz="3275" b="1" i="0" u="none" strike="noStrike" kern="1200" cap="none" spc="0" normalizeH="0" baseline="0" noProof="0" dirty="0">
                <a:ln>
                  <a:noFill/>
                </a:ln>
                <a:solidFill>
                  <a:srgbClr val="71A42B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</a:br>
            <a:r>
              <a:rPr kumimoji="0" lang="en-US" sz="3275" b="1" i="0" u="none" strike="noStrike" kern="1200" cap="none" spc="0" normalizeH="0" baseline="0" noProof="0" dirty="0">
                <a:ln>
                  <a:noFill/>
                </a:ln>
                <a:solidFill>
                  <a:srgbClr val="71A42B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13 June 2023</a:t>
            </a:r>
            <a:endParaRPr lang="en-IE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4683695-D135-16F6-7AF3-AAC129774DE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706073" y="1203598"/>
            <a:ext cx="7886700" cy="3678633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marR="2310">
              <a:spcBef>
                <a:spcPts val="0"/>
              </a:spcBef>
            </a:pPr>
            <a:r>
              <a:rPr lang="en-US" sz="2400" b="1" dirty="0">
                <a:solidFill>
                  <a:srgbClr val="39634A"/>
                </a:solidFill>
                <a:latin typeface="+mn-lt"/>
              </a:rPr>
              <a:t>Applies a One Health approach by combining several EU policies</a:t>
            </a:r>
            <a:r>
              <a:rPr lang="en-US" sz="2400" b="0" dirty="0">
                <a:solidFill>
                  <a:srgbClr val="39634A"/>
                </a:solidFill>
                <a:latin typeface="+mn-lt"/>
              </a:rPr>
              <a:t>:</a:t>
            </a:r>
          </a:p>
          <a:p>
            <a:pPr marL="348676" marR="231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9634A"/>
                </a:solidFill>
                <a:latin typeface="+mn-lt"/>
              </a:rPr>
              <a:t>the Common Agricultural Policy</a:t>
            </a:r>
          </a:p>
          <a:p>
            <a:pPr marL="348676" marR="231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9634A"/>
                </a:solidFill>
                <a:latin typeface="+mn-lt"/>
              </a:rPr>
              <a:t>the Farm to Fork Strategy and the Zero Pollution Action Plan</a:t>
            </a:r>
          </a:p>
          <a:p>
            <a:pPr marL="348676" marR="231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9634A"/>
                </a:solidFill>
                <a:latin typeface="+mn-lt"/>
              </a:rPr>
              <a:t>the EU’s Horizon Europe </a:t>
            </a:r>
            <a:r>
              <a:rPr lang="en-US" sz="2400" b="0" dirty="0" err="1">
                <a:solidFill>
                  <a:srgbClr val="39634A"/>
                </a:solidFill>
                <a:latin typeface="+mn-lt"/>
              </a:rPr>
              <a:t>programme</a:t>
            </a:r>
            <a:endParaRPr lang="en-US" sz="2400" b="0" dirty="0">
              <a:solidFill>
                <a:srgbClr val="39634A"/>
              </a:solidFill>
              <a:latin typeface="+mn-lt"/>
            </a:endParaRPr>
          </a:p>
          <a:p>
            <a:pPr marL="348676" marR="231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9634A"/>
                </a:solidFill>
                <a:latin typeface="+mn-lt"/>
              </a:rPr>
              <a:t>Commission proposals leading to stricter environmental monitoring of AMR: ground water and urban wastewater treatment</a:t>
            </a:r>
            <a:endParaRPr lang="en-US" sz="1819" b="0" dirty="0">
              <a:solidFill>
                <a:schemeClr val="tx1"/>
              </a:solidFill>
              <a:latin typeface="+mn-lt"/>
              <a:cs typeface="EC Square Sans Pr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C0233F-3D97-07AC-BA74-E7122DBC4C33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7" name="object 4">
              <a:extLst>
                <a:ext uri="{FF2B5EF4-FFF2-40B4-BE49-F238E27FC236}">
                  <a16:creationId xmlns:a16="http://schemas.microsoft.com/office/drawing/2014/main" id="{AEA90692-A244-514F-D715-265AA15F456E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DEE670D3-335F-CED3-9190-F9FEF881835C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0" name="object 6">
                <a:extLst>
                  <a:ext uri="{FF2B5EF4-FFF2-40B4-BE49-F238E27FC236}">
                    <a16:creationId xmlns:a16="http://schemas.microsoft.com/office/drawing/2014/main" id="{F2215C6D-C536-89AB-03F0-4D2FC3DDD3F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8" name="object 8">
              <a:extLst>
                <a:ext uri="{FF2B5EF4-FFF2-40B4-BE49-F238E27FC236}">
                  <a16:creationId xmlns:a16="http://schemas.microsoft.com/office/drawing/2014/main" id="{45784AFC-ABFA-CF90-9553-134FD2F31306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4" name="object 9">
                <a:extLst>
                  <a:ext uri="{FF2B5EF4-FFF2-40B4-BE49-F238E27FC236}">
                    <a16:creationId xmlns:a16="http://schemas.microsoft.com/office/drawing/2014/main" id="{41678513-E239-2955-8EC6-18EBB90D80C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5" name="object 10">
                <a:extLst>
                  <a:ext uri="{FF2B5EF4-FFF2-40B4-BE49-F238E27FC236}">
                    <a16:creationId xmlns:a16="http://schemas.microsoft.com/office/drawing/2014/main" id="{8B5180C7-0AAB-9562-34D3-09DBEC3C0CF5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6" name="object 11">
                <a:extLst>
                  <a:ext uri="{FF2B5EF4-FFF2-40B4-BE49-F238E27FC236}">
                    <a16:creationId xmlns:a16="http://schemas.microsoft.com/office/drawing/2014/main" id="{8E747475-9152-B9E5-7719-916B0085A00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7" name="object 12">
                <a:extLst>
                  <a:ext uri="{FF2B5EF4-FFF2-40B4-BE49-F238E27FC236}">
                    <a16:creationId xmlns:a16="http://schemas.microsoft.com/office/drawing/2014/main" id="{68D92572-EC94-3AF1-3954-4AA07FC275C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8" name="object 13">
                <a:extLst>
                  <a:ext uri="{FF2B5EF4-FFF2-40B4-BE49-F238E27FC236}">
                    <a16:creationId xmlns:a16="http://schemas.microsoft.com/office/drawing/2014/main" id="{02D5AA05-3DC2-0E6E-20F1-0B13170D793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9" name="object 14">
              <a:extLst>
                <a:ext uri="{FF2B5EF4-FFF2-40B4-BE49-F238E27FC236}">
                  <a16:creationId xmlns:a16="http://schemas.microsoft.com/office/drawing/2014/main" id="{FF2250CD-6068-DDE8-AD35-6F9B54DB3B8A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31" name="object 15">
                <a:extLst>
                  <a:ext uri="{FF2B5EF4-FFF2-40B4-BE49-F238E27FC236}">
                    <a16:creationId xmlns:a16="http://schemas.microsoft.com/office/drawing/2014/main" id="{C3824114-5D61-E587-29F2-780F5C58D6C9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2" name="object 16">
                <a:extLst>
                  <a:ext uri="{FF2B5EF4-FFF2-40B4-BE49-F238E27FC236}">
                    <a16:creationId xmlns:a16="http://schemas.microsoft.com/office/drawing/2014/main" id="{ACD4C308-E005-5731-C686-E5E3677B64D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3" name="object 17">
                <a:extLst>
                  <a:ext uri="{FF2B5EF4-FFF2-40B4-BE49-F238E27FC236}">
                    <a16:creationId xmlns:a16="http://schemas.microsoft.com/office/drawing/2014/main" id="{844F9CF6-F1F9-E1B5-8A5B-C43C777EF276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" name="object 18">
              <a:extLst>
                <a:ext uri="{FF2B5EF4-FFF2-40B4-BE49-F238E27FC236}">
                  <a16:creationId xmlns:a16="http://schemas.microsoft.com/office/drawing/2014/main" id="{EC52530E-2F9D-CFDA-F2A0-3D52D0CAD596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38D8669A-8112-9D3D-E777-84B78E23C0AB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6" name="object 20">
                <a:extLst>
                  <a:ext uri="{FF2B5EF4-FFF2-40B4-BE49-F238E27FC236}">
                    <a16:creationId xmlns:a16="http://schemas.microsoft.com/office/drawing/2014/main" id="{B71CAF79-30B0-2555-6852-08EB66E0728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7" name="object 21">
                <a:extLst>
                  <a:ext uri="{FF2B5EF4-FFF2-40B4-BE49-F238E27FC236}">
                    <a16:creationId xmlns:a16="http://schemas.microsoft.com/office/drawing/2014/main" id="{74D08837-B7EA-54E5-A831-BACF44DD5A6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AC1B62C4-4AEB-7298-D256-A1446119A273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9" name="object 23">
                <a:extLst>
                  <a:ext uri="{FF2B5EF4-FFF2-40B4-BE49-F238E27FC236}">
                    <a16:creationId xmlns:a16="http://schemas.microsoft.com/office/drawing/2014/main" id="{E32306CB-F3B2-E4F7-B0AE-3237FB6A446C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30" name="object 24">
                <a:extLst>
                  <a:ext uri="{FF2B5EF4-FFF2-40B4-BE49-F238E27FC236}">
                    <a16:creationId xmlns:a16="http://schemas.microsoft.com/office/drawing/2014/main" id="{65C75EF4-A127-13B8-6856-1564AFE3781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11" name="object 25">
              <a:extLst>
                <a:ext uri="{FF2B5EF4-FFF2-40B4-BE49-F238E27FC236}">
                  <a16:creationId xmlns:a16="http://schemas.microsoft.com/office/drawing/2014/main" id="{183DDC4D-7B5C-CBE4-B69A-077EEB614980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26">
              <a:extLst>
                <a:ext uri="{FF2B5EF4-FFF2-40B4-BE49-F238E27FC236}">
                  <a16:creationId xmlns:a16="http://schemas.microsoft.com/office/drawing/2014/main" id="{C1C10FE7-F300-43C5-692E-D8197C45F409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" name="object 27">
              <a:extLst>
                <a:ext uri="{FF2B5EF4-FFF2-40B4-BE49-F238E27FC236}">
                  <a16:creationId xmlns:a16="http://schemas.microsoft.com/office/drawing/2014/main" id="{1951E780-632C-C4F8-78FF-26D2CCD32481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4" name="object 28">
                <a:extLst>
                  <a:ext uri="{FF2B5EF4-FFF2-40B4-BE49-F238E27FC236}">
                    <a16:creationId xmlns:a16="http://schemas.microsoft.com/office/drawing/2014/main" id="{5DC625E3-44AF-4DBA-7D10-51E470038EE3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object 29">
                <a:extLst>
                  <a:ext uri="{FF2B5EF4-FFF2-40B4-BE49-F238E27FC236}">
                    <a16:creationId xmlns:a16="http://schemas.microsoft.com/office/drawing/2014/main" id="{0395FCEC-D394-1A21-26E2-4D6822BD9B58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6" name="object 30">
                <a:extLst>
                  <a:ext uri="{FF2B5EF4-FFF2-40B4-BE49-F238E27FC236}">
                    <a16:creationId xmlns:a16="http://schemas.microsoft.com/office/drawing/2014/main" id="{76F620E9-91F5-C6AE-1A08-09D04D274ACE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7" name="object 31">
                <a:extLst>
                  <a:ext uri="{FF2B5EF4-FFF2-40B4-BE49-F238E27FC236}">
                    <a16:creationId xmlns:a16="http://schemas.microsoft.com/office/drawing/2014/main" id="{73631AC4-7EFD-CF25-9262-CED7E908388D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8" name="object 32">
                <a:extLst>
                  <a:ext uri="{FF2B5EF4-FFF2-40B4-BE49-F238E27FC236}">
                    <a16:creationId xmlns:a16="http://schemas.microsoft.com/office/drawing/2014/main" id="{BA8E80BB-54B6-41C1-5CAC-E7043C0F1DDD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3">
                <a:extLst>
                  <a:ext uri="{FF2B5EF4-FFF2-40B4-BE49-F238E27FC236}">
                    <a16:creationId xmlns:a16="http://schemas.microsoft.com/office/drawing/2014/main" id="{C047C219-37E0-7077-713E-CA71CF4719F8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20" name="object 34">
                <a:extLst>
                  <a:ext uri="{FF2B5EF4-FFF2-40B4-BE49-F238E27FC236}">
                    <a16:creationId xmlns:a16="http://schemas.microsoft.com/office/drawing/2014/main" id="{E2C0C427-38B5-4FFC-F9A1-7420408E1766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1" name="object 35">
                <a:extLst>
                  <a:ext uri="{FF2B5EF4-FFF2-40B4-BE49-F238E27FC236}">
                    <a16:creationId xmlns:a16="http://schemas.microsoft.com/office/drawing/2014/main" id="{B6973E13-F71D-4737-A178-0401AF2BDEB6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2" name="object 36">
                <a:extLst>
                  <a:ext uri="{FF2B5EF4-FFF2-40B4-BE49-F238E27FC236}">
                    <a16:creationId xmlns:a16="http://schemas.microsoft.com/office/drawing/2014/main" id="{71004DAE-1C2A-A4AA-7E99-BA598F09D5BA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3" name="object 37">
                <a:extLst>
                  <a:ext uri="{FF2B5EF4-FFF2-40B4-BE49-F238E27FC236}">
                    <a16:creationId xmlns:a16="http://schemas.microsoft.com/office/drawing/2014/main" id="{AA724FAB-FDC3-FFC2-707B-EC978DC875D7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4" name="object 38">
                <a:extLst>
                  <a:ext uri="{FF2B5EF4-FFF2-40B4-BE49-F238E27FC236}">
                    <a16:creationId xmlns:a16="http://schemas.microsoft.com/office/drawing/2014/main" id="{14A1EA05-010A-7C72-5827-38FE5C98C59D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1717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90932"/>
            <a:ext cx="7886700" cy="586768"/>
          </a:xfrm>
        </p:spPr>
        <p:txBody>
          <a:bodyPr/>
          <a:lstStyle/>
          <a:p>
            <a:pPr algn="ctr"/>
            <a:r>
              <a:rPr lang="en-IE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Objectives of the Council Recommendation</a:t>
            </a:r>
            <a:endParaRPr lang="en-US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AD61AAA-C133-4222-8D62-6939FAC1CFF2}"/>
              </a:ext>
            </a:extLst>
          </p:cNvPr>
          <p:cNvSpPr txBox="1">
            <a:spLocks/>
          </p:cNvSpPr>
          <p:nvPr/>
        </p:nvSpPr>
        <p:spPr>
          <a:xfrm>
            <a:off x="671806" y="1783094"/>
            <a:ext cx="1590596" cy="1181322"/>
          </a:xfrm>
          <a:prstGeom prst="roundRect">
            <a:avLst/>
          </a:prstGeom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Aft>
                <a:spcPts val="900"/>
              </a:spcAft>
              <a:buClr>
                <a:srgbClr val="034EA2"/>
              </a:buClr>
              <a:buNone/>
              <a:tabLst>
                <a:tab pos="674846" algn="l"/>
              </a:tabLst>
            </a:pPr>
            <a:r>
              <a:rPr lang="en-GB" sz="1350" b="0" dirty="0">
                <a:solidFill>
                  <a:srgbClr val="4D4D4D"/>
                </a:solidFill>
                <a:latin typeface="Arial"/>
              </a:rPr>
              <a:t>Strengthen </a:t>
            </a:r>
            <a:r>
              <a:rPr lang="en-GB" sz="1350" dirty="0">
                <a:solidFill>
                  <a:srgbClr val="4D4D4D"/>
                </a:solidFill>
                <a:latin typeface="Arial"/>
              </a:rPr>
              <a:t>One Health national action plans 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on AMR</a:t>
            </a:r>
            <a:endParaRPr lang="en-IE" sz="1350" b="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AD61AAA-C133-4222-8D62-6939FAC1CFF2}"/>
              </a:ext>
            </a:extLst>
          </p:cNvPr>
          <p:cNvSpPr txBox="1">
            <a:spLocks/>
          </p:cNvSpPr>
          <p:nvPr/>
        </p:nvSpPr>
        <p:spPr>
          <a:xfrm>
            <a:off x="2566322" y="1783094"/>
            <a:ext cx="1805207" cy="1181322"/>
          </a:xfrm>
          <a:prstGeom prst="roundRect">
            <a:avLst/>
          </a:prstGeom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Aft>
                <a:spcPts val="900"/>
              </a:spcAft>
              <a:buClr>
                <a:srgbClr val="034EA2"/>
              </a:buClr>
              <a:buNone/>
              <a:tabLst>
                <a:tab pos="674846" algn="l"/>
              </a:tabLst>
            </a:pPr>
            <a:r>
              <a:rPr lang="en-GB" sz="1350" b="0" dirty="0">
                <a:solidFill>
                  <a:srgbClr val="4D4D4D"/>
                </a:solidFill>
                <a:latin typeface="Arial"/>
              </a:rPr>
              <a:t>Reinforce </a:t>
            </a:r>
            <a:r>
              <a:rPr lang="en-GB" sz="1350" dirty="0">
                <a:solidFill>
                  <a:srgbClr val="4D4D4D"/>
                </a:solidFill>
                <a:latin typeface="Arial"/>
              </a:rPr>
              <a:t>surveillance and monitoring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 of AMR and antimicrobial consumption</a:t>
            </a:r>
            <a:endParaRPr lang="en-IE" sz="1350" b="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D61AAA-C133-4222-8D62-6939FAC1CFF2}"/>
              </a:ext>
            </a:extLst>
          </p:cNvPr>
          <p:cNvSpPr txBox="1">
            <a:spLocks/>
          </p:cNvSpPr>
          <p:nvPr/>
        </p:nvSpPr>
        <p:spPr>
          <a:xfrm>
            <a:off x="4675449" y="1783094"/>
            <a:ext cx="1590596" cy="1181322"/>
          </a:xfrm>
          <a:prstGeom prst="roundRect">
            <a:avLst/>
          </a:prstGeom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Aft>
                <a:spcPts val="900"/>
              </a:spcAft>
              <a:buClr>
                <a:srgbClr val="034EA2"/>
              </a:buClr>
              <a:buNone/>
              <a:tabLst>
                <a:tab pos="674846" algn="l"/>
              </a:tabLst>
            </a:pPr>
            <a:r>
              <a:rPr lang="en-GB" sz="1350" b="0" dirty="0">
                <a:solidFill>
                  <a:srgbClr val="4D4D4D"/>
                </a:solidFill>
                <a:latin typeface="Arial"/>
              </a:rPr>
              <a:t>Strengthen </a:t>
            </a:r>
            <a:r>
              <a:rPr lang="en-GB" sz="1350" dirty="0">
                <a:solidFill>
                  <a:srgbClr val="4D4D4D"/>
                </a:solidFill>
                <a:latin typeface="Arial"/>
              </a:rPr>
              <a:t>infection prevention 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and </a:t>
            </a:r>
            <a:r>
              <a:rPr lang="en-GB" sz="1350" dirty="0">
                <a:solidFill>
                  <a:srgbClr val="4D4D4D"/>
                </a:solidFill>
                <a:latin typeface="Arial"/>
              </a:rPr>
              <a:t>control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 </a:t>
            </a:r>
            <a:endParaRPr lang="en-IE" sz="1350" b="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AD61AAA-C133-4222-8D62-6939FAC1CFF2}"/>
              </a:ext>
            </a:extLst>
          </p:cNvPr>
          <p:cNvSpPr txBox="1">
            <a:spLocks/>
          </p:cNvSpPr>
          <p:nvPr/>
        </p:nvSpPr>
        <p:spPr>
          <a:xfrm>
            <a:off x="6569965" y="1783094"/>
            <a:ext cx="1982192" cy="1181322"/>
          </a:xfrm>
          <a:prstGeom prst="roundRect">
            <a:avLst/>
          </a:prstGeom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Aft>
                <a:spcPts val="900"/>
              </a:spcAft>
              <a:buClr>
                <a:srgbClr val="034EA2"/>
              </a:buClr>
              <a:buNone/>
              <a:tabLst>
                <a:tab pos="674846" algn="l"/>
              </a:tabLst>
            </a:pPr>
            <a:r>
              <a:rPr lang="en-GB" sz="1350" b="0" dirty="0">
                <a:solidFill>
                  <a:srgbClr val="4D4D4D"/>
                </a:solidFill>
                <a:latin typeface="Arial"/>
              </a:rPr>
              <a:t>Strengthen </a:t>
            </a:r>
            <a:r>
              <a:rPr lang="en-GB" sz="1350" dirty="0">
                <a:solidFill>
                  <a:srgbClr val="4D4D4D"/>
                </a:solidFill>
                <a:latin typeface="Arial"/>
              </a:rPr>
              <a:t>antimicrobial stewardship 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and </a:t>
            </a:r>
            <a:r>
              <a:rPr lang="en-GB" sz="1350" dirty="0">
                <a:solidFill>
                  <a:srgbClr val="4D4D4D"/>
                </a:solidFill>
                <a:latin typeface="Arial"/>
              </a:rPr>
              <a:t>prudent use 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of antimicrobials </a:t>
            </a:r>
            <a:endParaRPr lang="en-IE" sz="1350" b="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AD61AAA-C133-4222-8D62-6939FAC1CFF2}"/>
              </a:ext>
            </a:extLst>
          </p:cNvPr>
          <p:cNvSpPr txBox="1">
            <a:spLocks/>
          </p:cNvSpPr>
          <p:nvPr/>
        </p:nvSpPr>
        <p:spPr>
          <a:xfrm>
            <a:off x="257962" y="3147814"/>
            <a:ext cx="1547768" cy="1440160"/>
          </a:xfrm>
          <a:prstGeom prst="roundRect">
            <a:avLst/>
          </a:prstGeom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Aft>
                <a:spcPts val="900"/>
              </a:spcAft>
              <a:buClr>
                <a:srgbClr val="034EA2"/>
              </a:buClr>
              <a:buNone/>
              <a:tabLst>
                <a:tab pos="674846" algn="l"/>
              </a:tabLst>
            </a:pPr>
            <a:r>
              <a:rPr lang="en-US" sz="1350" b="0" dirty="0">
                <a:solidFill>
                  <a:srgbClr val="4D4D4D"/>
                </a:solidFill>
                <a:latin typeface="Arial"/>
              </a:rPr>
              <a:t>Recommend </a:t>
            </a:r>
            <a:r>
              <a:rPr lang="en-US" sz="1350" dirty="0">
                <a:solidFill>
                  <a:srgbClr val="4D4D4D"/>
                </a:solidFill>
                <a:latin typeface="Arial"/>
              </a:rPr>
              <a:t>targets for AMR </a:t>
            </a:r>
            <a:r>
              <a:rPr lang="en-US" sz="1350" b="0" dirty="0">
                <a:solidFill>
                  <a:srgbClr val="4D4D4D"/>
                </a:solidFill>
                <a:latin typeface="Arial"/>
              </a:rPr>
              <a:t>and antimicrobial consumption in human health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AD61AAA-C133-4222-8D62-6939FAC1CFF2}"/>
              </a:ext>
            </a:extLst>
          </p:cNvPr>
          <p:cNvSpPr txBox="1">
            <a:spLocks/>
          </p:cNvSpPr>
          <p:nvPr/>
        </p:nvSpPr>
        <p:spPr>
          <a:xfrm>
            <a:off x="2044850" y="3283232"/>
            <a:ext cx="1237995" cy="1304742"/>
          </a:xfrm>
          <a:prstGeom prst="roundRect">
            <a:avLst/>
          </a:prstGeom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Aft>
                <a:spcPts val="900"/>
              </a:spcAft>
              <a:buClr>
                <a:srgbClr val="034EA2"/>
              </a:buClr>
              <a:buNone/>
              <a:tabLst>
                <a:tab pos="674846" algn="l"/>
              </a:tabLst>
            </a:pPr>
            <a:r>
              <a:rPr lang="en-GB" sz="1350" b="0" dirty="0">
                <a:solidFill>
                  <a:srgbClr val="4D4D4D"/>
                </a:solidFill>
                <a:latin typeface="Arial"/>
              </a:rPr>
              <a:t>Improve </a:t>
            </a:r>
            <a:r>
              <a:rPr lang="en-GB" sz="1350" dirty="0">
                <a:solidFill>
                  <a:srgbClr val="4D4D4D"/>
                </a:solidFill>
                <a:latin typeface="Arial"/>
              </a:rPr>
              <a:t>awareness, education 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and </a:t>
            </a:r>
            <a:r>
              <a:rPr lang="en-GB" sz="1350" dirty="0">
                <a:solidFill>
                  <a:srgbClr val="4D4D4D"/>
                </a:solidFill>
                <a:latin typeface="Arial"/>
              </a:rPr>
              <a:t>training 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 </a:t>
            </a:r>
            <a:endParaRPr lang="en-IE" sz="1350" b="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AD61AAA-C133-4222-8D62-6939FAC1CFF2}"/>
              </a:ext>
            </a:extLst>
          </p:cNvPr>
          <p:cNvSpPr txBox="1">
            <a:spLocks/>
          </p:cNvSpPr>
          <p:nvPr/>
        </p:nvSpPr>
        <p:spPr>
          <a:xfrm>
            <a:off x="3522362" y="3283232"/>
            <a:ext cx="2693691" cy="1181322"/>
          </a:xfrm>
          <a:prstGeom prst="roundRect">
            <a:avLst/>
          </a:prstGeom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Aft>
                <a:spcPts val="900"/>
              </a:spcAft>
              <a:buClr>
                <a:srgbClr val="034EA2"/>
              </a:buClr>
              <a:buNone/>
              <a:tabLst>
                <a:tab pos="674846" algn="l"/>
              </a:tabLst>
            </a:pPr>
            <a:r>
              <a:rPr lang="en-US" sz="1350" b="0" dirty="0">
                <a:solidFill>
                  <a:srgbClr val="4D4D4D"/>
                </a:solidFill>
                <a:latin typeface="Arial"/>
              </a:rPr>
              <a:t>Foster </a:t>
            </a:r>
            <a:r>
              <a:rPr lang="en-US" sz="1350" dirty="0">
                <a:solidFill>
                  <a:srgbClr val="4D4D4D"/>
                </a:solidFill>
                <a:latin typeface="Arial"/>
              </a:rPr>
              <a:t>research &amp; development</a:t>
            </a:r>
            <a:r>
              <a:rPr lang="en-US" sz="1350" b="0" dirty="0">
                <a:solidFill>
                  <a:srgbClr val="4D4D4D"/>
                </a:solidFill>
                <a:latin typeface="Arial"/>
              </a:rPr>
              <a:t>, and</a:t>
            </a:r>
            <a:r>
              <a:rPr lang="en-US" sz="1350" dirty="0">
                <a:solidFill>
                  <a:srgbClr val="4D4D4D"/>
                </a:solidFill>
                <a:latin typeface="Arial"/>
              </a:rPr>
              <a:t> incentives </a:t>
            </a:r>
            <a:r>
              <a:rPr lang="en-US" sz="1350" b="0" dirty="0">
                <a:solidFill>
                  <a:srgbClr val="4D4D4D"/>
                </a:solidFill>
                <a:latin typeface="Arial"/>
              </a:rPr>
              <a:t>for innovation and </a:t>
            </a:r>
            <a:r>
              <a:rPr lang="en-US" sz="1350" dirty="0">
                <a:solidFill>
                  <a:srgbClr val="4D4D4D"/>
                </a:solidFill>
                <a:latin typeface="Arial"/>
              </a:rPr>
              <a:t>access</a:t>
            </a:r>
            <a:r>
              <a:rPr lang="en-US" sz="1350" b="0" dirty="0">
                <a:solidFill>
                  <a:srgbClr val="4D4D4D"/>
                </a:solidFill>
                <a:latin typeface="Arial"/>
              </a:rPr>
              <a:t> to antimicrobials and other AMR medical countermeasures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AD61AAA-C133-4222-8D62-6939FAC1CFF2}"/>
              </a:ext>
            </a:extLst>
          </p:cNvPr>
          <p:cNvSpPr txBox="1">
            <a:spLocks/>
          </p:cNvSpPr>
          <p:nvPr/>
        </p:nvSpPr>
        <p:spPr>
          <a:xfrm>
            <a:off x="6455172" y="3277233"/>
            <a:ext cx="1357188" cy="1181322"/>
          </a:xfrm>
          <a:prstGeom prst="roundRect">
            <a:avLst/>
          </a:prstGeom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Aft>
                <a:spcPts val="900"/>
              </a:spcAft>
              <a:buClr>
                <a:srgbClr val="034EA2"/>
              </a:buClr>
              <a:buNone/>
              <a:tabLst>
                <a:tab pos="674846" algn="l"/>
              </a:tabLst>
            </a:pPr>
            <a:r>
              <a:rPr lang="en-GB" sz="1350" b="0" dirty="0">
                <a:solidFill>
                  <a:srgbClr val="4D4D4D"/>
                </a:solidFill>
                <a:latin typeface="Arial"/>
              </a:rPr>
              <a:t>Increase </a:t>
            </a:r>
            <a:r>
              <a:rPr lang="en-GB" sz="1350" dirty="0">
                <a:solidFill>
                  <a:srgbClr val="4D4D4D"/>
                </a:solidFill>
                <a:latin typeface="Arial"/>
              </a:rPr>
              <a:t>cooperation</a:t>
            </a:r>
            <a:endParaRPr lang="en-IE" sz="135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D61AAA-C133-4222-8D62-6939FAC1CFF2}"/>
              </a:ext>
            </a:extLst>
          </p:cNvPr>
          <p:cNvSpPr txBox="1">
            <a:spLocks/>
          </p:cNvSpPr>
          <p:nvPr/>
        </p:nvSpPr>
        <p:spPr>
          <a:xfrm>
            <a:off x="7940082" y="3279493"/>
            <a:ext cx="990280" cy="1181322"/>
          </a:xfrm>
          <a:prstGeom prst="roundRect">
            <a:avLst/>
          </a:prstGeom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Aft>
                <a:spcPts val="900"/>
              </a:spcAft>
              <a:buClr>
                <a:srgbClr val="034EA2"/>
              </a:buClr>
              <a:buNone/>
              <a:tabLst>
                <a:tab pos="674846" algn="l"/>
              </a:tabLst>
            </a:pPr>
            <a:r>
              <a:rPr lang="en-GB" sz="1350" b="0" dirty="0">
                <a:solidFill>
                  <a:srgbClr val="4D4D4D"/>
                </a:solidFill>
                <a:latin typeface="Arial"/>
              </a:rPr>
              <a:t>Enhance </a:t>
            </a:r>
            <a:r>
              <a:rPr lang="en-GB" sz="1350" dirty="0">
                <a:solidFill>
                  <a:srgbClr val="4D4D4D"/>
                </a:solidFill>
                <a:latin typeface="Arial"/>
              </a:rPr>
              <a:t>global actions</a:t>
            </a:r>
            <a:endParaRPr lang="en-IE" sz="135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3711" y="853211"/>
            <a:ext cx="846661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39634A"/>
                </a:solidFill>
                <a:latin typeface="Arial"/>
                <a:ea typeface="+mn-ea"/>
              </a:rPr>
              <a:t>Builds on and completes 2017 European Action Plan against AMR.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39634A"/>
                </a:solidFill>
                <a:latin typeface="Arial"/>
                <a:ea typeface="+mn-ea"/>
              </a:rPr>
              <a:t>Provides </a:t>
            </a:r>
            <a:r>
              <a:rPr lang="en-US" sz="1350" dirty="0">
                <a:solidFill>
                  <a:srgbClr val="39634A"/>
                </a:solidFill>
                <a:latin typeface="Arial"/>
                <a:ea typeface="+mn-ea"/>
              </a:rPr>
              <a:t>recommendations to the Commission and to Member States</a:t>
            </a:r>
            <a:r>
              <a:rPr lang="en-US" sz="1350" b="0" dirty="0">
                <a:solidFill>
                  <a:srgbClr val="39634A"/>
                </a:solidFill>
                <a:latin typeface="Arial"/>
                <a:ea typeface="+mn-ea"/>
              </a:rPr>
              <a:t> in order to maximize synergies and to attain a strong and effective response against AMR across the EU.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452ECD-92A8-2773-53D9-F92E6089C36B}"/>
              </a:ext>
            </a:extLst>
          </p:cNvPr>
          <p:cNvGrpSpPr/>
          <p:nvPr/>
        </p:nvGrpSpPr>
        <p:grpSpPr>
          <a:xfrm>
            <a:off x="7308304" y="4577657"/>
            <a:ext cx="1662454" cy="459784"/>
            <a:chOff x="14240814" y="9183579"/>
            <a:chExt cx="5063049" cy="1321153"/>
          </a:xfrm>
        </p:grpSpPr>
        <p:grpSp>
          <p:nvGrpSpPr>
            <p:cNvPr id="49" name="object 4">
              <a:extLst>
                <a:ext uri="{FF2B5EF4-FFF2-40B4-BE49-F238E27FC236}">
                  <a16:creationId xmlns:a16="http://schemas.microsoft.com/office/drawing/2014/main" id="{F7CC743A-6A66-0281-4721-526DC71AC64F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81" name="object 5">
                <a:extLst>
                  <a:ext uri="{FF2B5EF4-FFF2-40B4-BE49-F238E27FC236}">
                    <a16:creationId xmlns:a16="http://schemas.microsoft.com/office/drawing/2014/main" id="{491C957B-8CA5-8C3D-2250-70E91E5F5960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2" name="object 6">
                <a:extLst>
                  <a:ext uri="{FF2B5EF4-FFF2-40B4-BE49-F238E27FC236}">
                    <a16:creationId xmlns:a16="http://schemas.microsoft.com/office/drawing/2014/main" id="{EBB40235-B1D6-25EE-A5E7-1E6F73FBCAD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50" name="object 8">
              <a:extLst>
                <a:ext uri="{FF2B5EF4-FFF2-40B4-BE49-F238E27FC236}">
                  <a16:creationId xmlns:a16="http://schemas.microsoft.com/office/drawing/2014/main" id="{FC176434-0FB7-A754-8F58-A4C883A684EE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76" name="object 9">
                <a:extLst>
                  <a:ext uri="{FF2B5EF4-FFF2-40B4-BE49-F238E27FC236}">
                    <a16:creationId xmlns:a16="http://schemas.microsoft.com/office/drawing/2014/main" id="{5B6D5354-750B-2520-1C6A-71DE660FDF8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77" name="object 10">
                <a:extLst>
                  <a:ext uri="{FF2B5EF4-FFF2-40B4-BE49-F238E27FC236}">
                    <a16:creationId xmlns:a16="http://schemas.microsoft.com/office/drawing/2014/main" id="{641B162A-B000-B63D-65D1-0D2292405767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78" name="object 11">
                <a:extLst>
                  <a:ext uri="{FF2B5EF4-FFF2-40B4-BE49-F238E27FC236}">
                    <a16:creationId xmlns:a16="http://schemas.microsoft.com/office/drawing/2014/main" id="{C22F562B-65B4-AE66-D34B-2CB7A1CF919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79" name="object 12">
                <a:extLst>
                  <a:ext uri="{FF2B5EF4-FFF2-40B4-BE49-F238E27FC236}">
                    <a16:creationId xmlns:a16="http://schemas.microsoft.com/office/drawing/2014/main" id="{ABE8D5B8-682E-D2B6-46D3-2DE1912B605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80" name="object 13">
                <a:extLst>
                  <a:ext uri="{FF2B5EF4-FFF2-40B4-BE49-F238E27FC236}">
                    <a16:creationId xmlns:a16="http://schemas.microsoft.com/office/drawing/2014/main" id="{0D181A33-C33E-7A23-E0EE-9EE7786FC89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51" name="object 14">
              <a:extLst>
                <a:ext uri="{FF2B5EF4-FFF2-40B4-BE49-F238E27FC236}">
                  <a16:creationId xmlns:a16="http://schemas.microsoft.com/office/drawing/2014/main" id="{CDC8CDEA-5101-99E6-45DB-DB8759A32968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73" name="object 15">
                <a:extLst>
                  <a:ext uri="{FF2B5EF4-FFF2-40B4-BE49-F238E27FC236}">
                    <a16:creationId xmlns:a16="http://schemas.microsoft.com/office/drawing/2014/main" id="{DE3E8DB5-2B1E-DD25-0D79-9164A0AD5AA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74" name="object 16">
                <a:extLst>
                  <a:ext uri="{FF2B5EF4-FFF2-40B4-BE49-F238E27FC236}">
                    <a16:creationId xmlns:a16="http://schemas.microsoft.com/office/drawing/2014/main" id="{0B3DF4FE-1CE0-8ED0-CE2C-5C8BD3DC1A4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75" name="object 17">
                <a:extLst>
                  <a:ext uri="{FF2B5EF4-FFF2-40B4-BE49-F238E27FC236}">
                    <a16:creationId xmlns:a16="http://schemas.microsoft.com/office/drawing/2014/main" id="{885D2136-2DAB-97B9-FD79-637149D0AB4B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2" name="object 18">
              <a:extLst>
                <a:ext uri="{FF2B5EF4-FFF2-40B4-BE49-F238E27FC236}">
                  <a16:creationId xmlns:a16="http://schemas.microsoft.com/office/drawing/2014/main" id="{CA16B3D3-C242-C01B-3534-5413D88108F5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67" name="object 19">
                <a:extLst>
                  <a:ext uri="{FF2B5EF4-FFF2-40B4-BE49-F238E27FC236}">
                    <a16:creationId xmlns:a16="http://schemas.microsoft.com/office/drawing/2014/main" id="{6F9DAE82-795B-D996-01CB-0B1F2C5CCBC1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68" name="object 20">
                <a:extLst>
                  <a:ext uri="{FF2B5EF4-FFF2-40B4-BE49-F238E27FC236}">
                    <a16:creationId xmlns:a16="http://schemas.microsoft.com/office/drawing/2014/main" id="{76CF19BB-D1C7-3452-2FBF-8C43B815B26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69" name="object 21">
                <a:extLst>
                  <a:ext uri="{FF2B5EF4-FFF2-40B4-BE49-F238E27FC236}">
                    <a16:creationId xmlns:a16="http://schemas.microsoft.com/office/drawing/2014/main" id="{BEC495E5-3F9C-6631-4ED7-257609A7D5F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70" name="object 22">
                <a:extLst>
                  <a:ext uri="{FF2B5EF4-FFF2-40B4-BE49-F238E27FC236}">
                    <a16:creationId xmlns:a16="http://schemas.microsoft.com/office/drawing/2014/main" id="{2C00168B-26DF-4AFD-0A74-CF9EAD1FE60D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71" name="object 23">
                <a:extLst>
                  <a:ext uri="{FF2B5EF4-FFF2-40B4-BE49-F238E27FC236}">
                    <a16:creationId xmlns:a16="http://schemas.microsoft.com/office/drawing/2014/main" id="{B74FAA2A-A8D8-E98E-343B-5A9016DC6321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72" name="object 24">
                <a:extLst>
                  <a:ext uri="{FF2B5EF4-FFF2-40B4-BE49-F238E27FC236}">
                    <a16:creationId xmlns:a16="http://schemas.microsoft.com/office/drawing/2014/main" id="{F622AB35-FDAB-93D5-BB54-771C9D9A2B6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53" name="object 25">
              <a:extLst>
                <a:ext uri="{FF2B5EF4-FFF2-40B4-BE49-F238E27FC236}">
                  <a16:creationId xmlns:a16="http://schemas.microsoft.com/office/drawing/2014/main" id="{0192DAA6-8C9B-8F87-BBC2-CFE59F41A719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object 26">
              <a:extLst>
                <a:ext uri="{FF2B5EF4-FFF2-40B4-BE49-F238E27FC236}">
                  <a16:creationId xmlns:a16="http://schemas.microsoft.com/office/drawing/2014/main" id="{DB6F19B1-383F-EB07-1ED8-622CDBDA9BBE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5" name="object 27">
              <a:extLst>
                <a:ext uri="{FF2B5EF4-FFF2-40B4-BE49-F238E27FC236}">
                  <a16:creationId xmlns:a16="http://schemas.microsoft.com/office/drawing/2014/main" id="{86941674-D796-F124-F750-EB1DA4639367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56" name="object 28">
                <a:extLst>
                  <a:ext uri="{FF2B5EF4-FFF2-40B4-BE49-F238E27FC236}">
                    <a16:creationId xmlns:a16="http://schemas.microsoft.com/office/drawing/2014/main" id="{23A2FDA3-16D6-1746-1D2A-2506D472A3FF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object 29">
                <a:extLst>
                  <a:ext uri="{FF2B5EF4-FFF2-40B4-BE49-F238E27FC236}">
                    <a16:creationId xmlns:a16="http://schemas.microsoft.com/office/drawing/2014/main" id="{E9AE30ED-AC14-A0C4-4765-DE04E4F76754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58" name="object 30">
                <a:extLst>
                  <a:ext uri="{FF2B5EF4-FFF2-40B4-BE49-F238E27FC236}">
                    <a16:creationId xmlns:a16="http://schemas.microsoft.com/office/drawing/2014/main" id="{D36D3B5E-4F1A-DE98-DB5F-BCEED912275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59" name="object 31">
                <a:extLst>
                  <a:ext uri="{FF2B5EF4-FFF2-40B4-BE49-F238E27FC236}">
                    <a16:creationId xmlns:a16="http://schemas.microsoft.com/office/drawing/2014/main" id="{D5C2D24F-4B49-012D-1DBB-BC0E407AA9E7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60" name="object 32">
                <a:extLst>
                  <a:ext uri="{FF2B5EF4-FFF2-40B4-BE49-F238E27FC236}">
                    <a16:creationId xmlns:a16="http://schemas.microsoft.com/office/drawing/2014/main" id="{C7EF74FD-DB43-68D9-1D7A-BF201F626C3B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61" name="object 33">
                <a:extLst>
                  <a:ext uri="{FF2B5EF4-FFF2-40B4-BE49-F238E27FC236}">
                    <a16:creationId xmlns:a16="http://schemas.microsoft.com/office/drawing/2014/main" id="{F2B65BFE-19A8-85C2-3E75-35BEAACFE6C9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62" name="object 34">
                <a:extLst>
                  <a:ext uri="{FF2B5EF4-FFF2-40B4-BE49-F238E27FC236}">
                    <a16:creationId xmlns:a16="http://schemas.microsoft.com/office/drawing/2014/main" id="{E1909048-51AC-4BEE-012E-5DE5C4B6A291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63" name="object 35">
                <a:extLst>
                  <a:ext uri="{FF2B5EF4-FFF2-40B4-BE49-F238E27FC236}">
                    <a16:creationId xmlns:a16="http://schemas.microsoft.com/office/drawing/2014/main" id="{9F6D2A2D-8E08-77DE-CCD4-0A8150418333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64" name="object 36">
                <a:extLst>
                  <a:ext uri="{FF2B5EF4-FFF2-40B4-BE49-F238E27FC236}">
                    <a16:creationId xmlns:a16="http://schemas.microsoft.com/office/drawing/2014/main" id="{952FDD4A-F7F7-9EC2-FB54-32522C85E8DF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65" name="object 37">
                <a:extLst>
                  <a:ext uri="{FF2B5EF4-FFF2-40B4-BE49-F238E27FC236}">
                    <a16:creationId xmlns:a16="http://schemas.microsoft.com/office/drawing/2014/main" id="{EAD8CBB0-0AB4-FB2E-BABE-C7A0CAD0AC1F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66" name="object 38">
                <a:extLst>
                  <a:ext uri="{FF2B5EF4-FFF2-40B4-BE49-F238E27FC236}">
                    <a16:creationId xmlns:a16="http://schemas.microsoft.com/office/drawing/2014/main" id="{25BBA5CA-DD9C-B201-8048-514E87B4C246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333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18938-0BF1-8D51-F08E-04EB76036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032" y="1090365"/>
            <a:ext cx="8169039" cy="2929826"/>
          </a:xfrm>
        </p:spPr>
        <p:txBody>
          <a:bodyPr/>
          <a:lstStyle/>
          <a:p>
            <a:pPr marL="5776" marR="2310">
              <a:spcAft>
                <a:spcPts val="1350"/>
              </a:spcAft>
            </a:pPr>
            <a:r>
              <a:rPr lang="en-US" sz="2200" b="1" dirty="0">
                <a:solidFill>
                  <a:srgbClr val="39634A"/>
                </a:solidFill>
              </a:rPr>
              <a:t>National Action Plans </a:t>
            </a:r>
            <a:r>
              <a:rPr lang="en-US" sz="2200" dirty="0">
                <a:solidFill>
                  <a:srgbClr val="39634A"/>
                </a:solidFill>
              </a:rPr>
              <a:t>based on the </a:t>
            </a:r>
            <a:r>
              <a:rPr lang="en-US" sz="2200" b="1" dirty="0">
                <a:solidFill>
                  <a:srgbClr val="39634A"/>
                </a:solidFill>
              </a:rPr>
              <a:t>One Health approach </a:t>
            </a:r>
            <a:r>
              <a:rPr lang="en-US" sz="2200" dirty="0">
                <a:solidFill>
                  <a:srgbClr val="39634A"/>
                </a:solidFill>
              </a:rPr>
              <a:t>in all Member States:</a:t>
            </a:r>
          </a:p>
          <a:p>
            <a:pPr marL="556610" marR="2310" lvl="2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9634A"/>
                </a:solidFill>
              </a:rPr>
              <a:t>Regularly evaluated and updated</a:t>
            </a:r>
          </a:p>
          <a:p>
            <a:pPr marL="556610" marR="2310" lvl="2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9634A"/>
                </a:solidFill>
              </a:rPr>
              <a:t>Effective governance</a:t>
            </a:r>
          </a:p>
          <a:p>
            <a:pPr marL="556610" marR="2310" lvl="2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9634A"/>
                </a:solidFill>
              </a:rPr>
              <a:t>Measurable goals, implementation modalities and indicators </a:t>
            </a:r>
          </a:p>
          <a:p>
            <a:pPr marL="556610" marR="2310" lvl="2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9634A"/>
                </a:solidFill>
              </a:rPr>
              <a:t>Environment dimension</a:t>
            </a:r>
          </a:p>
          <a:p>
            <a:pPr marL="556610" marR="2310" lvl="2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9634A"/>
                </a:solidFill>
              </a:rPr>
              <a:t>Human and financial resources </a:t>
            </a:r>
          </a:p>
          <a:p>
            <a:pPr marL="556610" marR="2310" lvl="2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9634A"/>
                </a:solidFill>
              </a:rPr>
              <a:t>Publicly available</a:t>
            </a:r>
            <a:endParaRPr lang="en-IE" sz="2200" dirty="0">
              <a:solidFill>
                <a:srgbClr val="39634A"/>
              </a:solidFill>
            </a:endParaRPr>
          </a:p>
          <a:p>
            <a:endParaRPr lang="en-US" sz="1500" dirty="0"/>
          </a:p>
          <a:p>
            <a:endParaRPr lang="en-IE" sz="15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E5DBC8-E91A-7B38-05E4-6EFB1866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42" y="267494"/>
            <a:ext cx="8069646" cy="586768"/>
          </a:xfrm>
        </p:spPr>
        <p:txBody>
          <a:bodyPr/>
          <a:lstStyle/>
          <a:p>
            <a:r>
              <a:rPr lang="en-GB" sz="3275" b="1" kern="1200" dirty="0">
                <a:solidFill>
                  <a:srgbClr val="71A42B"/>
                </a:solidFill>
                <a:ea typeface="MS PGothic" panose="020B0600070205080204" pitchFamily="34" charset="-128"/>
              </a:rPr>
              <a:t>A. National Action Plans against AMR</a:t>
            </a:r>
            <a:endParaRPr lang="en-IE" sz="3275" b="1" kern="1200" dirty="0">
              <a:solidFill>
                <a:srgbClr val="71A42B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D51154-60F0-A71E-81D7-5E167387BEA2}"/>
              </a:ext>
            </a:extLst>
          </p:cNvPr>
          <p:cNvGrpSpPr/>
          <p:nvPr/>
        </p:nvGrpSpPr>
        <p:grpSpPr>
          <a:xfrm>
            <a:off x="7308304" y="4546842"/>
            <a:ext cx="1662454" cy="459784"/>
            <a:chOff x="14240814" y="9183579"/>
            <a:chExt cx="5063049" cy="1321153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CF07E5D2-7A6B-4971-FFE2-B1CE6A3358A2}"/>
                </a:ext>
              </a:extLst>
            </p:cNvPr>
            <p:cNvGrpSpPr/>
            <p:nvPr/>
          </p:nvGrpSpPr>
          <p:grpSpPr>
            <a:xfrm>
              <a:off x="17105766" y="9848321"/>
              <a:ext cx="360680" cy="259715"/>
              <a:chOff x="17105766" y="9848321"/>
              <a:chExt cx="360680" cy="259715"/>
            </a:xfrm>
          </p:grpSpPr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9752A650-9851-85DE-05CB-3D0266950C67}"/>
                  </a:ext>
                </a:extLst>
              </p:cNvPr>
              <p:cNvSpPr/>
              <p:nvPr/>
            </p:nvSpPr>
            <p:spPr>
              <a:xfrm>
                <a:off x="17105766" y="9848321"/>
                <a:ext cx="15938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159384" h="255904">
                    <a:moveTo>
                      <a:pt x="154152" y="0"/>
                    </a:moveTo>
                    <a:lnTo>
                      <a:pt x="2303" y="0"/>
                    </a:lnTo>
                    <a:lnTo>
                      <a:pt x="0" y="2701"/>
                    </a:lnTo>
                    <a:lnTo>
                      <a:pt x="0" y="7706"/>
                    </a:lnTo>
                    <a:lnTo>
                      <a:pt x="0" y="253594"/>
                    </a:lnTo>
                    <a:lnTo>
                      <a:pt x="2303" y="255908"/>
                    </a:lnTo>
                    <a:lnTo>
                      <a:pt x="156874" y="255908"/>
                    </a:lnTo>
                    <a:lnTo>
                      <a:pt x="158790" y="253981"/>
                    </a:lnTo>
                    <a:lnTo>
                      <a:pt x="158790" y="220464"/>
                    </a:lnTo>
                    <a:lnTo>
                      <a:pt x="156476" y="218139"/>
                    </a:lnTo>
                    <a:lnTo>
                      <a:pt x="43946" y="218139"/>
                    </a:lnTo>
                    <a:lnTo>
                      <a:pt x="43946" y="142205"/>
                    </a:lnTo>
                    <a:lnTo>
                      <a:pt x="142979" y="142205"/>
                    </a:lnTo>
                    <a:lnTo>
                      <a:pt x="144906" y="139911"/>
                    </a:lnTo>
                    <a:lnTo>
                      <a:pt x="144906" y="106740"/>
                    </a:lnTo>
                    <a:lnTo>
                      <a:pt x="142226" y="104436"/>
                    </a:lnTo>
                    <a:lnTo>
                      <a:pt x="43946" y="104436"/>
                    </a:lnTo>
                    <a:lnTo>
                      <a:pt x="43946" y="38155"/>
                    </a:lnTo>
                    <a:lnTo>
                      <a:pt x="154927" y="38155"/>
                    </a:lnTo>
                    <a:lnTo>
                      <a:pt x="156874" y="35841"/>
                    </a:lnTo>
                    <a:lnTo>
                      <a:pt x="156874" y="2701"/>
                    </a:lnTo>
                    <a:lnTo>
                      <a:pt x="154152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33A0C81E-D6B9-5D0C-4898-7CBF4904C74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301571" y="9915374"/>
                <a:ext cx="164570" cy="192308"/>
              </a:xfrm>
              <a:prstGeom prst="rect">
                <a:avLst/>
              </a:prstGeom>
            </p:spPr>
          </p:pic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A2ABAD3B-BCE8-4644-2841-38B97CBE012B}"/>
                </a:ext>
              </a:extLst>
            </p:cNvPr>
            <p:cNvGrpSpPr/>
            <p:nvPr/>
          </p:nvGrpSpPr>
          <p:grpSpPr>
            <a:xfrm>
              <a:off x="17514354" y="9911536"/>
              <a:ext cx="1102995" cy="264160"/>
              <a:chOff x="17514354" y="9911536"/>
              <a:chExt cx="1102995" cy="264160"/>
            </a:xfrm>
          </p:grpSpPr>
          <p:pic>
            <p:nvPicPr>
              <p:cNvPr id="32" name="object 9">
                <a:extLst>
                  <a:ext uri="{FF2B5EF4-FFF2-40B4-BE49-F238E27FC236}">
                    <a16:creationId xmlns:a16="http://schemas.microsoft.com/office/drawing/2014/main" id="{44D5138C-E765-4BAD-4A17-C1A88CF38C5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4354" y="9911539"/>
                <a:ext cx="297154" cy="195763"/>
              </a:xfrm>
              <a:prstGeom prst="rect">
                <a:avLst/>
              </a:prstGeom>
            </p:spPr>
          </p:pic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937A66A1-B5BE-D708-653C-0E54BAAB7581}"/>
                  </a:ext>
                </a:extLst>
              </p:cNvPr>
              <p:cNvSpPr/>
              <p:nvPr/>
            </p:nvSpPr>
            <p:spPr>
              <a:xfrm>
                <a:off x="17848554" y="9912290"/>
                <a:ext cx="16764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62890">
                    <a:moveTo>
                      <a:pt x="40082" y="3099"/>
                    </a:moveTo>
                    <a:lnTo>
                      <a:pt x="1905" y="3099"/>
                    </a:lnTo>
                    <a:lnTo>
                      <a:pt x="0" y="5790"/>
                    </a:lnTo>
                    <a:lnTo>
                      <a:pt x="0" y="260159"/>
                    </a:lnTo>
                    <a:lnTo>
                      <a:pt x="1151" y="262861"/>
                    </a:lnTo>
                    <a:lnTo>
                      <a:pt x="40836" y="262861"/>
                    </a:lnTo>
                    <a:lnTo>
                      <a:pt x="41988" y="259384"/>
                    </a:lnTo>
                    <a:lnTo>
                      <a:pt x="41988" y="187324"/>
                    </a:lnTo>
                    <a:lnTo>
                      <a:pt x="42375" y="186936"/>
                    </a:lnTo>
                    <a:lnTo>
                      <a:pt x="130431" y="186936"/>
                    </a:lnTo>
                    <a:lnTo>
                      <a:pt x="151725" y="169433"/>
                    </a:lnTo>
                    <a:lnTo>
                      <a:pt x="155859" y="158801"/>
                    </a:lnTo>
                    <a:lnTo>
                      <a:pt x="86301" y="158801"/>
                    </a:lnTo>
                    <a:lnTo>
                      <a:pt x="76296" y="158479"/>
                    </a:lnTo>
                    <a:lnTo>
                      <a:pt x="65746" y="157397"/>
                    </a:lnTo>
                    <a:lnTo>
                      <a:pt x="54395" y="155377"/>
                    </a:lnTo>
                    <a:lnTo>
                      <a:pt x="41988" y="152246"/>
                    </a:lnTo>
                    <a:lnTo>
                      <a:pt x="41988" y="55893"/>
                    </a:lnTo>
                    <a:lnTo>
                      <a:pt x="52716" y="50586"/>
                    </a:lnTo>
                    <a:lnTo>
                      <a:pt x="66221" y="44914"/>
                    </a:lnTo>
                    <a:lnTo>
                      <a:pt x="80518" y="40397"/>
                    </a:lnTo>
                    <a:lnTo>
                      <a:pt x="93620" y="38553"/>
                    </a:lnTo>
                    <a:lnTo>
                      <a:pt x="158406" y="38553"/>
                    </a:lnTo>
                    <a:lnTo>
                      <a:pt x="154382" y="26355"/>
                    </a:lnTo>
                    <a:lnTo>
                      <a:pt x="151166" y="23140"/>
                    </a:lnTo>
                    <a:lnTo>
                      <a:pt x="42763" y="23140"/>
                    </a:lnTo>
                    <a:lnTo>
                      <a:pt x="41611" y="22355"/>
                    </a:lnTo>
                    <a:lnTo>
                      <a:pt x="41611" y="6177"/>
                    </a:lnTo>
                    <a:lnTo>
                      <a:pt x="40082" y="3099"/>
                    </a:lnTo>
                    <a:close/>
                  </a:path>
                  <a:path w="167640" h="262890">
                    <a:moveTo>
                      <a:pt x="130431" y="186936"/>
                    </a:moveTo>
                    <a:lnTo>
                      <a:pt x="42375" y="186936"/>
                    </a:lnTo>
                    <a:lnTo>
                      <a:pt x="55588" y="190856"/>
                    </a:lnTo>
                    <a:lnTo>
                      <a:pt x="68336" y="193475"/>
                    </a:lnTo>
                    <a:lnTo>
                      <a:pt x="80148" y="194941"/>
                    </a:lnTo>
                    <a:lnTo>
                      <a:pt x="90552" y="195397"/>
                    </a:lnTo>
                    <a:lnTo>
                      <a:pt x="128217" y="188756"/>
                    </a:lnTo>
                    <a:lnTo>
                      <a:pt x="130431" y="186936"/>
                    </a:lnTo>
                    <a:close/>
                  </a:path>
                  <a:path w="167640" h="262890">
                    <a:moveTo>
                      <a:pt x="158406" y="38553"/>
                    </a:moveTo>
                    <a:lnTo>
                      <a:pt x="93620" y="38553"/>
                    </a:lnTo>
                    <a:lnTo>
                      <a:pt x="106935" y="40643"/>
                    </a:lnTo>
                    <a:lnTo>
                      <a:pt x="116311" y="48912"/>
                    </a:lnTo>
                    <a:lnTo>
                      <a:pt x="121857" y="66356"/>
                    </a:lnTo>
                    <a:lnTo>
                      <a:pt x="123682" y="95976"/>
                    </a:lnTo>
                    <a:lnTo>
                      <a:pt x="121743" y="126284"/>
                    </a:lnTo>
                    <a:lnTo>
                      <a:pt x="115397" y="145604"/>
                    </a:lnTo>
                    <a:lnTo>
                      <a:pt x="103847" y="155815"/>
                    </a:lnTo>
                    <a:lnTo>
                      <a:pt x="86301" y="158801"/>
                    </a:lnTo>
                    <a:lnTo>
                      <a:pt x="155859" y="158801"/>
                    </a:lnTo>
                    <a:lnTo>
                      <a:pt x="163819" y="138328"/>
                    </a:lnTo>
                    <a:lnTo>
                      <a:pt x="167240" y="96342"/>
                    </a:lnTo>
                    <a:lnTo>
                      <a:pt x="164406" y="56745"/>
                    </a:lnTo>
                    <a:lnTo>
                      <a:pt x="158406" y="38553"/>
                    </a:lnTo>
                    <a:close/>
                  </a:path>
                  <a:path w="167640" h="262890">
                    <a:moveTo>
                      <a:pt x="103640" y="0"/>
                    </a:moveTo>
                    <a:lnTo>
                      <a:pt x="86655" y="2256"/>
                    </a:lnTo>
                    <a:lnTo>
                      <a:pt x="70025" y="7946"/>
                    </a:lnTo>
                    <a:lnTo>
                      <a:pt x="54983" y="15447"/>
                    </a:lnTo>
                    <a:lnTo>
                      <a:pt x="42763" y="23140"/>
                    </a:lnTo>
                    <a:lnTo>
                      <a:pt x="151166" y="23140"/>
                    </a:lnTo>
                    <a:lnTo>
                      <a:pt x="134887" y="6872"/>
                    </a:lnTo>
                    <a:lnTo>
                      <a:pt x="103640" y="0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4" name="object 11">
                <a:extLst>
                  <a:ext uri="{FF2B5EF4-FFF2-40B4-BE49-F238E27FC236}">
                    <a16:creationId xmlns:a16="http://schemas.microsoft.com/office/drawing/2014/main" id="{D89DFB85-A212-C5DA-3360-70301DA7B85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46288" y="9911536"/>
                <a:ext cx="164539" cy="196161"/>
              </a:xfrm>
              <a:prstGeom prst="rect">
                <a:avLst/>
              </a:prstGeom>
            </p:spPr>
          </p:pic>
          <p:pic>
            <p:nvPicPr>
              <p:cNvPr id="35" name="object 12">
                <a:extLst>
                  <a:ext uri="{FF2B5EF4-FFF2-40B4-BE49-F238E27FC236}">
                    <a16:creationId xmlns:a16="http://schemas.microsoft.com/office/drawing/2014/main" id="{937EDFE0-6DC3-3B41-8AA9-EE153E9D3FA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41323" y="9911540"/>
                <a:ext cx="184989" cy="195763"/>
              </a:xfrm>
              <a:prstGeom prst="rect">
                <a:avLst/>
              </a:prstGeom>
            </p:spPr>
          </p:pic>
          <p:pic>
            <p:nvPicPr>
              <p:cNvPr id="36" name="object 13">
                <a:extLst>
                  <a:ext uri="{FF2B5EF4-FFF2-40B4-BE49-F238E27FC236}">
                    <a16:creationId xmlns:a16="http://schemas.microsoft.com/office/drawing/2014/main" id="{0BCB956B-C593-4AB4-EEF7-2EF2575B859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52514" y="9911919"/>
                <a:ext cx="164581" cy="192308"/>
              </a:xfrm>
              <a:prstGeom prst="rect">
                <a:avLst/>
              </a:prstGeom>
            </p:spPr>
          </p:pic>
        </p:grpSp>
        <p:grpSp>
          <p:nvGrpSpPr>
            <p:cNvPr id="7" name="object 14">
              <a:extLst>
                <a:ext uri="{FF2B5EF4-FFF2-40B4-BE49-F238E27FC236}">
                  <a16:creationId xmlns:a16="http://schemas.microsoft.com/office/drawing/2014/main" id="{5DEF3E96-CDC7-7522-7A82-1FF04CCE952F}"/>
                </a:ext>
              </a:extLst>
            </p:cNvPr>
            <p:cNvGrpSpPr/>
            <p:nvPr/>
          </p:nvGrpSpPr>
          <p:grpSpPr>
            <a:xfrm>
              <a:off x="17105154" y="10251367"/>
              <a:ext cx="1009015" cy="253365"/>
              <a:chOff x="17105154" y="10251367"/>
              <a:chExt cx="1009015" cy="253365"/>
            </a:xfrm>
          </p:grpSpPr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FBD870AF-5D8F-F99F-D468-5C49E29547A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05154" y="10251367"/>
                <a:ext cx="183439" cy="25280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691DAB68-0157-3047-80CA-4B7F8A93F19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14843" y="10317284"/>
                <a:ext cx="167649" cy="186887"/>
              </a:xfrm>
              <a:prstGeom prst="rect">
                <a:avLst/>
              </a:prstGeom>
            </p:spPr>
          </p:pic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3200B99D-A611-F4DF-6E36-4E5F3D4DA110}"/>
                  </a:ext>
                </a:extLst>
              </p:cNvPr>
              <p:cNvSpPr/>
              <p:nvPr/>
            </p:nvSpPr>
            <p:spPr>
              <a:xfrm>
                <a:off x="17519905" y="10317663"/>
                <a:ext cx="594360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594359" h="186690">
                    <a:moveTo>
                      <a:pt x="276339" y="71691"/>
                    </a:moveTo>
                    <a:lnTo>
                      <a:pt x="269252" y="26974"/>
                    </a:lnTo>
                    <a:lnTo>
                      <a:pt x="220459" y="0"/>
                    </a:lnTo>
                    <a:lnTo>
                      <a:pt x="202158" y="2209"/>
                    </a:lnTo>
                    <a:lnTo>
                      <a:pt x="184505" y="8140"/>
                    </a:lnTo>
                    <a:lnTo>
                      <a:pt x="167868" y="16751"/>
                    </a:lnTo>
                    <a:lnTo>
                      <a:pt x="152615" y="26974"/>
                    </a:lnTo>
                    <a:lnTo>
                      <a:pt x="149453" y="22720"/>
                    </a:lnTo>
                    <a:lnTo>
                      <a:pt x="142468" y="13335"/>
                    </a:lnTo>
                    <a:lnTo>
                      <a:pt x="130124" y="5105"/>
                    </a:lnTo>
                    <a:lnTo>
                      <a:pt x="115811" y="1079"/>
                    </a:lnTo>
                    <a:lnTo>
                      <a:pt x="99822" y="0"/>
                    </a:lnTo>
                    <a:lnTo>
                      <a:pt x="84010" y="2413"/>
                    </a:lnTo>
                    <a:lnTo>
                      <a:pt x="68783" y="7759"/>
                    </a:lnTo>
                    <a:lnTo>
                      <a:pt x="54711" y="14897"/>
                    </a:lnTo>
                    <a:lnTo>
                      <a:pt x="42379" y="22720"/>
                    </a:lnTo>
                    <a:lnTo>
                      <a:pt x="42011" y="22352"/>
                    </a:lnTo>
                    <a:lnTo>
                      <a:pt x="42011" y="6553"/>
                    </a:lnTo>
                    <a:lnTo>
                      <a:pt x="40055" y="3454"/>
                    </a:lnTo>
                    <a:lnTo>
                      <a:pt x="1930" y="3454"/>
                    </a:lnTo>
                    <a:lnTo>
                      <a:pt x="0" y="6184"/>
                    </a:lnTo>
                    <a:lnTo>
                      <a:pt x="0" y="186512"/>
                    </a:lnTo>
                    <a:lnTo>
                      <a:pt x="42011" y="186512"/>
                    </a:lnTo>
                    <a:lnTo>
                      <a:pt x="42011" y="56261"/>
                    </a:lnTo>
                    <a:lnTo>
                      <a:pt x="54051" y="50304"/>
                    </a:lnTo>
                    <a:lnTo>
                      <a:pt x="67297" y="44704"/>
                    </a:lnTo>
                    <a:lnTo>
                      <a:pt x="80314" y="40551"/>
                    </a:lnTo>
                    <a:lnTo>
                      <a:pt x="91719" y="38925"/>
                    </a:lnTo>
                    <a:lnTo>
                      <a:pt x="103809" y="41033"/>
                    </a:lnTo>
                    <a:lnTo>
                      <a:pt x="111645" y="47459"/>
                    </a:lnTo>
                    <a:lnTo>
                      <a:pt x="115874" y="58280"/>
                    </a:lnTo>
                    <a:lnTo>
                      <a:pt x="117132" y="73621"/>
                    </a:lnTo>
                    <a:lnTo>
                      <a:pt x="117132" y="186512"/>
                    </a:lnTo>
                    <a:lnTo>
                      <a:pt x="159169" y="186512"/>
                    </a:lnTo>
                    <a:lnTo>
                      <a:pt x="159169" y="67056"/>
                    </a:lnTo>
                    <a:lnTo>
                      <a:pt x="158775" y="60109"/>
                    </a:lnTo>
                    <a:lnTo>
                      <a:pt x="158775" y="56261"/>
                    </a:lnTo>
                    <a:lnTo>
                      <a:pt x="169506" y="50965"/>
                    </a:lnTo>
                    <a:lnTo>
                      <a:pt x="182562" y="45288"/>
                    </a:lnTo>
                    <a:lnTo>
                      <a:pt x="196062" y="40767"/>
                    </a:lnTo>
                    <a:lnTo>
                      <a:pt x="208114" y="38925"/>
                    </a:lnTo>
                    <a:lnTo>
                      <a:pt x="220345" y="40627"/>
                    </a:lnTo>
                    <a:lnTo>
                      <a:pt x="228447" y="46532"/>
                    </a:lnTo>
                    <a:lnTo>
                      <a:pt x="232930" y="57785"/>
                    </a:lnTo>
                    <a:lnTo>
                      <a:pt x="234315" y="75539"/>
                    </a:lnTo>
                    <a:lnTo>
                      <a:pt x="234315" y="186512"/>
                    </a:lnTo>
                    <a:lnTo>
                      <a:pt x="276339" y="186512"/>
                    </a:lnTo>
                    <a:lnTo>
                      <a:pt x="276339" y="71691"/>
                    </a:lnTo>
                    <a:close/>
                  </a:path>
                  <a:path w="594359" h="186690">
                    <a:moveTo>
                      <a:pt x="593953" y="71691"/>
                    </a:moveTo>
                    <a:lnTo>
                      <a:pt x="592366" y="44234"/>
                    </a:lnTo>
                    <a:lnTo>
                      <a:pt x="590677" y="38925"/>
                    </a:lnTo>
                    <a:lnTo>
                      <a:pt x="586854" y="26974"/>
                    </a:lnTo>
                    <a:lnTo>
                      <a:pt x="585076" y="21399"/>
                    </a:lnTo>
                    <a:lnTo>
                      <a:pt x="568236" y="5778"/>
                    </a:lnTo>
                    <a:lnTo>
                      <a:pt x="538035" y="0"/>
                    </a:lnTo>
                    <a:lnTo>
                      <a:pt x="519747" y="2209"/>
                    </a:lnTo>
                    <a:lnTo>
                      <a:pt x="502107" y="8140"/>
                    </a:lnTo>
                    <a:lnTo>
                      <a:pt x="485482" y="16751"/>
                    </a:lnTo>
                    <a:lnTo>
                      <a:pt x="470230" y="26974"/>
                    </a:lnTo>
                    <a:lnTo>
                      <a:pt x="467067" y="22720"/>
                    </a:lnTo>
                    <a:lnTo>
                      <a:pt x="460082" y="13335"/>
                    </a:lnTo>
                    <a:lnTo>
                      <a:pt x="447738" y="5105"/>
                    </a:lnTo>
                    <a:lnTo>
                      <a:pt x="433425" y="1079"/>
                    </a:lnTo>
                    <a:lnTo>
                      <a:pt x="417410" y="0"/>
                    </a:lnTo>
                    <a:lnTo>
                      <a:pt x="401612" y="2413"/>
                    </a:lnTo>
                    <a:lnTo>
                      <a:pt x="386397" y="7759"/>
                    </a:lnTo>
                    <a:lnTo>
                      <a:pt x="372325" y="14897"/>
                    </a:lnTo>
                    <a:lnTo>
                      <a:pt x="359994" y="22720"/>
                    </a:lnTo>
                    <a:lnTo>
                      <a:pt x="359613" y="22352"/>
                    </a:lnTo>
                    <a:lnTo>
                      <a:pt x="359613" y="6553"/>
                    </a:lnTo>
                    <a:lnTo>
                      <a:pt x="357670" y="3454"/>
                    </a:lnTo>
                    <a:lnTo>
                      <a:pt x="319519" y="3454"/>
                    </a:lnTo>
                    <a:lnTo>
                      <a:pt x="317614" y="6184"/>
                    </a:lnTo>
                    <a:lnTo>
                      <a:pt x="317614" y="186512"/>
                    </a:lnTo>
                    <a:lnTo>
                      <a:pt x="359613" y="186512"/>
                    </a:lnTo>
                    <a:lnTo>
                      <a:pt x="359613" y="56261"/>
                    </a:lnTo>
                    <a:lnTo>
                      <a:pt x="371665" y="50304"/>
                    </a:lnTo>
                    <a:lnTo>
                      <a:pt x="384911" y="44704"/>
                    </a:lnTo>
                    <a:lnTo>
                      <a:pt x="397929" y="40551"/>
                    </a:lnTo>
                    <a:lnTo>
                      <a:pt x="409333" y="38925"/>
                    </a:lnTo>
                    <a:lnTo>
                      <a:pt x="421436" y="41033"/>
                    </a:lnTo>
                    <a:lnTo>
                      <a:pt x="429260" y="47459"/>
                    </a:lnTo>
                    <a:lnTo>
                      <a:pt x="433489" y="58280"/>
                    </a:lnTo>
                    <a:lnTo>
                      <a:pt x="434746" y="73621"/>
                    </a:lnTo>
                    <a:lnTo>
                      <a:pt x="434746" y="186512"/>
                    </a:lnTo>
                    <a:lnTo>
                      <a:pt x="476770" y="186512"/>
                    </a:lnTo>
                    <a:lnTo>
                      <a:pt x="476770" y="67056"/>
                    </a:lnTo>
                    <a:lnTo>
                      <a:pt x="476377" y="60109"/>
                    </a:lnTo>
                    <a:lnTo>
                      <a:pt x="476377" y="56261"/>
                    </a:lnTo>
                    <a:lnTo>
                      <a:pt x="487121" y="50965"/>
                    </a:lnTo>
                    <a:lnTo>
                      <a:pt x="500176" y="45288"/>
                    </a:lnTo>
                    <a:lnTo>
                      <a:pt x="513676" y="40767"/>
                    </a:lnTo>
                    <a:lnTo>
                      <a:pt x="525716" y="38925"/>
                    </a:lnTo>
                    <a:lnTo>
                      <a:pt x="537946" y="40627"/>
                    </a:lnTo>
                    <a:lnTo>
                      <a:pt x="546049" y="46532"/>
                    </a:lnTo>
                    <a:lnTo>
                      <a:pt x="550532" y="57785"/>
                    </a:lnTo>
                    <a:lnTo>
                      <a:pt x="551916" y="75539"/>
                    </a:lnTo>
                    <a:lnTo>
                      <a:pt x="551916" y="186512"/>
                    </a:lnTo>
                    <a:lnTo>
                      <a:pt x="593953" y="186512"/>
                    </a:lnTo>
                    <a:lnTo>
                      <a:pt x="593953" y="7169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object 18">
              <a:extLst>
                <a:ext uri="{FF2B5EF4-FFF2-40B4-BE49-F238E27FC236}">
                  <a16:creationId xmlns:a16="http://schemas.microsoft.com/office/drawing/2014/main" id="{D2FE1B6D-BBBA-58A3-2F88-D85B71D7CE8C}"/>
                </a:ext>
              </a:extLst>
            </p:cNvPr>
            <p:cNvGrpSpPr/>
            <p:nvPr/>
          </p:nvGrpSpPr>
          <p:grpSpPr>
            <a:xfrm>
              <a:off x="18159750" y="10249045"/>
              <a:ext cx="904875" cy="255270"/>
              <a:chOff x="18159750" y="10249045"/>
              <a:chExt cx="904875" cy="255270"/>
            </a:xfrm>
          </p:grpSpPr>
          <p:sp>
            <p:nvSpPr>
              <p:cNvPr id="23" name="object 19">
                <a:extLst>
                  <a:ext uri="{FF2B5EF4-FFF2-40B4-BE49-F238E27FC236}">
                    <a16:creationId xmlns:a16="http://schemas.microsoft.com/office/drawing/2014/main" id="{30698A4A-4BB2-3168-2C87-5E251BDC5F5E}"/>
                  </a:ext>
                </a:extLst>
              </p:cNvPr>
              <p:cNvSpPr/>
              <p:nvPr/>
            </p:nvSpPr>
            <p:spPr>
              <a:xfrm>
                <a:off x="18159750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3" y="30184"/>
                    </a:lnTo>
                    <a:lnTo>
                      <a:pt x="3850" y="37343"/>
                    </a:lnTo>
                    <a:lnTo>
                      <a:pt x="10725" y="42410"/>
                    </a:lnTo>
                    <a:lnTo>
                      <a:pt x="22732" y="44333"/>
                    </a:lnTo>
                    <a:lnTo>
                      <a:pt x="34413" y="42519"/>
                    </a:lnTo>
                    <a:lnTo>
                      <a:pt x="41328" y="37633"/>
                    </a:lnTo>
                    <a:lnTo>
                      <a:pt x="44630" y="30511"/>
                    </a:lnTo>
                    <a:lnTo>
                      <a:pt x="45475" y="21988"/>
                    </a:lnTo>
                    <a:lnTo>
                      <a:pt x="44576" y="13018"/>
                    </a:lnTo>
                    <a:lnTo>
                      <a:pt x="41183" y="6074"/>
                    </a:lnTo>
                    <a:lnTo>
                      <a:pt x="34250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20">
                <a:extLst>
                  <a:ext uri="{FF2B5EF4-FFF2-40B4-BE49-F238E27FC236}">
                    <a16:creationId xmlns:a16="http://schemas.microsoft.com/office/drawing/2014/main" id="{1BF2BADB-2256-211C-A725-B0321AD8398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44922" y="10317287"/>
                <a:ext cx="146843" cy="186884"/>
              </a:xfrm>
              <a:prstGeom prst="rect">
                <a:avLst/>
              </a:prstGeom>
            </p:spPr>
          </p:pic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54EA96B0-E9DF-5D09-CA9E-6430DF0308E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21849" y="10317287"/>
                <a:ext cx="146854" cy="186884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28E69651-278D-EAED-F288-AB2885B34938}"/>
                  </a:ext>
                </a:extLst>
              </p:cNvPr>
              <p:cNvSpPr/>
              <p:nvPr/>
            </p:nvSpPr>
            <p:spPr>
              <a:xfrm>
                <a:off x="18608816" y="10249045"/>
                <a:ext cx="457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255270">
                    <a:moveTo>
                      <a:pt x="22732" y="0"/>
                    </a:moveTo>
                    <a:lnTo>
                      <a:pt x="11374" y="1699"/>
                    </a:lnTo>
                    <a:lnTo>
                      <a:pt x="4427" y="6364"/>
                    </a:lnTo>
                    <a:lnTo>
                      <a:pt x="950" y="13344"/>
                    </a:lnTo>
                    <a:lnTo>
                      <a:pt x="0" y="21988"/>
                    </a:lnTo>
                    <a:lnTo>
                      <a:pt x="730" y="30184"/>
                    </a:lnTo>
                    <a:lnTo>
                      <a:pt x="3842" y="37343"/>
                    </a:lnTo>
                    <a:lnTo>
                      <a:pt x="10716" y="42410"/>
                    </a:lnTo>
                    <a:lnTo>
                      <a:pt x="22732" y="44333"/>
                    </a:lnTo>
                    <a:lnTo>
                      <a:pt x="34412" y="42519"/>
                    </a:lnTo>
                    <a:lnTo>
                      <a:pt x="41323" y="37633"/>
                    </a:lnTo>
                    <a:lnTo>
                      <a:pt x="44622" y="30511"/>
                    </a:lnTo>
                    <a:lnTo>
                      <a:pt x="45464" y="21988"/>
                    </a:lnTo>
                    <a:lnTo>
                      <a:pt x="44567" y="13018"/>
                    </a:lnTo>
                    <a:lnTo>
                      <a:pt x="41178" y="6074"/>
                    </a:lnTo>
                    <a:lnTo>
                      <a:pt x="34248" y="1590"/>
                    </a:lnTo>
                    <a:lnTo>
                      <a:pt x="22732" y="0"/>
                    </a:lnTo>
                    <a:close/>
                  </a:path>
                  <a:path w="45719" h="255270">
                    <a:moveTo>
                      <a:pt x="41611" y="72081"/>
                    </a:moveTo>
                    <a:lnTo>
                      <a:pt x="3465" y="72081"/>
                    </a:lnTo>
                    <a:lnTo>
                      <a:pt x="1162" y="73997"/>
                    </a:lnTo>
                    <a:lnTo>
                      <a:pt x="1162" y="255126"/>
                    </a:lnTo>
                    <a:lnTo>
                      <a:pt x="43160" y="255126"/>
                    </a:lnTo>
                    <a:lnTo>
                      <a:pt x="43160" y="75170"/>
                    </a:lnTo>
                    <a:lnTo>
                      <a:pt x="41611" y="72081"/>
                    </a:lnTo>
                    <a:close/>
                  </a:path>
                </a:pathLst>
              </a:custGeom>
              <a:solidFill>
                <a:srgbClr val="626266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7" name="object 23">
                <a:extLst>
                  <a:ext uri="{FF2B5EF4-FFF2-40B4-BE49-F238E27FC236}">
                    <a16:creationId xmlns:a16="http://schemas.microsoft.com/office/drawing/2014/main" id="{30416B58-164A-4592-E00A-4B67CCBEC890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695917" y="10317284"/>
                <a:ext cx="167638" cy="186887"/>
              </a:xfrm>
              <a:prstGeom prst="rect">
                <a:avLst/>
              </a:prstGeom>
            </p:spPr>
          </p:pic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F5691CB5-061C-FADA-C39F-8D0E3833B9E3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899805" y="10317660"/>
                <a:ext cx="164581" cy="186511"/>
              </a:xfrm>
              <a:prstGeom prst="rect">
                <a:avLst/>
              </a:prstGeom>
            </p:spPr>
          </p:pic>
        </p:grpSp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C032D320-F3BC-F4F9-502C-F1AE6F363A29}"/>
                </a:ext>
              </a:extLst>
            </p:cNvPr>
            <p:cNvSpPr/>
            <p:nvPr/>
          </p:nvSpPr>
          <p:spPr>
            <a:xfrm>
              <a:off x="19241633" y="9735294"/>
              <a:ext cx="62230" cy="768985"/>
            </a:xfrm>
            <a:custGeom>
              <a:avLst/>
              <a:gdLst/>
              <a:ahLst/>
              <a:cxnLst/>
              <a:rect l="l" t="t" r="r" b="b"/>
              <a:pathLst>
                <a:path w="62230" h="768984">
                  <a:moveTo>
                    <a:pt x="61715" y="0"/>
                  </a:moveTo>
                  <a:lnTo>
                    <a:pt x="0" y="0"/>
                  </a:lnTo>
                  <a:lnTo>
                    <a:pt x="0" y="768866"/>
                  </a:lnTo>
                  <a:lnTo>
                    <a:pt x="61715" y="768866"/>
                  </a:lnTo>
                  <a:lnTo>
                    <a:pt x="61715" y="0"/>
                  </a:lnTo>
                  <a:close/>
                </a:path>
              </a:pathLst>
            </a:custGeom>
            <a:solidFill>
              <a:srgbClr val="2D509E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1D076F85-CE46-9400-6A80-08B6972318D7}"/>
                </a:ext>
              </a:extLst>
            </p:cNvPr>
            <p:cNvSpPr/>
            <p:nvPr/>
          </p:nvSpPr>
          <p:spPr>
            <a:xfrm>
              <a:off x="16124885" y="9183579"/>
              <a:ext cx="803275" cy="1320800"/>
            </a:xfrm>
            <a:custGeom>
              <a:avLst/>
              <a:gdLst/>
              <a:ahLst/>
              <a:cxnLst/>
              <a:rect l="l" t="t" r="r" b="b"/>
              <a:pathLst>
                <a:path w="803275" h="1320800">
                  <a:moveTo>
                    <a:pt x="803071" y="1313891"/>
                  </a:moveTo>
                  <a:lnTo>
                    <a:pt x="279831" y="1294028"/>
                  </a:lnTo>
                  <a:lnTo>
                    <a:pt x="12" y="1284541"/>
                  </a:lnTo>
                  <a:lnTo>
                    <a:pt x="12" y="1320596"/>
                  </a:lnTo>
                  <a:lnTo>
                    <a:pt x="803071" y="1320596"/>
                  </a:lnTo>
                  <a:lnTo>
                    <a:pt x="803071" y="1313891"/>
                  </a:lnTo>
                  <a:close/>
                </a:path>
                <a:path w="803275" h="1320800">
                  <a:moveTo>
                    <a:pt x="803071" y="1268476"/>
                  </a:moveTo>
                  <a:lnTo>
                    <a:pt x="525589" y="1249781"/>
                  </a:lnTo>
                  <a:lnTo>
                    <a:pt x="478713" y="1245781"/>
                  </a:lnTo>
                  <a:lnTo>
                    <a:pt x="416725" y="1239621"/>
                  </a:lnTo>
                  <a:lnTo>
                    <a:pt x="347726" y="1231493"/>
                  </a:lnTo>
                  <a:lnTo>
                    <a:pt x="279831" y="1221600"/>
                  </a:lnTo>
                  <a:lnTo>
                    <a:pt x="137033" y="1197825"/>
                  </a:lnTo>
                  <a:lnTo>
                    <a:pt x="12" y="1174305"/>
                  </a:lnTo>
                  <a:lnTo>
                    <a:pt x="12" y="1216952"/>
                  </a:lnTo>
                  <a:lnTo>
                    <a:pt x="89496" y="1227899"/>
                  </a:lnTo>
                  <a:lnTo>
                    <a:pt x="179171" y="1238377"/>
                  </a:lnTo>
                  <a:lnTo>
                    <a:pt x="279107" y="1249311"/>
                  </a:lnTo>
                  <a:lnTo>
                    <a:pt x="319963" y="1253058"/>
                  </a:lnTo>
                  <a:lnTo>
                    <a:pt x="369544" y="1256804"/>
                  </a:lnTo>
                  <a:lnTo>
                    <a:pt x="425716" y="1260538"/>
                  </a:lnTo>
                  <a:lnTo>
                    <a:pt x="486333" y="1264196"/>
                  </a:lnTo>
                  <a:lnTo>
                    <a:pt x="610209" y="1271130"/>
                  </a:lnTo>
                  <a:lnTo>
                    <a:pt x="803071" y="1281239"/>
                  </a:lnTo>
                  <a:lnTo>
                    <a:pt x="803071" y="1268476"/>
                  </a:lnTo>
                  <a:close/>
                </a:path>
                <a:path w="803275" h="1320800">
                  <a:moveTo>
                    <a:pt x="803071" y="1103769"/>
                  </a:moveTo>
                  <a:lnTo>
                    <a:pt x="640003" y="1085875"/>
                  </a:lnTo>
                  <a:lnTo>
                    <a:pt x="549236" y="1075347"/>
                  </a:lnTo>
                  <a:lnTo>
                    <a:pt x="491871" y="1067587"/>
                  </a:lnTo>
                  <a:lnTo>
                    <a:pt x="441883" y="1058659"/>
                  </a:lnTo>
                  <a:lnTo>
                    <a:pt x="397446" y="1048118"/>
                  </a:lnTo>
                  <a:lnTo>
                    <a:pt x="356730" y="1035494"/>
                  </a:lnTo>
                  <a:lnTo>
                    <a:pt x="317893" y="1020356"/>
                  </a:lnTo>
                  <a:lnTo>
                    <a:pt x="279107" y="1002233"/>
                  </a:lnTo>
                  <a:lnTo>
                    <a:pt x="235064" y="979970"/>
                  </a:lnTo>
                  <a:lnTo>
                    <a:pt x="191300" y="957046"/>
                  </a:lnTo>
                  <a:lnTo>
                    <a:pt x="121678" y="919505"/>
                  </a:lnTo>
                  <a:lnTo>
                    <a:pt x="12" y="853363"/>
                  </a:lnTo>
                  <a:lnTo>
                    <a:pt x="12" y="903097"/>
                  </a:lnTo>
                  <a:lnTo>
                    <a:pt x="108089" y="953262"/>
                  </a:lnTo>
                  <a:lnTo>
                    <a:pt x="200101" y="995603"/>
                  </a:lnTo>
                  <a:lnTo>
                    <a:pt x="279107" y="1031354"/>
                  </a:lnTo>
                  <a:lnTo>
                    <a:pt x="322681" y="1049375"/>
                  </a:lnTo>
                  <a:lnTo>
                    <a:pt x="361975" y="1062583"/>
                  </a:lnTo>
                  <a:lnTo>
                    <a:pt x="400621" y="1072159"/>
                  </a:lnTo>
                  <a:lnTo>
                    <a:pt x="442290" y="1079296"/>
                  </a:lnTo>
                  <a:lnTo>
                    <a:pt x="490613" y="1085176"/>
                  </a:lnTo>
                  <a:lnTo>
                    <a:pt x="549236" y="1090993"/>
                  </a:lnTo>
                  <a:lnTo>
                    <a:pt x="679310" y="1103503"/>
                  </a:lnTo>
                  <a:lnTo>
                    <a:pt x="803071" y="1116533"/>
                  </a:lnTo>
                  <a:lnTo>
                    <a:pt x="803071" y="1103769"/>
                  </a:lnTo>
                  <a:close/>
                </a:path>
                <a:path w="803275" h="1320800">
                  <a:moveTo>
                    <a:pt x="803071" y="939050"/>
                  </a:moveTo>
                  <a:lnTo>
                    <a:pt x="731723" y="927608"/>
                  </a:lnTo>
                  <a:lnTo>
                    <a:pt x="651421" y="914196"/>
                  </a:lnTo>
                  <a:lnTo>
                    <a:pt x="549236" y="896454"/>
                  </a:lnTo>
                  <a:lnTo>
                    <a:pt x="482460" y="883729"/>
                  </a:lnTo>
                  <a:lnTo>
                    <a:pt x="428320" y="870902"/>
                  </a:lnTo>
                  <a:lnTo>
                    <a:pt x="383870" y="856615"/>
                  </a:lnTo>
                  <a:lnTo>
                    <a:pt x="346163" y="839508"/>
                  </a:lnTo>
                  <a:lnTo>
                    <a:pt x="312229" y="818210"/>
                  </a:lnTo>
                  <a:lnTo>
                    <a:pt x="279107" y="791375"/>
                  </a:lnTo>
                  <a:lnTo>
                    <a:pt x="233591" y="750633"/>
                  </a:lnTo>
                  <a:lnTo>
                    <a:pt x="189344" y="710336"/>
                  </a:lnTo>
                  <a:lnTo>
                    <a:pt x="120205" y="646430"/>
                  </a:lnTo>
                  <a:lnTo>
                    <a:pt x="12" y="534860"/>
                  </a:lnTo>
                  <a:lnTo>
                    <a:pt x="12" y="597331"/>
                  </a:lnTo>
                  <a:lnTo>
                    <a:pt x="200406" y="761936"/>
                  </a:lnTo>
                  <a:lnTo>
                    <a:pt x="279107" y="826173"/>
                  </a:lnTo>
                  <a:lnTo>
                    <a:pt x="315734" y="851446"/>
                  </a:lnTo>
                  <a:lnTo>
                    <a:pt x="354228" y="869975"/>
                  </a:lnTo>
                  <a:lnTo>
                    <a:pt x="395668" y="883500"/>
                  </a:lnTo>
                  <a:lnTo>
                    <a:pt x="441134" y="893737"/>
                  </a:lnTo>
                  <a:lnTo>
                    <a:pt x="491731" y="902449"/>
                  </a:lnTo>
                  <a:lnTo>
                    <a:pt x="548513" y="911364"/>
                  </a:lnTo>
                  <a:lnTo>
                    <a:pt x="670737" y="930884"/>
                  </a:lnTo>
                  <a:lnTo>
                    <a:pt x="803071" y="952550"/>
                  </a:lnTo>
                  <a:lnTo>
                    <a:pt x="803071" y="939050"/>
                  </a:lnTo>
                  <a:close/>
                </a:path>
                <a:path w="803275" h="1320800">
                  <a:moveTo>
                    <a:pt x="803071" y="883678"/>
                  </a:moveTo>
                  <a:lnTo>
                    <a:pt x="718007" y="869569"/>
                  </a:lnTo>
                  <a:lnTo>
                    <a:pt x="635787" y="855611"/>
                  </a:lnTo>
                  <a:lnTo>
                    <a:pt x="548513" y="840371"/>
                  </a:lnTo>
                  <a:lnTo>
                    <a:pt x="492239" y="829284"/>
                  </a:lnTo>
                  <a:lnTo>
                    <a:pt x="441032" y="816356"/>
                  </a:lnTo>
                  <a:lnTo>
                    <a:pt x="394512" y="800519"/>
                  </a:lnTo>
                  <a:lnTo>
                    <a:pt x="352285" y="780681"/>
                  </a:lnTo>
                  <a:lnTo>
                    <a:pt x="313944" y="755751"/>
                  </a:lnTo>
                  <a:lnTo>
                    <a:pt x="279107" y="724649"/>
                  </a:lnTo>
                  <a:lnTo>
                    <a:pt x="239547" y="683437"/>
                  </a:lnTo>
                  <a:lnTo>
                    <a:pt x="12" y="432625"/>
                  </a:lnTo>
                  <a:lnTo>
                    <a:pt x="12" y="499351"/>
                  </a:lnTo>
                  <a:lnTo>
                    <a:pt x="209194" y="695096"/>
                  </a:lnTo>
                  <a:lnTo>
                    <a:pt x="278409" y="759421"/>
                  </a:lnTo>
                  <a:lnTo>
                    <a:pt x="313804" y="786790"/>
                  </a:lnTo>
                  <a:lnTo>
                    <a:pt x="352285" y="807262"/>
                  </a:lnTo>
                  <a:lnTo>
                    <a:pt x="394423" y="822540"/>
                  </a:lnTo>
                  <a:lnTo>
                    <a:pt x="440804" y="834275"/>
                  </a:lnTo>
                  <a:lnTo>
                    <a:pt x="491972" y="844156"/>
                  </a:lnTo>
                  <a:lnTo>
                    <a:pt x="671258" y="874737"/>
                  </a:lnTo>
                  <a:lnTo>
                    <a:pt x="803071" y="896442"/>
                  </a:lnTo>
                  <a:lnTo>
                    <a:pt x="803071" y="883678"/>
                  </a:lnTo>
                  <a:close/>
                </a:path>
                <a:path w="803275" h="1320800">
                  <a:moveTo>
                    <a:pt x="803084" y="830427"/>
                  </a:moveTo>
                  <a:lnTo>
                    <a:pt x="630745" y="799706"/>
                  </a:lnTo>
                  <a:lnTo>
                    <a:pt x="590537" y="792238"/>
                  </a:lnTo>
                  <a:lnTo>
                    <a:pt x="549249" y="784288"/>
                  </a:lnTo>
                  <a:lnTo>
                    <a:pt x="476504" y="768413"/>
                  </a:lnTo>
                  <a:lnTo>
                    <a:pt x="421081" y="751928"/>
                  </a:lnTo>
                  <a:lnTo>
                    <a:pt x="378294" y="733259"/>
                  </a:lnTo>
                  <a:lnTo>
                    <a:pt x="343484" y="710869"/>
                  </a:lnTo>
                  <a:lnTo>
                    <a:pt x="311988" y="683196"/>
                  </a:lnTo>
                  <a:lnTo>
                    <a:pt x="279120" y="648677"/>
                  </a:lnTo>
                  <a:lnTo>
                    <a:pt x="218224" y="578954"/>
                  </a:lnTo>
                  <a:lnTo>
                    <a:pt x="126580" y="471855"/>
                  </a:lnTo>
                  <a:lnTo>
                    <a:pt x="0" y="322897"/>
                  </a:lnTo>
                  <a:lnTo>
                    <a:pt x="0" y="393827"/>
                  </a:lnTo>
                  <a:lnTo>
                    <a:pt x="122859" y="524764"/>
                  </a:lnTo>
                  <a:lnTo>
                    <a:pt x="192824" y="598741"/>
                  </a:lnTo>
                  <a:lnTo>
                    <a:pt x="235978" y="643013"/>
                  </a:lnTo>
                  <a:lnTo>
                    <a:pt x="278422" y="684898"/>
                  </a:lnTo>
                  <a:lnTo>
                    <a:pt x="322491" y="722160"/>
                  </a:lnTo>
                  <a:lnTo>
                    <a:pt x="366229" y="748550"/>
                  </a:lnTo>
                  <a:lnTo>
                    <a:pt x="410197" y="766622"/>
                  </a:lnTo>
                  <a:lnTo>
                    <a:pt x="454977" y="778916"/>
                  </a:lnTo>
                  <a:lnTo>
                    <a:pt x="501142" y="787984"/>
                  </a:lnTo>
                  <a:lnTo>
                    <a:pt x="549249" y="796340"/>
                  </a:lnTo>
                  <a:lnTo>
                    <a:pt x="803084" y="842505"/>
                  </a:lnTo>
                  <a:lnTo>
                    <a:pt x="803084" y="830427"/>
                  </a:lnTo>
                  <a:close/>
                </a:path>
                <a:path w="803275" h="1320800">
                  <a:moveTo>
                    <a:pt x="803084" y="773658"/>
                  </a:moveTo>
                  <a:lnTo>
                    <a:pt x="649960" y="744905"/>
                  </a:lnTo>
                  <a:lnTo>
                    <a:pt x="549249" y="725360"/>
                  </a:lnTo>
                  <a:lnTo>
                    <a:pt x="477050" y="708190"/>
                  </a:lnTo>
                  <a:lnTo>
                    <a:pt x="418528" y="688060"/>
                  </a:lnTo>
                  <a:lnTo>
                    <a:pt x="371563" y="665200"/>
                  </a:lnTo>
                  <a:lnTo>
                    <a:pt x="333984" y="639851"/>
                  </a:lnTo>
                  <a:lnTo>
                    <a:pt x="303657" y="612254"/>
                  </a:lnTo>
                  <a:lnTo>
                    <a:pt x="278422" y="582650"/>
                  </a:lnTo>
                  <a:lnTo>
                    <a:pt x="0" y="216331"/>
                  </a:lnTo>
                  <a:lnTo>
                    <a:pt x="0" y="293077"/>
                  </a:lnTo>
                  <a:lnTo>
                    <a:pt x="167906" y="491667"/>
                  </a:lnTo>
                  <a:lnTo>
                    <a:pt x="250532" y="588683"/>
                  </a:lnTo>
                  <a:lnTo>
                    <a:pt x="278422" y="620991"/>
                  </a:lnTo>
                  <a:lnTo>
                    <a:pt x="313728" y="654545"/>
                  </a:lnTo>
                  <a:lnTo>
                    <a:pt x="353199" y="680351"/>
                  </a:lnTo>
                  <a:lnTo>
                    <a:pt x="396684" y="699960"/>
                  </a:lnTo>
                  <a:lnTo>
                    <a:pt x="443979" y="714971"/>
                  </a:lnTo>
                  <a:lnTo>
                    <a:pt x="494893" y="726922"/>
                  </a:lnTo>
                  <a:lnTo>
                    <a:pt x="549249" y="737425"/>
                  </a:lnTo>
                  <a:lnTo>
                    <a:pt x="718172" y="768921"/>
                  </a:lnTo>
                  <a:lnTo>
                    <a:pt x="803084" y="784987"/>
                  </a:lnTo>
                  <a:lnTo>
                    <a:pt x="803084" y="773658"/>
                  </a:lnTo>
                  <a:close/>
                </a:path>
                <a:path w="803275" h="1320800">
                  <a:moveTo>
                    <a:pt x="803135" y="1214501"/>
                  </a:moveTo>
                  <a:lnTo>
                    <a:pt x="611644" y="1199235"/>
                  </a:lnTo>
                  <a:lnTo>
                    <a:pt x="549948" y="1194612"/>
                  </a:lnTo>
                  <a:lnTo>
                    <a:pt x="512610" y="1191399"/>
                  </a:lnTo>
                  <a:lnTo>
                    <a:pt x="464883" y="1185684"/>
                  </a:lnTo>
                  <a:lnTo>
                    <a:pt x="408813" y="1177048"/>
                  </a:lnTo>
                  <a:lnTo>
                    <a:pt x="346443" y="1165034"/>
                  </a:lnTo>
                  <a:lnTo>
                    <a:pt x="279831" y="1149197"/>
                  </a:lnTo>
                  <a:lnTo>
                    <a:pt x="211645" y="1131150"/>
                  </a:lnTo>
                  <a:lnTo>
                    <a:pt x="159778" y="1116660"/>
                  </a:lnTo>
                  <a:lnTo>
                    <a:pt x="97980" y="1098080"/>
                  </a:lnTo>
                  <a:lnTo>
                    <a:pt x="12" y="1067803"/>
                  </a:lnTo>
                  <a:lnTo>
                    <a:pt x="12" y="1112507"/>
                  </a:lnTo>
                  <a:lnTo>
                    <a:pt x="204457" y="1160564"/>
                  </a:lnTo>
                  <a:lnTo>
                    <a:pt x="279107" y="1177582"/>
                  </a:lnTo>
                  <a:lnTo>
                    <a:pt x="321868" y="1185697"/>
                  </a:lnTo>
                  <a:lnTo>
                    <a:pt x="370370" y="1192606"/>
                  </a:lnTo>
                  <a:lnTo>
                    <a:pt x="424497" y="1198575"/>
                  </a:lnTo>
                  <a:lnTo>
                    <a:pt x="484149" y="1203883"/>
                  </a:lnTo>
                  <a:lnTo>
                    <a:pt x="549236" y="1208811"/>
                  </a:lnTo>
                  <a:lnTo>
                    <a:pt x="631812" y="1214704"/>
                  </a:lnTo>
                  <a:lnTo>
                    <a:pt x="803135" y="1226578"/>
                  </a:lnTo>
                  <a:lnTo>
                    <a:pt x="803135" y="1214501"/>
                  </a:lnTo>
                  <a:close/>
                </a:path>
                <a:path w="803275" h="1320800">
                  <a:moveTo>
                    <a:pt x="803135" y="1159154"/>
                  </a:moveTo>
                  <a:lnTo>
                    <a:pt x="506984" y="1128306"/>
                  </a:lnTo>
                  <a:lnTo>
                    <a:pt x="458546" y="1122527"/>
                  </a:lnTo>
                  <a:lnTo>
                    <a:pt x="404964" y="1113345"/>
                  </a:lnTo>
                  <a:lnTo>
                    <a:pt x="345795" y="1098588"/>
                  </a:lnTo>
                  <a:lnTo>
                    <a:pt x="280606" y="1076071"/>
                  </a:lnTo>
                  <a:lnTo>
                    <a:pt x="211086" y="1048410"/>
                  </a:lnTo>
                  <a:lnTo>
                    <a:pt x="158686" y="1027061"/>
                  </a:lnTo>
                  <a:lnTo>
                    <a:pt x="97091" y="1001077"/>
                  </a:lnTo>
                  <a:lnTo>
                    <a:pt x="12" y="959561"/>
                  </a:lnTo>
                  <a:lnTo>
                    <a:pt x="12" y="1007110"/>
                  </a:lnTo>
                  <a:lnTo>
                    <a:pt x="102920" y="1042784"/>
                  </a:lnTo>
                  <a:lnTo>
                    <a:pt x="194487" y="1074229"/>
                  </a:lnTo>
                  <a:lnTo>
                    <a:pt x="279882" y="1103045"/>
                  </a:lnTo>
                  <a:lnTo>
                    <a:pt x="333895" y="1119428"/>
                  </a:lnTo>
                  <a:lnTo>
                    <a:pt x="382435" y="1130731"/>
                  </a:lnTo>
                  <a:lnTo>
                    <a:pt x="430987" y="1138618"/>
                  </a:lnTo>
                  <a:lnTo>
                    <a:pt x="485013" y="1144689"/>
                  </a:lnTo>
                  <a:lnTo>
                    <a:pt x="550011" y="1150607"/>
                  </a:lnTo>
                  <a:lnTo>
                    <a:pt x="672045" y="1161262"/>
                  </a:lnTo>
                  <a:lnTo>
                    <a:pt x="803135" y="1171905"/>
                  </a:lnTo>
                  <a:lnTo>
                    <a:pt x="803135" y="1159154"/>
                  </a:lnTo>
                  <a:close/>
                </a:path>
                <a:path w="803275" h="1320800">
                  <a:moveTo>
                    <a:pt x="803135" y="1049807"/>
                  </a:moveTo>
                  <a:lnTo>
                    <a:pt x="550011" y="1017854"/>
                  </a:lnTo>
                  <a:lnTo>
                    <a:pt x="473341" y="1005471"/>
                  </a:lnTo>
                  <a:lnTo>
                    <a:pt x="413524" y="990955"/>
                  </a:lnTo>
                  <a:lnTo>
                    <a:pt x="367461" y="975258"/>
                  </a:lnTo>
                  <a:lnTo>
                    <a:pt x="332028" y="959319"/>
                  </a:lnTo>
                  <a:lnTo>
                    <a:pt x="251091" y="913714"/>
                  </a:lnTo>
                  <a:lnTo>
                    <a:pt x="212026" y="889152"/>
                  </a:lnTo>
                  <a:lnTo>
                    <a:pt x="137096" y="839800"/>
                  </a:lnTo>
                  <a:lnTo>
                    <a:pt x="12" y="748601"/>
                  </a:lnTo>
                  <a:lnTo>
                    <a:pt x="12" y="801700"/>
                  </a:lnTo>
                  <a:lnTo>
                    <a:pt x="108483" y="864704"/>
                  </a:lnTo>
                  <a:lnTo>
                    <a:pt x="200558" y="917600"/>
                  </a:lnTo>
                  <a:lnTo>
                    <a:pt x="279171" y="961783"/>
                  </a:lnTo>
                  <a:lnTo>
                    <a:pt x="320268" y="982179"/>
                  </a:lnTo>
                  <a:lnTo>
                    <a:pt x="361353" y="998423"/>
                  </a:lnTo>
                  <a:lnTo>
                    <a:pt x="403618" y="1011199"/>
                  </a:lnTo>
                  <a:lnTo>
                    <a:pt x="448246" y="1021194"/>
                  </a:lnTo>
                  <a:lnTo>
                    <a:pt x="496404" y="1029106"/>
                  </a:lnTo>
                  <a:lnTo>
                    <a:pt x="549300" y="1035621"/>
                  </a:lnTo>
                  <a:lnTo>
                    <a:pt x="803135" y="1063307"/>
                  </a:lnTo>
                  <a:lnTo>
                    <a:pt x="803135" y="1049807"/>
                  </a:lnTo>
                  <a:close/>
                </a:path>
                <a:path w="803275" h="1320800">
                  <a:moveTo>
                    <a:pt x="803135" y="994422"/>
                  </a:moveTo>
                  <a:lnTo>
                    <a:pt x="550011" y="958215"/>
                  </a:lnTo>
                  <a:lnTo>
                    <a:pt x="474421" y="944981"/>
                  </a:lnTo>
                  <a:lnTo>
                    <a:pt x="414578" y="929982"/>
                  </a:lnTo>
                  <a:lnTo>
                    <a:pt x="367817" y="913765"/>
                  </a:lnTo>
                  <a:lnTo>
                    <a:pt x="331444" y="896848"/>
                  </a:lnTo>
                  <a:lnTo>
                    <a:pt x="279171" y="863092"/>
                  </a:lnTo>
                  <a:lnTo>
                    <a:pt x="211328" y="811199"/>
                  </a:lnTo>
                  <a:lnTo>
                    <a:pt x="136690" y="752221"/>
                  </a:lnTo>
                  <a:lnTo>
                    <a:pt x="12" y="643839"/>
                  </a:lnTo>
                  <a:lnTo>
                    <a:pt x="12" y="701370"/>
                  </a:lnTo>
                  <a:lnTo>
                    <a:pt x="106730" y="776084"/>
                  </a:lnTo>
                  <a:lnTo>
                    <a:pt x="198780" y="839889"/>
                  </a:lnTo>
                  <a:lnTo>
                    <a:pt x="279882" y="895007"/>
                  </a:lnTo>
                  <a:lnTo>
                    <a:pt x="324459" y="921016"/>
                  </a:lnTo>
                  <a:lnTo>
                    <a:pt x="367842" y="939546"/>
                  </a:lnTo>
                  <a:lnTo>
                    <a:pt x="411060" y="952360"/>
                  </a:lnTo>
                  <a:lnTo>
                    <a:pt x="455155" y="961186"/>
                  </a:lnTo>
                  <a:lnTo>
                    <a:pt x="501129" y="967765"/>
                  </a:lnTo>
                  <a:lnTo>
                    <a:pt x="610997" y="981570"/>
                  </a:lnTo>
                  <a:lnTo>
                    <a:pt x="657694" y="987780"/>
                  </a:lnTo>
                  <a:lnTo>
                    <a:pt x="713828" y="995705"/>
                  </a:lnTo>
                  <a:lnTo>
                    <a:pt x="803135" y="1008621"/>
                  </a:lnTo>
                  <a:lnTo>
                    <a:pt x="803135" y="994422"/>
                  </a:lnTo>
                  <a:close/>
                </a:path>
                <a:path w="803275" h="1320800">
                  <a:moveTo>
                    <a:pt x="803135" y="719556"/>
                  </a:moveTo>
                  <a:lnTo>
                    <a:pt x="618604" y="683044"/>
                  </a:lnTo>
                  <a:lnTo>
                    <a:pt x="549249" y="668566"/>
                  </a:lnTo>
                  <a:lnTo>
                    <a:pt x="474789" y="648995"/>
                  </a:lnTo>
                  <a:lnTo>
                    <a:pt x="416306" y="626846"/>
                  </a:lnTo>
                  <a:lnTo>
                    <a:pt x="371373" y="603084"/>
                  </a:lnTo>
                  <a:lnTo>
                    <a:pt x="337540" y="578713"/>
                  </a:lnTo>
                  <a:lnTo>
                    <a:pt x="293497" y="532015"/>
                  </a:lnTo>
                  <a:lnTo>
                    <a:pt x="221157" y="430072"/>
                  </a:lnTo>
                  <a:lnTo>
                    <a:pt x="126974" y="293522"/>
                  </a:lnTo>
                  <a:lnTo>
                    <a:pt x="0" y="108419"/>
                  </a:lnTo>
                  <a:lnTo>
                    <a:pt x="0" y="189484"/>
                  </a:lnTo>
                  <a:lnTo>
                    <a:pt x="221195" y="478409"/>
                  </a:lnTo>
                  <a:lnTo>
                    <a:pt x="279120" y="553542"/>
                  </a:lnTo>
                  <a:lnTo>
                    <a:pt x="315341" y="591159"/>
                  </a:lnTo>
                  <a:lnTo>
                    <a:pt x="356679" y="619633"/>
                  </a:lnTo>
                  <a:lnTo>
                    <a:pt x="401916" y="640854"/>
                  </a:lnTo>
                  <a:lnTo>
                    <a:pt x="449897" y="656717"/>
                  </a:lnTo>
                  <a:lnTo>
                    <a:pt x="499402" y="669112"/>
                  </a:lnTo>
                  <a:lnTo>
                    <a:pt x="549249" y="679932"/>
                  </a:lnTo>
                  <a:lnTo>
                    <a:pt x="630783" y="696874"/>
                  </a:lnTo>
                  <a:lnTo>
                    <a:pt x="713409" y="713397"/>
                  </a:lnTo>
                  <a:lnTo>
                    <a:pt x="803135" y="730910"/>
                  </a:lnTo>
                  <a:lnTo>
                    <a:pt x="803135" y="719556"/>
                  </a:lnTo>
                  <a:close/>
                </a:path>
                <a:path w="803275" h="1320800">
                  <a:moveTo>
                    <a:pt x="803135" y="664946"/>
                  </a:moveTo>
                  <a:lnTo>
                    <a:pt x="742823" y="651471"/>
                  </a:lnTo>
                  <a:lnTo>
                    <a:pt x="664235" y="634326"/>
                  </a:lnTo>
                  <a:lnTo>
                    <a:pt x="550532" y="610006"/>
                  </a:lnTo>
                  <a:lnTo>
                    <a:pt x="482485" y="592937"/>
                  </a:lnTo>
                  <a:lnTo>
                    <a:pt x="427812" y="573773"/>
                  </a:lnTo>
                  <a:lnTo>
                    <a:pt x="384390" y="552551"/>
                  </a:lnTo>
                  <a:lnTo>
                    <a:pt x="350139" y="529336"/>
                  </a:lnTo>
                  <a:lnTo>
                    <a:pt x="300723" y="477151"/>
                  </a:lnTo>
                  <a:lnTo>
                    <a:pt x="12" y="0"/>
                  </a:lnTo>
                  <a:lnTo>
                    <a:pt x="12" y="89484"/>
                  </a:lnTo>
                  <a:lnTo>
                    <a:pt x="119100" y="260375"/>
                  </a:lnTo>
                  <a:lnTo>
                    <a:pt x="212483" y="393890"/>
                  </a:lnTo>
                  <a:lnTo>
                    <a:pt x="279107" y="488238"/>
                  </a:lnTo>
                  <a:lnTo>
                    <a:pt x="311772" y="527634"/>
                  </a:lnTo>
                  <a:lnTo>
                    <a:pt x="345859" y="556450"/>
                  </a:lnTo>
                  <a:lnTo>
                    <a:pt x="383908" y="577519"/>
                  </a:lnTo>
                  <a:lnTo>
                    <a:pt x="428485" y="593648"/>
                  </a:lnTo>
                  <a:lnTo>
                    <a:pt x="482130" y="607682"/>
                  </a:lnTo>
                  <a:lnTo>
                    <a:pt x="547408" y="622439"/>
                  </a:lnTo>
                  <a:lnTo>
                    <a:pt x="687298" y="653542"/>
                  </a:lnTo>
                  <a:lnTo>
                    <a:pt x="803135" y="678434"/>
                  </a:lnTo>
                  <a:lnTo>
                    <a:pt x="803135" y="664946"/>
                  </a:lnTo>
                  <a:close/>
                </a:path>
              </a:pathLst>
            </a:custGeom>
            <a:solidFill>
              <a:srgbClr val="BABCBC"/>
            </a:solidFill>
          </p:spPr>
          <p:txBody>
            <a:bodyPr wrap="square" lIns="0" tIns="0" rIns="0" bIns="0" rtlCol="0"/>
            <a:lstStyle/>
            <a:p>
              <a:pPr defTabSz="41586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object 27">
              <a:extLst>
                <a:ext uri="{FF2B5EF4-FFF2-40B4-BE49-F238E27FC236}">
                  <a16:creationId xmlns:a16="http://schemas.microsoft.com/office/drawing/2014/main" id="{7E945320-D58F-7035-2471-29ECBBFB4E52}"/>
                </a:ext>
              </a:extLst>
            </p:cNvPr>
            <p:cNvGrpSpPr/>
            <p:nvPr/>
          </p:nvGrpSpPr>
          <p:grpSpPr>
            <a:xfrm>
              <a:off x="14240814" y="9183579"/>
              <a:ext cx="1707514" cy="1320800"/>
              <a:chOff x="14240814" y="9183579"/>
              <a:chExt cx="1707514" cy="1320800"/>
            </a:xfrm>
          </p:grpSpPr>
          <p:sp>
            <p:nvSpPr>
              <p:cNvPr id="12" name="object 28">
                <a:extLst>
                  <a:ext uri="{FF2B5EF4-FFF2-40B4-BE49-F238E27FC236}">
                    <a16:creationId xmlns:a16="http://schemas.microsoft.com/office/drawing/2014/main" id="{CBB794B3-D19B-2D43-A3EF-D294BAF2B2EB}"/>
                  </a:ext>
                </a:extLst>
              </p:cNvPr>
              <p:cNvSpPr/>
              <p:nvPr/>
            </p:nvSpPr>
            <p:spPr>
              <a:xfrm>
                <a:off x="14240802" y="9183591"/>
                <a:ext cx="132207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1322069" h="1320800">
                    <a:moveTo>
                      <a:pt x="1321625" y="218071"/>
                    </a:moveTo>
                    <a:lnTo>
                      <a:pt x="1292466" y="253479"/>
                    </a:lnTo>
                    <a:lnTo>
                      <a:pt x="1263802" y="285978"/>
                    </a:lnTo>
                    <a:lnTo>
                      <a:pt x="1235481" y="315734"/>
                    </a:lnTo>
                    <a:lnTo>
                      <a:pt x="1207350" y="342900"/>
                    </a:lnTo>
                    <a:lnTo>
                      <a:pt x="1170520" y="374777"/>
                    </a:lnTo>
                    <a:lnTo>
                      <a:pt x="1133030" y="402958"/>
                    </a:lnTo>
                    <a:lnTo>
                      <a:pt x="1094994" y="427367"/>
                    </a:lnTo>
                    <a:lnTo>
                      <a:pt x="1056551" y="447903"/>
                    </a:lnTo>
                    <a:lnTo>
                      <a:pt x="1017625" y="464896"/>
                    </a:lnTo>
                    <a:lnTo>
                      <a:pt x="976147" y="479247"/>
                    </a:lnTo>
                    <a:lnTo>
                      <a:pt x="931811" y="491058"/>
                    </a:lnTo>
                    <a:lnTo>
                      <a:pt x="884326" y="500405"/>
                    </a:lnTo>
                    <a:lnTo>
                      <a:pt x="841768" y="506577"/>
                    </a:lnTo>
                    <a:lnTo>
                      <a:pt x="794448" y="511670"/>
                    </a:lnTo>
                    <a:lnTo>
                      <a:pt x="25" y="577392"/>
                    </a:lnTo>
                    <a:lnTo>
                      <a:pt x="25" y="629348"/>
                    </a:lnTo>
                    <a:lnTo>
                      <a:pt x="797560" y="544156"/>
                    </a:lnTo>
                    <a:lnTo>
                      <a:pt x="846099" y="537743"/>
                    </a:lnTo>
                    <a:lnTo>
                      <a:pt x="889330" y="530402"/>
                    </a:lnTo>
                    <a:lnTo>
                      <a:pt x="938491" y="519518"/>
                    </a:lnTo>
                    <a:lnTo>
                      <a:pt x="984338" y="506133"/>
                    </a:lnTo>
                    <a:lnTo>
                      <a:pt x="1027188" y="490131"/>
                    </a:lnTo>
                    <a:lnTo>
                      <a:pt x="1067346" y="471436"/>
                    </a:lnTo>
                    <a:lnTo>
                      <a:pt x="1107071" y="448043"/>
                    </a:lnTo>
                    <a:lnTo>
                      <a:pt x="1146441" y="419354"/>
                    </a:lnTo>
                    <a:lnTo>
                      <a:pt x="1185100" y="386791"/>
                    </a:lnTo>
                    <a:lnTo>
                      <a:pt x="1222692" y="351790"/>
                    </a:lnTo>
                    <a:lnTo>
                      <a:pt x="1271803" y="297827"/>
                    </a:lnTo>
                    <a:lnTo>
                      <a:pt x="1296466" y="267322"/>
                    </a:lnTo>
                    <a:lnTo>
                      <a:pt x="1321625" y="235356"/>
                    </a:lnTo>
                    <a:lnTo>
                      <a:pt x="1321625" y="218071"/>
                    </a:lnTo>
                    <a:close/>
                  </a:path>
                  <a:path w="1322069" h="1320800">
                    <a:moveTo>
                      <a:pt x="1321638" y="1308455"/>
                    </a:moveTo>
                    <a:lnTo>
                      <a:pt x="12" y="1274673"/>
                    </a:lnTo>
                    <a:lnTo>
                      <a:pt x="12" y="1320584"/>
                    </a:lnTo>
                    <a:lnTo>
                      <a:pt x="1321638" y="1320584"/>
                    </a:lnTo>
                    <a:lnTo>
                      <a:pt x="1321638" y="1308455"/>
                    </a:lnTo>
                    <a:close/>
                  </a:path>
                  <a:path w="1322069" h="1320800">
                    <a:moveTo>
                      <a:pt x="1321638" y="1200327"/>
                    </a:moveTo>
                    <a:lnTo>
                      <a:pt x="1271689" y="1205255"/>
                    </a:lnTo>
                    <a:lnTo>
                      <a:pt x="1220470" y="1209344"/>
                    </a:lnTo>
                    <a:lnTo>
                      <a:pt x="1167841" y="1212608"/>
                    </a:lnTo>
                    <a:lnTo>
                      <a:pt x="1113624" y="1215047"/>
                    </a:lnTo>
                    <a:lnTo>
                      <a:pt x="1057706" y="1216647"/>
                    </a:lnTo>
                    <a:lnTo>
                      <a:pt x="999896" y="1217447"/>
                    </a:lnTo>
                    <a:lnTo>
                      <a:pt x="957211" y="1217663"/>
                    </a:lnTo>
                    <a:lnTo>
                      <a:pt x="871816" y="1217409"/>
                    </a:lnTo>
                    <a:lnTo>
                      <a:pt x="829106" y="1217079"/>
                    </a:lnTo>
                    <a:lnTo>
                      <a:pt x="658177" y="1215224"/>
                    </a:lnTo>
                    <a:lnTo>
                      <a:pt x="12" y="1203960"/>
                    </a:lnTo>
                    <a:lnTo>
                      <a:pt x="12" y="1255636"/>
                    </a:lnTo>
                    <a:lnTo>
                      <a:pt x="555929" y="1251153"/>
                    </a:lnTo>
                    <a:lnTo>
                      <a:pt x="658342" y="1250048"/>
                    </a:lnTo>
                    <a:lnTo>
                      <a:pt x="872375" y="1246733"/>
                    </a:lnTo>
                    <a:lnTo>
                      <a:pt x="957783" y="1244828"/>
                    </a:lnTo>
                    <a:lnTo>
                      <a:pt x="1000493" y="1243533"/>
                    </a:lnTo>
                    <a:lnTo>
                      <a:pt x="1058252" y="1241259"/>
                    </a:lnTo>
                    <a:lnTo>
                      <a:pt x="1114120" y="1238211"/>
                    </a:lnTo>
                    <a:lnTo>
                      <a:pt x="1168234" y="1234414"/>
                    </a:lnTo>
                    <a:lnTo>
                      <a:pt x="1220774" y="1229829"/>
                    </a:lnTo>
                    <a:lnTo>
                      <a:pt x="1271854" y="1224457"/>
                    </a:lnTo>
                    <a:lnTo>
                      <a:pt x="1321638" y="1218298"/>
                    </a:lnTo>
                    <a:lnTo>
                      <a:pt x="1321638" y="1200327"/>
                    </a:lnTo>
                    <a:close/>
                  </a:path>
                  <a:path w="1322069" h="1320800">
                    <a:moveTo>
                      <a:pt x="1321638" y="1093698"/>
                    </a:moveTo>
                    <a:lnTo>
                      <a:pt x="1283652" y="1102106"/>
                    </a:lnTo>
                    <a:lnTo>
                      <a:pt x="1245882" y="1109573"/>
                    </a:lnTo>
                    <a:lnTo>
                      <a:pt x="1171473" y="1121537"/>
                    </a:lnTo>
                    <a:lnTo>
                      <a:pt x="1130973" y="1126464"/>
                    </a:lnTo>
                    <a:lnTo>
                      <a:pt x="1089406" y="1130477"/>
                    </a:lnTo>
                    <a:lnTo>
                      <a:pt x="1046454" y="1133602"/>
                    </a:lnTo>
                    <a:lnTo>
                      <a:pt x="1001814" y="1135849"/>
                    </a:lnTo>
                    <a:lnTo>
                      <a:pt x="944829" y="1137450"/>
                    </a:lnTo>
                    <a:lnTo>
                      <a:pt x="914107" y="1137856"/>
                    </a:lnTo>
                    <a:lnTo>
                      <a:pt x="831088" y="1137729"/>
                    </a:lnTo>
                    <a:lnTo>
                      <a:pt x="659574" y="1135634"/>
                    </a:lnTo>
                    <a:lnTo>
                      <a:pt x="411937" y="1134579"/>
                    </a:lnTo>
                    <a:lnTo>
                      <a:pt x="316572" y="1134465"/>
                    </a:lnTo>
                    <a:lnTo>
                      <a:pt x="25" y="1134770"/>
                    </a:lnTo>
                    <a:lnTo>
                      <a:pt x="25" y="1186421"/>
                    </a:lnTo>
                    <a:lnTo>
                      <a:pt x="412496" y="1175727"/>
                    </a:lnTo>
                    <a:lnTo>
                      <a:pt x="609930" y="1171384"/>
                    </a:lnTo>
                    <a:lnTo>
                      <a:pt x="659930" y="1170432"/>
                    </a:lnTo>
                    <a:lnTo>
                      <a:pt x="831265" y="1168158"/>
                    </a:lnTo>
                    <a:lnTo>
                      <a:pt x="869137" y="1167447"/>
                    </a:lnTo>
                    <a:lnTo>
                      <a:pt x="911301" y="1166291"/>
                    </a:lnTo>
                    <a:lnTo>
                      <a:pt x="956424" y="1164488"/>
                    </a:lnTo>
                    <a:lnTo>
                      <a:pt x="1003185" y="1161859"/>
                    </a:lnTo>
                    <a:lnTo>
                      <a:pt x="1048385" y="1158430"/>
                    </a:lnTo>
                    <a:lnTo>
                      <a:pt x="1091793" y="1154176"/>
                    </a:lnTo>
                    <a:lnTo>
                      <a:pt x="1133741" y="1149045"/>
                    </a:lnTo>
                    <a:lnTo>
                      <a:pt x="1174508" y="1143025"/>
                    </a:lnTo>
                    <a:lnTo>
                      <a:pt x="1247673" y="1129360"/>
                    </a:lnTo>
                    <a:lnTo>
                      <a:pt x="1321638" y="1112050"/>
                    </a:lnTo>
                    <a:lnTo>
                      <a:pt x="1321638" y="1093698"/>
                    </a:lnTo>
                    <a:close/>
                  </a:path>
                  <a:path w="1322069" h="1320800">
                    <a:moveTo>
                      <a:pt x="1321638" y="873607"/>
                    </a:moveTo>
                    <a:lnTo>
                      <a:pt x="1285100" y="890092"/>
                    </a:lnTo>
                    <a:lnTo>
                      <a:pt x="1248981" y="905040"/>
                    </a:lnTo>
                    <a:lnTo>
                      <a:pt x="1178382" y="929970"/>
                    </a:lnTo>
                    <a:lnTo>
                      <a:pt x="1138021" y="941539"/>
                    </a:lnTo>
                    <a:lnTo>
                      <a:pt x="1096479" y="951509"/>
                    </a:lnTo>
                    <a:lnTo>
                      <a:pt x="1053922" y="959840"/>
                    </a:lnTo>
                    <a:lnTo>
                      <a:pt x="1010475" y="966520"/>
                    </a:lnTo>
                    <a:lnTo>
                      <a:pt x="963764" y="971892"/>
                    </a:lnTo>
                    <a:lnTo>
                      <a:pt x="916774" y="975741"/>
                    </a:lnTo>
                    <a:lnTo>
                      <a:pt x="869645" y="978357"/>
                    </a:lnTo>
                    <a:lnTo>
                      <a:pt x="822566" y="980033"/>
                    </a:lnTo>
                    <a:lnTo>
                      <a:pt x="775665" y="981100"/>
                    </a:lnTo>
                    <a:lnTo>
                      <a:pt x="665492" y="982929"/>
                    </a:lnTo>
                    <a:lnTo>
                      <a:pt x="25" y="995006"/>
                    </a:lnTo>
                    <a:lnTo>
                      <a:pt x="25" y="1046670"/>
                    </a:lnTo>
                    <a:lnTo>
                      <a:pt x="776998" y="1013117"/>
                    </a:lnTo>
                    <a:lnTo>
                      <a:pt x="824242" y="1010856"/>
                    </a:lnTo>
                    <a:lnTo>
                      <a:pt x="871715" y="1007948"/>
                    </a:lnTo>
                    <a:lnTo>
                      <a:pt x="919276" y="1004100"/>
                    </a:lnTo>
                    <a:lnTo>
                      <a:pt x="966774" y="999007"/>
                    </a:lnTo>
                    <a:lnTo>
                      <a:pt x="1014069" y="992339"/>
                    </a:lnTo>
                    <a:lnTo>
                      <a:pt x="1058354" y="984389"/>
                    </a:lnTo>
                    <a:lnTo>
                      <a:pt x="1101674" y="974775"/>
                    </a:lnTo>
                    <a:lnTo>
                      <a:pt x="1143838" y="963523"/>
                    </a:lnTo>
                    <a:lnTo>
                      <a:pt x="1184719" y="950683"/>
                    </a:lnTo>
                    <a:lnTo>
                      <a:pt x="1252359" y="925029"/>
                    </a:lnTo>
                    <a:lnTo>
                      <a:pt x="1321638" y="893432"/>
                    </a:lnTo>
                    <a:lnTo>
                      <a:pt x="1321638" y="873607"/>
                    </a:lnTo>
                    <a:close/>
                  </a:path>
                  <a:path w="1322069" h="1320800">
                    <a:moveTo>
                      <a:pt x="1321638" y="655078"/>
                    </a:moveTo>
                    <a:lnTo>
                      <a:pt x="1287551" y="678980"/>
                    </a:lnTo>
                    <a:lnTo>
                      <a:pt x="1253972" y="700684"/>
                    </a:lnTo>
                    <a:lnTo>
                      <a:pt x="1220749" y="720280"/>
                    </a:lnTo>
                    <a:lnTo>
                      <a:pt x="1148054" y="756437"/>
                    </a:lnTo>
                    <a:lnTo>
                      <a:pt x="1107452" y="772566"/>
                    </a:lnTo>
                    <a:lnTo>
                      <a:pt x="1066038" y="786244"/>
                    </a:lnTo>
                    <a:lnTo>
                      <a:pt x="1023937" y="797407"/>
                    </a:lnTo>
                    <a:lnTo>
                      <a:pt x="985164" y="805548"/>
                    </a:lnTo>
                    <a:lnTo>
                      <a:pt x="944041" y="812203"/>
                    </a:lnTo>
                    <a:lnTo>
                      <a:pt x="899833" y="817473"/>
                    </a:lnTo>
                    <a:lnTo>
                      <a:pt x="851763" y="821474"/>
                    </a:lnTo>
                    <a:lnTo>
                      <a:pt x="788619" y="824738"/>
                    </a:lnTo>
                    <a:lnTo>
                      <a:pt x="573747" y="832726"/>
                    </a:lnTo>
                    <a:lnTo>
                      <a:pt x="38" y="856957"/>
                    </a:lnTo>
                    <a:lnTo>
                      <a:pt x="38" y="908735"/>
                    </a:lnTo>
                    <a:lnTo>
                      <a:pt x="521919" y="873531"/>
                    </a:lnTo>
                    <a:lnTo>
                      <a:pt x="678053" y="863523"/>
                    </a:lnTo>
                    <a:lnTo>
                      <a:pt x="790549" y="856729"/>
                    </a:lnTo>
                    <a:lnTo>
                      <a:pt x="834288" y="853567"/>
                    </a:lnTo>
                    <a:lnTo>
                      <a:pt x="903097" y="846543"/>
                    </a:lnTo>
                    <a:lnTo>
                      <a:pt x="948194" y="840016"/>
                    </a:lnTo>
                    <a:lnTo>
                      <a:pt x="990168" y="832142"/>
                    </a:lnTo>
                    <a:lnTo>
                      <a:pt x="1029792" y="822794"/>
                    </a:lnTo>
                    <a:lnTo>
                      <a:pt x="1072908" y="810221"/>
                    </a:lnTo>
                    <a:lnTo>
                      <a:pt x="1115275" y="795070"/>
                    </a:lnTo>
                    <a:lnTo>
                      <a:pt x="1156728" y="777417"/>
                    </a:lnTo>
                    <a:lnTo>
                      <a:pt x="1197165" y="757301"/>
                    </a:lnTo>
                    <a:lnTo>
                      <a:pt x="1258874" y="720940"/>
                    </a:lnTo>
                    <a:lnTo>
                      <a:pt x="1321638" y="677202"/>
                    </a:lnTo>
                    <a:lnTo>
                      <a:pt x="1321638" y="655078"/>
                    </a:lnTo>
                    <a:close/>
                  </a:path>
                  <a:path w="1322069" h="1320800">
                    <a:moveTo>
                      <a:pt x="1321638" y="567423"/>
                    </a:moveTo>
                    <a:lnTo>
                      <a:pt x="1288783" y="591172"/>
                    </a:lnTo>
                    <a:lnTo>
                      <a:pt x="1256538" y="608190"/>
                    </a:lnTo>
                    <a:lnTo>
                      <a:pt x="1224699" y="622858"/>
                    </a:lnTo>
                    <a:lnTo>
                      <a:pt x="1193088" y="639559"/>
                    </a:lnTo>
                    <a:lnTo>
                      <a:pt x="1153985" y="661771"/>
                    </a:lnTo>
                    <a:lnTo>
                      <a:pt x="1114031" y="681177"/>
                    </a:lnTo>
                    <a:lnTo>
                      <a:pt x="1073365" y="697725"/>
                    </a:lnTo>
                    <a:lnTo>
                      <a:pt x="1032129" y="711352"/>
                    </a:lnTo>
                    <a:lnTo>
                      <a:pt x="993305" y="721563"/>
                    </a:lnTo>
                    <a:lnTo>
                      <a:pt x="951826" y="730046"/>
                    </a:lnTo>
                    <a:lnTo>
                      <a:pt x="907389" y="736841"/>
                    </a:lnTo>
                    <a:lnTo>
                      <a:pt x="859675" y="741984"/>
                    </a:lnTo>
                    <a:lnTo>
                      <a:pt x="817829" y="745083"/>
                    </a:lnTo>
                    <a:lnTo>
                      <a:pt x="631786" y="753757"/>
                    </a:lnTo>
                    <a:lnTo>
                      <a:pt x="164401" y="777443"/>
                    </a:lnTo>
                    <a:lnTo>
                      <a:pt x="25" y="786168"/>
                    </a:lnTo>
                    <a:lnTo>
                      <a:pt x="25" y="837971"/>
                    </a:lnTo>
                    <a:lnTo>
                      <a:pt x="490347" y="800341"/>
                    </a:lnTo>
                    <a:lnTo>
                      <a:pt x="684745" y="786117"/>
                    </a:lnTo>
                    <a:lnTo>
                      <a:pt x="797953" y="778281"/>
                    </a:lnTo>
                    <a:lnTo>
                      <a:pt x="842175" y="774446"/>
                    </a:lnTo>
                    <a:lnTo>
                      <a:pt x="911479" y="765771"/>
                    </a:lnTo>
                    <a:lnTo>
                      <a:pt x="957021" y="757656"/>
                    </a:lnTo>
                    <a:lnTo>
                      <a:pt x="999515" y="747877"/>
                    </a:lnTo>
                    <a:lnTo>
                      <a:pt x="1039266" y="736371"/>
                    </a:lnTo>
                    <a:lnTo>
                      <a:pt x="1081620" y="721220"/>
                    </a:lnTo>
                    <a:lnTo>
                      <a:pt x="1123276" y="703097"/>
                    </a:lnTo>
                    <a:lnTo>
                      <a:pt x="1164120" y="682053"/>
                    </a:lnTo>
                    <a:lnTo>
                      <a:pt x="1203998" y="658164"/>
                    </a:lnTo>
                    <a:lnTo>
                      <a:pt x="1262278" y="617194"/>
                    </a:lnTo>
                    <a:lnTo>
                      <a:pt x="1321638" y="568325"/>
                    </a:lnTo>
                    <a:lnTo>
                      <a:pt x="1321638" y="567423"/>
                    </a:lnTo>
                    <a:close/>
                  </a:path>
                  <a:path w="1322069" h="1320800">
                    <a:moveTo>
                      <a:pt x="1321638" y="0"/>
                    </a:moveTo>
                    <a:lnTo>
                      <a:pt x="1295996" y="37058"/>
                    </a:lnTo>
                    <a:lnTo>
                      <a:pt x="1270406" y="71653"/>
                    </a:lnTo>
                    <a:lnTo>
                      <a:pt x="1244714" y="103949"/>
                    </a:lnTo>
                    <a:lnTo>
                      <a:pt x="1218806" y="134137"/>
                    </a:lnTo>
                    <a:lnTo>
                      <a:pt x="1183881" y="171081"/>
                    </a:lnTo>
                    <a:lnTo>
                      <a:pt x="1148219" y="204406"/>
                    </a:lnTo>
                    <a:lnTo>
                      <a:pt x="1111961" y="233997"/>
                    </a:lnTo>
                    <a:lnTo>
                      <a:pt x="1075245" y="259740"/>
                    </a:lnTo>
                    <a:lnTo>
                      <a:pt x="1035964" y="282892"/>
                    </a:lnTo>
                    <a:lnTo>
                      <a:pt x="994435" y="302844"/>
                    </a:lnTo>
                    <a:lnTo>
                      <a:pt x="950810" y="319532"/>
                    </a:lnTo>
                    <a:lnTo>
                      <a:pt x="905230" y="332892"/>
                    </a:lnTo>
                    <a:lnTo>
                      <a:pt x="861872" y="342506"/>
                    </a:lnTo>
                    <a:lnTo>
                      <a:pt x="814260" y="350354"/>
                    </a:lnTo>
                    <a:lnTo>
                      <a:pt x="747522" y="358216"/>
                    </a:lnTo>
                    <a:lnTo>
                      <a:pt x="12" y="438111"/>
                    </a:lnTo>
                    <a:lnTo>
                      <a:pt x="12" y="490207"/>
                    </a:lnTo>
                    <a:lnTo>
                      <a:pt x="699643" y="398894"/>
                    </a:lnTo>
                    <a:lnTo>
                      <a:pt x="793432" y="386435"/>
                    </a:lnTo>
                    <a:lnTo>
                      <a:pt x="844016" y="378231"/>
                    </a:lnTo>
                    <a:lnTo>
                      <a:pt x="890663" y="368147"/>
                    </a:lnTo>
                    <a:lnTo>
                      <a:pt x="959815" y="347345"/>
                    </a:lnTo>
                    <a:lnTo>
                      <a:pt x="1005078" y="328815"/>
                    </a:lnTo>
                    <a:lnTo>
                      <a:pt x="1048092" y="306933"/>
                    </a:lnTo>
                    <a:lnTo>
                      <a:pt x="1088707" y="281749"/>
                    </a:lnTo>
                    <a:lnTo>
                      <a:pt x="1125829" y="253517"/>
                    </a:lnTo>
                    <a:lnTo>
                      <a:pt x="1161935" y="220459"/>
                    </a:lnTo>
                    <a:lnTo>
                      <a:pt x="1197305" y="183616"/>
                    </a:lnTo>
                    <a:lnTo>
                      <a:pt x="1232230" y="143979"/>
                    </a:lnTo>
                    <a:lnTo>
                      <a:pt x="1277162" y="85813"/>
                    </a:lnTo>
                    <a:lnTo>
                      <a:pt x="1299629" y="53657"/>
                    </a:lnTo>
                    <a:lnTo>
                      <a:pt x="1321638" y="20967"/>
                    </a:lnTo>
                    <a:lnTo>
                      <a:pt x="1321638" y="0"/>
                    </a:lnTo>
                    <a:close/>
                  </a:path>
                  <a:path w="1322069" h="1320800">
                    <a:moveTo>
                      <a:pt x="1321650" y="765149"/>
                    </a:moveTo>
                    <a:lnTo>
                      <a:pt x="1285976" y="785266"/>
                    </a:lnTo>
                    <a:lnTo>
                      <a:pt x="1251013" y="803389"/>
                    </a:lnTo>
                    <a:lnTo>
                      <a:pt x="1182382" y="834059"/>
                    </a:lnTo>
                    <a:lnTo>
                      <a:pt x="1142225" y="848982"/>
                    </a:lnTo>
                    <a:lnTo>
                      <a:pt x="1101064" y="861923"/>
                    </a:lnTo>
                    <a:lnTo>
                      <a:pt x="1059091" y="872883"/>
                    </a:lnTo>
                    <a:lnTo>
                      <a:pt x="1016419" y="881786"/>
                    </a:lnTo>
                    <a:lnTo>
                      <a:pt x="977582" y="888174"/>
                    </a:lnTo>
                    <a:lnTo>
                      <a:pt x="936523" y="893381"/>
                    </a:lnTo>
                    <a:lnTo>
                      <a:pt x="892492" y="897483"/>
                    </a:lnTo>
                    <a:lnTo>
                      <a:pt x="844727" y="900557"/>
                    </a:lnTo>
                    <a:lnTo>
                      <a:pt x="805091" y="902258"/>
                    </a:lnTo>
                    <a:lnTo>
                      <a:pt x="25" y="924293"/>
                    </a:lnTo>
                    <a:lnTo>
                      <a:pt x="25" y="975995"/>
                    </a:lnTo>
                    <a:lnTo>
                      <a:pt x="672134" y="940650"/>
                    </a:lnTo>
                    <a:lnTo>
                      <a:pt x="806030" y="933716"/>
                    </a:lnTo>
                    <a:lnTo>
                      <a:pt x="846645" y="930935"/>
                    </a:lnTo>
                    <a:lnTo>
                      <a:pt x="895096" y="926604"/>
                    </a:lnTo>
                    <a:lnTo>
                      <a:pt x="939812" y="921308"/>
                    </a:lnTo>
                    <a:lnTo>
                      <a:pt x="981583" y="914946"/>
                    </a:lnTo>
                    <a:lnTo>
                      <a:pt x="1021156" y="907415"/>
                    </a:lnTo>
                    <a:lnTo>
                      <a:pt x="1064768" y="897153"/>
                    </a:lnTo>
                    <a:lnTo>
                      <a:pt x="1107592" y="884834"/>
                    </a:lnTo>
                    <a:lnTo>
                      <a:pt x="1149464" y="870521"/>
                    </a:lnTo>
                    <a:lnTo>
                      <a:pt x="1190244" y="854240"/>
                    </a:lnTo>
                    <a:lnTo>
                      <a:pt x="1255242" y="823429"/>
                    </a:lnTo>
                    <a:lnTo>
                      <a:pt x="1321650" y="785939"/>
                    </a:lnTo>
                    <a:lnTo>
                      <a:pt x="1321650" y="765149"/>
                    </a:lnTo>
                    <a:close/>
                  </a:path>
                  <a:path w="1322069" h="1320800">
                    <a:moveTo>
                      <a:pt x="1321650" y="436003"/>
                    </a:moveTo>
                    <a:lnTo>
                      <a:pt x="1292402" y="464413"/>
                    </a:lnTo>
                    <a:lnTo>
                      <a:pt x="1239202" y="510247"/>
                    </a:lnTo>
                    <a:lnTo>
                      <a:pt x="1207706" y="532511"/>
                    </a:lnTo>
                    <a:lnTo>
                      <a:pt x="1159916" y="557364"/>
                    </a:lnTo>
                    <a:lnTo>
                      <a:pt x="1106081" y="577697"/>
                    </a:lnTo>
                    <a:lnTo>
                      <a:pt x="1054950" y="595464"/>
                    </a:lnTo>
                    <a:lnTo>
                      <a:pt x="1015238" y="612635"/>
                    </a:lnTo>
                    <a:lnTo>
                      <a:pt x="949236" y="643839"/>
                    </a:lnTo>
                    <a:lnTo>
                      <a:pt x="868362" y="660666"/>
                    </a:lnTo>
                    <a:lnTo>
                      <a:pt x="807961" y="665746"/>
                    </a:lnTo>
                    <a:lnTo>
                      <a:pt x="690092" y="672223"/>
                    </a:lnTo>
                    <a:lnTo>
                      <a:pt x="536613" y="681469"/>
                    </a:lnTo>
                    <a:lnTo>
                      <a:pt x="331978" y="694690"/>
                    </a:lnTo>
                    <a:lnTo>
                      <a:pt x="25" y="717207"/>
                    </a:lnTo>
                    <a:lnTo>
                      <a:pt x="25" y="769150"/>
                    </a:lnTo>
                    <a:lnTo>
                      <a:pt x="382727" y="733869"/>
                    </a:lnTo>
                    <a:lnTo>
                      <a:pt x="586841" y="715848"/>
                    </a:lnTo>
                    <a:lnTo>
                      <a:pt x="692454" y="706958"/>
                    </a:lnTo>
                    <a:lnTo>
                      <a:pt x="806831" y="697928"/>
                    </a:lnTo>
                    <a:lnTo>
                      <a:pt x="829906" y="695756"/>
                    </a:lnTo>
                    <a:lnTo>
                      <a:pt x="871753" y="690943"/>
                    </a:lnTo>
                    <a:lnTo>
                      <a:pt x="920927" y="683361"/>
                    </a:lnTo>
                    <a:lnTo>
                      <a:pt x="966685" y="673836"/>
                    </a:lnTo>
                    <a:lnTo>
                      <a:pt x="1009345" y="662292"/>
                    </a:lnTo>
                    <a:lnTo>
                      <a:pt x="1049210" y="648677"/>
                    </a:lnTo>
                    <a:lnTo>
                      <a:pt x="1090218" y="630948"/>
                    </a:lnTo>
                    <a:lnTo>
                      <a:pt x="1130338" y="609447"/>
                    </a:lnTo>
                    <a:lnTo>
                      <a:pt x="1169873" y="584708"/>
                    </a:lnTo>
                    <a:lnTo>
                      <a:pt x="1209141" y="557288"/>
                    </a:lnTo>
                    <a:lnTo>
                      <a:pt x="1246606" y="526846"/>
                    </a:lnTo>
                    <a:lnTo>
                      <a:pt x="1283055" y="493268"/>
                    </a:lnTo>
                    <a:lnTo>
                      <a:pt x="1310678" y="465975"/>
                    </a:lnTo>
                    <a:lnTo>
                      <a:pt x="1321650" y="454329"/>
                    </a:lnTo>
                    <a:lnTo>
                      <a:pt x="1321650" y="436003"/>
                    </a:lnTo>
                    <a:close/>
                  </a:path>
                  <a:path w="1322069" h="1320800">
                    <a:moveTo>
                      <a:pt x="1321650" y="326961"/>
                    </a:moveTo>
                    <a:lnTo>
                      <a:pt x="1289977" y="359600"/>
                    </a:lnTo>
                    <a:lnTo>
                      <a:pt x="1260195" y="389166"/>
                    </a:lnTo>
                    <a:lnTo>
                      <a:pt x="1231392" y="416013"/>
                    </a:lnTo>
                    <a:lnTo>
                      <a:pt x="1166596" y="468896"/>
                    </a:lnTo>
                    <a:lnTo>
                      <a:pt x="1131646" y="493572"/>
                    </a:lnTo>
                    <a:lnTo>
                      <a:pt x="1094574" y="515251"/>
                    </a:lnTo>
                    <a:lnTo>
                      <a:pt x="1052220" y="534619"/>
                    </a:lnTo>
                    <a:lnTo>
                      <a:pt x="1011275" y="548525"/>
                    </a:lnTo>
                    <a:lnTo>
                      <a:pt x="968451" y="558888"/>
                    </a:lnTo>
                    <a:lnTo>
                      <a:pt x="923340" y="566928"/>
                    </a:lnTo>
                    <a:lnTo>
                      <a:pt x="875550" y="573836"/>
                    </a:lnTo>
                    <a:lnTo>
                      <a:pt x="811237" y="583831"/>
                    </a:lnTo>
                    <a:lnTo>
                      <a:pt x="778903" y="588352"/>
                    </a:lnTo>
                    <a:lnTo>
                      <a:pt x="746963" y="591464"/>
                    </a:lnTo>
                    <a:lnTo>
                      <a:pt x="694956" y="595160"/>
                    </a:lnTo>
                    <a:lnTo>
                      <a:pt x="0" y="646201"/>
                    </a:lnTo>
                    <a:lnTo>
                      <a:pt x="0" y="698068"/>
                    </a:lnTo>
                    <a:lnTo>
                      <a:pt x="697738" y="629881"/>
                    </a:lnTo>
                    <a:lnTo>
                      <a:pt x="788212" y="621334"/>
                    </a:lnTo>
                    <a:lnTo>
                      <a:pt x="835926" y="616102"/>
                    </a:lnTo>
                    <a:lnTo>
                      <a:pt x="879271" y="609917"/>
                    </a:lnTo>
                    <a:lnTo>
                      <a:pt x="928281" y="600608"/>
                    </a:lnTo>
                    <a:lnTo>
                      <a:pt x="974090" y="589051"/>
                    </a:lnTo>
                    <a:lnTo>
                      <a:pt x="1017016" y="575157"/>
                    </a:lnTo>
                    <a:lnTo>
                      <a:pt x="1057351" y="558825"/>
                    </a:lnTo>
                    <a:lnTo>
                      <a:pt x="1098054" y="538086"/>
                    </a:lnTo>
                    <a:lnTo>
                      <a:pt x="1138567" y="512660"/>
                    </a:lnTo>
                    <a:lnTo>
                      <a:pt x="1178471" y="483641"/>
                    </a:lnTo>
                    <a:lnTo>
                      <a:pt x="1217345" y="452120"/>
                    </a:lnTo>
                    <a:lnTo>
                      <a:pt x="1268882" y="402971"/>
                    </a:lnTo>
                    <a:lnTo>
                      <a:pt x="1294917" y="375094"/>
                    </a:lnTo>
                    <a:lnTo>
                      <a:pt x="1321650" y="345554"/>
                    </a:lnTo>
                    <a:lnTo>
                      <a:pt x="1321650" y="326961"/>
                    </a:lnTo>
                    <a:close/>
                  </a:path>
                  <a:path w="1322069" h="1320800">
                    <a:moveTo>
                      <a:pt x="1321650" y="107950"/>
                    </a:moveTo>
                    <a:lnTo>
                      <a:pt x="1294041" y="144627"/>
                    </a:lnTo>
                    <a:lnTo>
                      <a:pt x="1267015" y="178435"/>
                    </a:lnTo>
                    <a:lnTo>
                      <a:pt x="1240409" y="209537"/>
                    </a:lnTo>
                    <a:lnTo>
                      <a:pt x="1214081" y="238112"/>
                    </a:lnTo>
                    <a:lnTo>
                      <a:pt x="1178102" y="273469"/>
                    </a:lnTo>
                    <a:lnTo>
                      <a:pt x="1141666" y="304901"/>
                    </a:lnTo>
                    <a:lnTo>
                      <a:pt x="1104912" y="332333"/>
                    </a:lnTo>
                    <a:lnTo>
                      <a:pt x="1067968" y="355663"/>
                    </a:lnTo>
                    <a:lnTo>
                      <a:pt x="1029169" y="375856"/>
                    </a:lnTo>
                    <a:lnTo>
                      <a:pt x="987615" y="393103"/>
                    </a:lnTo>
                    <a:lnTo>
                      <a:pt x="943470" y="407327"/>
                    </a:lnTo>
                    <a:lnTo>
                      <a:pt x="896874" y="418490"/>
                    </a:lnTo>
                    <a:lnTo>
                      <a:pt x="854024" y="426046"/>
                    </a:lnTo>
                    <a:lnTo>
                      <a:pt x="806208" y="432219"/>
                    </a:lnTo>
                    <a:lnTo>
                      <a:pt x="401980" y="469696"/>
                    </a:lnTo>
                    <a:lnTo>
                      <a:pt x="25" y="508482"/>
                    </a:lnTo>
                    <a:lnTo>
                      <a:pt x="25" y="560539"/>
                    </a:lnTo>
                    <a:lnTo>
                      <a:pt x="456463" y="505739"/>
                    </a:lnTo>
                    <a:lnTo>
                      <a:pt x="794893" y="466585"/>
                    </a:lnTo>
                    <a:lnTo>
                      <a:pt x="835190" y="461048"/>
                    </a:lnTo>
                    <a:lnTo>
                      <a:pt x="881456" y="452894"/>
                    </a:lnTo>
                    <a:lnTo>
                      <a:pt x="951204" y="435533"/>
                    </a:lnTo>
                    <a:lnTo>
                      <a:pt x="997051" y="419569"/>
                    </a:lnTo>
                    <a:lnTo>
                      <a:pt x="1040168" y="400494"/>
                    </a:lnTo>
                    <a:lnTo>
                      <a:pt x="1080389" y="378371"/>
                    </a:lnTo>
                    <a:lnTo>
                      <a:pt x="1117930" y="352793"/>
                    </a:lnTo>
                    <a:lnTo>
                      <a:pt x="1154099" y="322821"/>
                    </a:lnTo>
                    <a:lnTo>
                      <a:pt x="1189786" y="288696"/>
                    </a:lnTo>
                    <a:lnTo>
                      <a:pt x="1225880" y="250685"/>
                    </a:lnTo>
                    <a:lnTo>
                      <a:pt x="1273302" y="192913"/>
                    </a:lnTo>
                    <a:lnTo>
                      <a:pt x="1297622" y="160223"/>
                    </a:lnTo>
                    <a:lnTo>
                      <a:pt x="1321650" y="127050"/>
                    </a:lnTo>
                    <a:lnTo>
                      <a:pt x="1321650" y="107950"/>
                    </a:lnTo>
                    <a:close/>
                  </a:path>
                  <a:path w="1322069" h="1320800">
                    <a:moveTo>
                      <a:pt x="1321663" y="983411"/>
                    </a:moveTo>
                    <a:lnTo>
                      <a:pt x="1284363" y="996289"/>
                    </a:lnTo>
                    <a:lnTo>
                      <a:pt x="1247241" y="1007859"/>
                    </a:lnTo>
                    <a:lnTo>
                      <a:pt x="1210398" y="1018057"/>
                    </a:lnTo>
                    <a:lnTo>
                      <a:pt x="1133665" y="1035011"/>
                    </a:lnTo>
                    <a:lnTo>
                      <a:pt x="1092314" y="1041869"/>
                    </a:lnTo>
                    <a:lnTo>
                      <a:pt x="1049591" y="1047445"/>
                    </a:lnTo>
                    <a:lnTo>
                      <a:pt x="1005192" y="1051788"/>
                    </a:lnTo>
                    <a:lnTo>
                      <a:pt x="952703" y="1055331"/>
                    </a:lnTo>
                    <a:lnTo>
                      <a:pt x="899960" y="1057478"/>
                    </a:lnTo>
                    <a:lnTo>
                      <a:pt x="847217" y="1058583"/>
                    </a:lnTo>
                    <a:lnTo>
                      <a:pt x="794689" y="1058989"/>
                    </a:lnTo>
                    <a:lnTo>
                      <a:pt x="509701" y="1060069"/>
                    </a:lnTo>
                    <a:lnTo>
                      <a:pt x="12" y="1064006"/>
                    </a:lnTo>
                    <a:lnTo>
                      <a:pt x="12" y="1115695"/>
                    </a:lnTo>
                    <a:lnTo>
                      <a:pt x="558952" y="1097267"/>
                    </a:lnTo>
                    <a:lnTo>
                      <a:pt x="743127" y="1091831"/>
                    </a:lnTo>
                    <a:lnTo>
                      <a:pt x="795477" y="1090447"/>
                    </a:lnTo>
                    <a:lnTo>
                      <a:pt x="848321" y="1088682"/>
                    </a:lnTo>
                    <a:lnTo>
                      <a:pt x="901420" y="1086218"/>
                    </a:lnTo>
                    <a:lnTo>
                      <a:pt x="954570" y="1082675"/>
                    </a:lnTo>
                    <a:lnTo>
                      <a:pt x="1007554" y="1077734"/>
                    </a:lnTo>
                    <a:lnTo>
                      <a:pt x="1052690" y="1072159"/>
                    </a:lnTo>
                    <a:lnTo>
                      <a:pt x="1096048" y="1065377"/>
                    </a:lnTo>
                    <a:lnTo>
                      <a:pt x="1137932" y="1057338"/>
                    </a:lnTo>
                    <a:lnTo>
                      <a:pt x="1178623" y="1047978"/>
                    </a:lnTo>
                    <a:lnTo>
                      <a:pt x="1249578" y="1027798"/>
                    </a:lnTo>
                    <a:lnTo>
                      <a:pt x="1321663" y="1002385"/>
                    </a:lnTo>
                    <a:lnTo>
                      <a:pt x="1321663" y="983411"/>
                    </a:lnTo>
                    <a:close/>
                  </a:path>
                </a:pathLst>
              </a:custGeom>
              <a:solidFill>
                <a:srgbClr val="BABCBC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bject 29">
                <a:extLst>
                  <a:ext uri="{FF2B5EF4-FFF2-40B4-BE49-F238E27FC236}">
                    <a16:creationId xmlns:a16="http://schemas.microsoft.com/office/drawing/2014/main" id="{B6EC6E46-0FDB-969A-A856-9E05B65010C3}"/>
                  </a:ext>
                </a:extLst>
              </p:cNvPr>
              <p:cNvSpPr/>
              <p:nvPr/>
            </p:nvSpPr>
            <p:spPr>
              <a:xfrm>
                <a:off x="14790156" y="9735336"/>
                <a:ext cx="1158240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158240" h="768984">
                    <a:moveTo>
                      <a:pt x="1157880" y="0"/>
                    </a:moveTo>
                    <a:lnTo>
                      <a:pt x="0" y="0"/>
                    </a:lnTo>
                    <a:lnTo>
                      <a:pt x="0" y="768824"/>
                    </a:lnTo>
                    <a:lnTo>
                      <a:pt x="1157880" y="768824"/>
                    </a:lnTo>
                    <a:lnTo>
                      <a:pt x="1157880" y="0"/>
                    </a:lnTo>
                    <a:close/>
                  </a:path>
                </a:pathLst>
              </a:custGeom>
              <a:solidFill>
                <a:srgbClr val="2D509E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4" name="object 30">
                <a:extLst>
                  <a:ext uri="{FF2B5EF4-FFF2-40B4-BE49-F238E27FC236}">
                    <a16:creationId xmlns:a16="http://schemas.microsoft.com/office/drawing/2014/main" id="{331CA146-408A-0C93-A933-AC20F2E09D2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317425" y="9806341"/>
                <a:ext cx="104520" cy="104551"/>
              </a:xfrm>
              <a:prstGeom prst="rect">
                <a:avLst/>
              </a:prstGeom>
            </p:spPr>
          </p:pic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6998C3CA-80B1-FFB5-C2E2-A27BD143100F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318834" y="10324350"/>
                <a:ext cx="104583" cy="100646"/>
              </a:xfrm>
              <a:prstGeom prst="rect">
                <a:avLst/>
              </a:prstGeom>
            </p:spPr>
          </p:pic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12A20433-6608-8089-2FC8-855E30BF8963}"/>
                  </a:ext>
                </a:extLst>
              </p:cNvPr>
              <p:cNvSpPr/>
              <p:nvPr/>
            </p:nvSpPr>
            <p:spPr>
              <a:xfrm>
                <a:off x="15446613" y="10290136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85" y="0"/>
                    </a:moveTo>
                    <a:lnTo>
                      <a:pt x="40208" y="37674"/>
                    </a:lnTo>
                    <a:lnTo>
                      <a:pt x="0" y="37674"/>
                    </a:lnTo>
                    <a:lnTo>
                      <a:pt x="32773" y="62008"/>
                    </a:lnTo>
                    <a:lnTo>
                      <a:pt x="20051" y="100646"/>
                    </a:lnTo>
                    <a:lnTo>
                      <a:pt x="52385" y="76803"/>
                    </a:lnTo>
                    <a:lnTo>
                      <a:pt x="84730" y="100646"/>
                    </a:lnTo>
                    <a:lnTo>
                      <a:pt x="72102" y="62008"/>
                    </a:lnTo>
                    <a:lnTo>
                      <a:pt x="104593" y="37674"/>
                    </a:lnTo>
                    <a:lnTo>
                      <a:pt x="64238" y="37674"/>
                    </a:lnTo>
                    <a:lnTo>
                      <a:pt x="52385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B72650DA-43FD-01FB-AA3B-C243BCFD90F6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446613" y="9842256"/>
                <a:ext cx="199392" cy="195505"/>
              </a:xfrm>
              <a:prstGeom prst="rect">
                <a:avLst/>
              </a:prstGeom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7074B3A6-F982-E130-641B-D8BB80DAE7B4}"/>
                  </a:ext>
                </a:extLst>
              </p:cNvPr>
              <p:cNvSpPr/>
              <p:nvPr/>
            </p:nvSpPr>
            <p:spPr>
              <a:xfrm>
                <a:off x="15541475" y="10196570"/>
                <a:ext cx="10477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0965">
                    <a:moveTo>
                      <a:pt x="52323" y="0"/>
                    </a:moveTo>
                    <a:lnTo>
                      <a:pt x="40145" y="37674"/>
                    </a:lnTo>
                    <a:lnTo>
                      <a:pt x="0" y="37674"/>
                    </a:lnTo>
                    <a:lnTo>
                      <a:pt x="32773" y="62092"/>
                    </a:lnTo>
                    <a:lnTo>
                      <a:pt x="20051" y="100698"/>
                    </a:lnTo>
                    <a:lnTo>
                      <a:pt x="52323" y="76856"/>
                    </a:lnTo>
                    <a:lnTo>
                      <a:pt x="84667" y="100698"/>
                    </a:lnTo>
                    <a:lnTo>
                      <a:pt x="72060" y="62092"/>
                    </a:lnTo>
                    <a:lnTo>
                      <a:pt x="104530" y="37674"/>
                    </a:lnTo>
                    <a:lnTo>
                      <a:pt x="64238" y="37674"/>
                    </a:lnTo>
                    <a:lnTo>
                      <a:pt x="52323" y="0"/>
                    </a:lnTo>
                    <a:close/>
                  </a:path>
                </a:pathLst>
              </a:custGeom>
              <a:solidFill>
                <a:srgbClr val="F9F039"/>
              </a:solidFill>
            </p:spPr>
            <p:txBody>
              <a:bodyPr wrap="square" lIns="0" tIns="0" rIns="0" bIns="0" rtlCol="0"/>
              <a:lstStyle/>
              <a:p>
                <a:pPr defTabSz="41586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819" b="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9" name="object 35">
                <a:extLst>
                  <a:ext uri="{FF2B5EF4-FFF2-40B4-BE49-F238E27FC236}">
                    <a16:creationId xmlns:a16="http://schemas.microsoft.com/office/drawing/2014/main" id="{CA8F6F9F-E8BA-6D56-0AD2-345AF7220F6C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577018" y="10064913"/>
                <a:ext cx="104593" cy="100614"/>
              </a:xfrm>
              <a:prstGeom prst="rect">
                <a:avLst/>
              </a:prstGeom>
            </p:spPr>
          </p:pic>
          <p:pic>
            <p:nvPicPr>
              <p:cNvPr id="20" name="object 36">
                <a:extLst>
                  <a:ext uri="{FF2B5EF4-FFF2-40B4-BE49-F238E27FC236}">
                    <a16:creationId xmlns:a16="http://schemas.microsoft.com/office/drawing/2014/main" id="{9BC0632D-A368-DACA-72CD-D0FC24B8B47D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094912" y="9842571"/>
                <a:ext cx="196763" cy="195505"/>
              </a:xfrm>
              <a:prstGeom prst="rect">
                <a:avLst/>
              </a:prstGeom>
            </p:spPr>
          </p:pic>
          <p:pic>
            <p:nvPicPr>
              <p:cNvPr id="21" name="object 37">
                <a:extLst>
                  <a:ext uri="{FF2B5EF4-FFF2-40B4-BE49-F238E27FC236}">
                    <a16:creationId xmlns:a16="http://schemas.microsoft.com/office/drawing/2014/main" id="{D4FBC667-BB2B-014D-6F50-F4ABBD3336BB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60708" y="10065208"/>
                <a:ext cx="104530" cy="100635"/>
              </a:xfrm>
              <a:prstGeom prst="rect">
                <a:avLst/>
              </a:prstGeom>
            </p:spPr>
          </p:pic>
          <p:pic>
            <p:nvPicPr>
              <p:cNvPr id="22" name="object 38">
                <a:extLst>
                  <a:ext uri="{FF2B5EF4-FFF2-40B4-BE49-F238E27FC236}">
                    <a16:creationId xmlns:a16="http://schemas.microsoft.com/office/drawing/2014/main" id="{EDF4D808-DE91-4128-67B9-4529E393462C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094912" y="10196948"/>
                <a:ext cx="198100" cy="194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7203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6f1847-caee-4f79-ae5e-9d9209b571a4" xsi:nil="true"/>
    <lcf76f155ced4ddcb4097134ff3c332f xmlns="7a462794-fa09-4584-b54a-289494a8954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A4E2796E1B16EC4AADD0C4CEC2EDF671" ma:contentTypeVersion="17" ma:contentTypeDescription="Izveidot jaunu dokumentu." ma:contentTypeScope="" ma:versionID="c6601676f051e7d511a14b929b58a533">
  <xsd:schema xmlns:xsd="http://www.w3.org/2001/XMLSchema" xmlns:xs="http://www.w3.org/2001/XMLSchema" xmlns:p="http://schemas.microsoft.com/office/2006/metadata/properties" xmlns:ns2="7a462794-fa09-4584-b54a-289494a8954d" xmlns:ns3="a06f1847-caee-4f79-ae5e-9d9209b571a4" targetNamespace="http://schemas.microsoft.com/office/2006/metadata/properties" ma:root="true" ma:fieldsID="56d3aba4dde590f108239d6f752a8e9f" ns2:_="" ns3:_="">
    <xsd:import namespace="7a462794-fa09-4584-b54a-289494a8954d"/>
    <xsd:import namespace="a06f1847-caee-4f79-ae5e-9d9209b57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62794-fa09-4584-b54a-289494a89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ttēlu atzīmes" ma:readOnly="false" ma:fieldId="{5cf76f15-5ced-4ddc-b409-7134ff3c332f}" ma:taxonomyMulti="true" ma:sspId="70cde18c-294e-4b99-9172-39c91b031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f1847-caee-4f79-ae5e-9d9209b57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b32aaf-2ec4-476d-b2ed-796087a564f2}" ma:internalName="TaxCatchAll" ma:showField="CatchAllData" ma:web="a06f1847-caee-4f79-ae5e-9d9209b57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C24BF786-4A21-47AF-B1D5-C1E3C018F67A}">
  <ds:schemaRefs>
    <ds:schemaRef ds:uri="http://www.w3.org/XML/1998/namespace"/>
    <ds:schemaRef ds:uri="b92d5a3b-417c-4665-ad77-443e9e9e94f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0057e81-76ea-4aa3-aeb4-e85eefca2e5c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0953AE6-3A8C-4878-BD0A-B9BDDB9909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F97E1-8A6B-4D3B-9B0C-5D5143012A26}"/>
</file>

<file path=customXml/itemProps4.xml><?xml version="1.0" encoding="utf-8"?>
<ds:datastoreItem xmlns:ds="http://schemas.openxmlformats.org/officeDocument/2006/customXml" ds:itemID="{87CC4D2C-353F-4919-8536-A70159101CD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6147</TotalTime>
  <Words>1219</Words>
  <Application>Microsoft Office PowerPoint</Application>
  <PresentationFormat>On-screen Show (16:9)</PresentationFormat>
  <Paragraphs>140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EC Square Sans Pro</vt:lpstr>
      <vt:lpstr>Times New Roman</vt:lpstr>
      <vt:lpstr>Verdana</vt:lpstr>
      <vt:lpstr>Wingdings</vt:lpstr>
      <vt:lpstr>Office Theme</vt:lpstr>
      <vt:lpstr>    EU actions to fight AMR in a One Health approach</vt:lpstr>
      <vt:lpstr>AMR – Context (1)</vt:lpstr>
      <vt:lpstr>AMR – Context (2)</vt:lpstr>
      <vt:lpstr>AMR – Context (3)</vt:lpstr>
      <vt:lpstr>AMR – a priority in the EU since 2001</vt:lpstr>
      <vt:lpstr>One Health approach to AMR</vt:lpstr>
      <vt:lpstr>Council Recommendation  13 June 2023</vt:lpstr>
      <vt:lpstr>Objectives of the Council Recommendation</vt:lpstr>
      <vt:lpstr>A. National Action Plans against AMR</vt:lpstr>
      <vt:lpstr>B. Surveillance and monitoring of AMR and antimicrobial consumption (AMC)</vt:lpstr>
      <vt:lpstr>C. Infection prevention and control (IPC)</vt:lpstr>
      <vt:lpstr>D. Antimicrobial stewardship and prudent use of antimicrobials</vt:lpstr>
      <vt:lpstr>E. Recommended targets for antimicrobial consumption and antimicrobial resistance </vt:lpstr>
      <vt:lpstr>F. Awareness, education and training</vt:lpstr>
      <vt:lpstr>G. Research &amp; development and incentives for innovation &amp; access to antimicrobials and other AMR medical countermeasures</vt:lpstr>
      <vt:lpstr>H. Cooperation</vt:lpstr>
      <vt:lpstr>I. Global </vt:lpstr>
      <vt:lpstr>PowerPoint Presentation</vt:lpstr>
    </vt:vector>
  </TitlesOfParts>
  <Company>European Commission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European Commission</dc:creator>
  <cp:lastModifiedBy>PELSSER Sabine (SANTE)</cp:lastModifiedBy>
  <cp:revision>454</cp:revision>
  <cp:lastPrinted>2023-09-19T11:53:55Z</cp:lastPrinted>
  <dcterms:created xsi:type="dcterms:W3CDTF">2011-10-28T10:25:18Z</dcterms:created>
  <dcterms:modified xsi:type="dcterms:W3CDTF">2023-12-06T18:02:00Z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GAYRAUD Alexis</vt:lpwstr>
  </property>
  <property fmtid="{D5CDD505-2E9C-101B-9397-08002B2CF9AE}" pid="3" name="xd_Signature">
    <vt:lpwstr/>
  </property>
  <property fmtid="{D5CDD505-2E9C-101B-9397-08002B2CF9AE}" pid="4" name="Order">
    <vt:lpwstr>2900.00000000000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PublishingStartDate">
    <vt:lpwstr/>
  </property>
  <property fmtid="{D5CDD505-2E9C-101B-9397-08002B2CF9AE}" pid="8" name="PublishingExpirationDate">
    <vt:lpwstr/>
  </property>
  <property fmtid="{D5CDD505-2E9C-101B-9397-08002B2CF9AE}" pid="9" name="display_urn:schemas-microsoft-com:office:office#Author">
    <vt:lpwstr>GAYRAUD Alexis</vt:lpwstr>
  </property>
  <property fmtid="{D5CDD505-2E9C-101B-9397-08002B2CF9AE}" pid="10" name="ContentTypeId">
    <vt:lpwstr>0x010100A200D3BD6BD8704B932745BE60C1036B</vt:lpwstr>
  </property>
  <property fmtid="{D5CDD505-2E9C-101B-9397-08002B2CF9AE}" pid="11" name="MSIP_Label_6bd9ddd1-4d20-43f6-abfa-fc3c07406f94_Enabled">
    <vt:lpwstr>true</vt:lpwstr>
  </property>
  <property fmtid="{D5CDD505-2E9C-101B-9397-08002B2CF9AE}" pid="12" name="MSIP_Label_6bd9ddd1-4d20-43f6-abfa-fc3c07406f94_SetDate">
    <vt:lpwstr>2022-10-19T09:44:52Z</vt:lpwstr>
  </property>
  <property fmtid="{D5CDD505-2E9C-101B-9397-08002B2CF9AE}" pid="13" name="MSIP_Label_6bd9ddd1-4d20-43f6-abfa-fc3c07406f94_Method">
    <vt:lpwstr>Standard</vt:lpwstr>
  </property>
  <property fmtid="{D5CDD505-2E9C-101B-9397-08002B2CF9AE}" pid="14" name="MSIP_Label_6bd9ddd1-4d20-43f6-abfa-fc3c07406f94_Name">
    <vt:lpwstr>Commission Use</vt:lpwstr>
  </property>
  <property fmtid="{D5CDD505-2E9C-101B-9397-08002B2CF9AE}" pid="15" name="MSIP_Label_6bd9ddd1-4d20-43f6-abfa-fc3c07406f94_SiteId">
    <vt:lpwstr>b24c8b06-522c-46fe-9080-70926f8dddb1</vt:lpwstr>
  </property>
  <property fmtid="{D5CDD505-2E9C-101B-9397-08002B2CF9AE}" pid="16" name="MSIP_Label_6bd9ddd1-4d20-43f6-abfa-fc3c07406f94_ActionId">
    <vt:lpwstr>326f960f-48c5-47a4-a358-616f56103d79</vt:lpwstr>
  </property>
  <property fmtid="{D5CDD505-2E9C-101B-9397-08002B2CF9AE}" pid="17" name="MSIP_Label_6bd9ddd1-4d20-43f6-abfa-fc3c07406f94_ContentBits">
    <vt:lpwstr>0</vt:lpwstr>
  </property>
</Properties>
</file>