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57" r:id="rId10"/>
    <p:sldId id="320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99" r:id="rId19"/>
    <p:sldId id="300" r:id="rId20"/>
    <p:sldId id="301" r:id="rId21"/>
    <p:sldId id="317" r:id="rId22"/>
    <p:sldId id="319" r:id="rId23"/>
    <p:sldId id="302" r:id="rId24"/>
    <p:sldId id="318" r:id="rId25"/>
    <p:sldId id="305" r:id="rId26"/>
    <p:sldId id="307" r:id="rId27"/>
    <p:sldId id="309" r:id="rId28"/>
    <p:sldId id="310" r:id="rId29"/>
    <p:sldId id="313" r:id="rId30"/>
    <p:sldId id="315" r:id="rId31"/>
    <p:sldId id="306" r:id="rId32"/>
    <p:sldId id="29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3E15D-41B2-446D-83E2-80642E49047C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B6F5E-0851-49D0-AEBA-79E3F9E79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29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3E15D-41B2-446D-83E2-80642E49047C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B6F5E-0851-49D0-AEBA-79E3F9E79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15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3E15D-41B2-446D-83E2-80642E49047C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B6F5E-0851-49D0-AEBA-79E3F9E79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83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3E15D-41B2-446D-83E2-80642E49047C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B6F5E-0851-49D0-AEBA-79E3F9E79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1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3E15D-41B2-446D-83E2-80642E49047C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B6F5E-0851-49D0-AEBA-79E3F9E79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12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3E15D-41B2-446D-83E2-80642E49047C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B6F5E-0851-49D0-AEBA-79E3F9E79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17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3E15D-41B2-446D-83E2-80642E49047C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B6F5E-0851-49D0-AEBA-79E3F9E79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2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3E15D-41B2-446D-83E2-80642E49047C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B6F5E-0851-49D0-AEBA-79E3F9E79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90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3E15D-41B2-446D-83E2-80642E49047C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B6F5E-0851-49D0-AEBA-79E3F9E79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5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3E15D-41B2-446D-83E2-80642E49047C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B6F5E-0851-49D0-AEBA-79E3F9E79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47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3E15D-41B2-446D-83E2-80642E49047C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B6F5E-0851-49D0-AEBA-79E3F9E79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7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3E15D-41B2-446D-83E2-80642E49047C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B6F5E-0851-49D0-AEBA-79E3F9E79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1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wmf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wmf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448" y="962833"/>
            <a:ext cx="7153656" cy="1449849"/>
          </a:xfrm>
        </p:spPr>
        <p:txBody>
          <a:bodyPr>
            <a:noAutofit/>
          </a:bodyPr>
          <a:lstStyle/>
          <a:p>
            <a:pPr algn="l"/>
            <a:r>
              <a:rPr lang="lv-LV" sz="3200" b="1" dirty="0">
                <a:latin typeface="+mn-lt"/>
                <a:ea typeface="+mn-ea"/>
                <a:cs typeface="+mn-cs"/>
              </a:rPr>
              <a:t>Cilvēki un universālais dizains</a:t>
            </a:r>
            <a:br>
              <a:rPr lang="lv-LV" sz="3200" b="1" dirty="0">
                <a:latin typeface="+mn-lt"/>
                <a:ea typeface="+mn-ea"/>
                <a:cs typeface="+mn-cs"/>
              </a:rPr>
            </a:br>
            <a:br>
              <a:rPr lang="lv-LV" sz="3200" b="1" dirty="0">
                <a:latin typeface="+mn-lt"/>
                <a:ea typeface="+mn-ea"/>
                <a:cs typeface="+mn-cs"/>
              </a:rPr>
            </a:br>
            <a:endParaRPr lang="en-US" sz="3200" b="1" dirty="0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18692" y="5642483"/>
            <a:ext cx="24016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lv-LV" sz="3200" b="1" dirty="0"/>
              <a:t>Jurģis Briedis</a:t>
            </a:r>
          </a:p>
        </p:txBody>
      </p:sp>
      <p:pic>
        <p:nvPicPr>
          <p:cNvPr id="6" name="Attēl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675" y="3554978"/>
            <a:ext cx="1662435" cy="1662435"/>
          </a:xfrm>
          <a:prstGeom prst="rect">
            <a:avLst/>
          </a:prstGeom>
        </p:spPr>
      </p:pic>
      <p:pic>
        <p:nvPicPr>
          <p:cNvPr id="7" name="Attēl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9305"/>
            <a:ext cx="1424638" cy="1424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852" y="2791206"/>
            <a:ext cx="2481912" cy="2607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83" y="3307421"/>
            <a:ext cx="2248404" cy="22484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717" y="3538728"/>
            <a:ext cx="1859528" cy="1859528"/>
          </a:xfrm>
          <a:prstGeom prst="rect">
            <a:avLst/>
          </a:prstGeom>
        </p:spPr>
      </p:pic>
      <p:pic>
        <p:nvPicPr>
          <p:cNvPr id="11" name="Attēls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06" y="3408012"/>
            <a:ext cx="2827947" cy="2120960"/>
          </a:xfrm>
          <a:prstGeom prst="rect">
            <a:avLst/>
          </a:prstGeom>
        </p:spPr>
      </p:pic>
      <p:pic>
        <p:nvPicPr>
          <p:cNvPr id="12" name="Attēls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91" y="3796834"/>
            <a:ext cx="1466007" cy="1466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692" y="157037"/>
            <a:ext cx="2533610" cy="283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78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200" b="1" dirty="0">
                <a:latin typeface="+mn-lt"/>
                <a:ea typeface="+mn-ea"/>
                <a:cs typeface="+mn-cs"/>
              </a:rPr>
              <a:t>Universālais dizains</a:t>
            </a:r>
            <a:endParaRPr lang="en-US" sz="32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lv-LV" sz="2000" b="1" dirty="0"/>
              <a:t>Pamatprincipi</a:t>
            </a:r>
          </a:p>
          <a:p>
            <a:pPr marL="342900" indent="-342900"/>
            <a:r>
              <a:rPr lang="lv-LV" sz="2000" dirty="0"/>
              <a:t>Pielietojuma taisnīgums </a:t>
            </a:r>
          </a:p>
          <a:p>
            <a:pPr marL="342900" indent="-342900"/>
            <a:r>
              <a:rPr lang="lv-LV" sz="2000" dirty="0"/>
              <a:t>Pielietojuma daudzveidība</a:t>
            </a:r>
          </a:p>
          <a:p>
            <a:pPr marL="342900" indent="-342900"/>
            <a:r>
              <a:rPr lang="lv-LV" sz="2000" dirty="0"/>
              <a:t>Vienkāršs un intuitīvs dizains</a:t>
            </a:r>
          </a:p>
          <a:p>
            <a:pPr marL="342900" indent="-342900"/>
            <a:r>
              <a:rPr lang="lv-LV" sz="2000" dirty="0"/>
              <a:t>Uztverama informācija</a:t>
            </a:r>
          </a:p>
          <a:p>
            <a:pPr marL="342900" indent="-342900"/>
            <a:r>
              <a:rPr lang="lv-LV" sz="2000" dirty="0"/>
              <a:t>Iecietība pret kļūdām lietojot</a:t>
            </a:r>
          </a:p>
          <a:p>
            <a:pPr marL="342900" indent="-342900"/>
            <a:r>
              <a:rPr lang="lv-LV" sz="2000" dirty="0"/>
              <a:t>Vajadzīga neliela fiziska piepūle</a:t>
            </a:r>
          </a:p>
          <a:p>
            <a:pPr marL="342900" indent="-342900"/>
            <a:r>
              <a:rPr lang="lv-LV" sz="2000" dirty="0"/>
              <a:t>Izmantots nepieciešamais izmērs un telpa</a:t>
            </a:r>
          </a:p>
          <a:p>
            <a:pPr marL="342900" indent="-342900"/>
            <a:endParaRPr lang="lv-LV" sz="2000" dirty="0"/>
          </a:p>
          <a:p>
            <a:pPr marL="0" indent="0">
              <a:buNone/>
            </a:pPr>
            <a:r>
              <a:rPr lang="lv-LV" sz="2000" b="1" dirty="0"/>
              <a:t>Produkti, pakalpojumi, vide</a:t>
            </a:r>
          </a:p>
          <a:p>
            <a:endParaRPr lang="en-US" dirty="0"/>
          </a:p>
        </p:txBody>
      </p:sp>
      <p:pic>
        <p:nvPicPr>
          <p:cNvPr id="4" name="Attēl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001" y="1920672"/>
            <a:ext cx="2494879" cy="24948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049" y="5404104"/>
            <a:ext cx="749502" cy="84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85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1277979" y="654438"/>
            <a:ext cx="7460184" cy="284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v-LV" sz="1800" dirty="0"/>
              <a:t>Pielietojuma taisnīgums</a:t>
            </a:r>
            <a:endParaRPr lang="en-US" sz="1800" dirty="0">
              <a:solidFill>
                <a:srgbClr val="015D5D"/>
              </a:solidFill>
              <a:latin typeface="Myriad Pro"/>
              <a:cs typeface="Myriad Pro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99368" y="1393699"/>
            <a:ext cx="7379369" cy="58477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just">
              <a:lnSpc>
                <a:spcPts val="2080"/>
              </a:lnSpc>
            </a:pPr>
            <a:endParaRPr lang="en-US" sz="1400" kern="800" dirty="0">
              <a:latin typeface="Myriad Pro"/>
              <a:cs typeface="Myriad Pro"/>
            </a:endParaRPr>
          </a:p>
          <a:p>
            <a:pPr algn="just">
              <a:lnSpc>
                <a:spcPts val="2080"/>
              </a:lnSpc>
            </a:pPr>
            <a:endParaRPr lang="en-US" sz="1400" kern="800" dirty="0">
              <a:latin typeface="Myriad Pro"/>
              <a:cs typeface="Myriad Pro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8404" y="133499"/>
            <a:ext cx="3501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/>
              <a:t>Universālais dizains</a:t>
            </a:r>
            <a:endParaRPr lang="en-US" sz="3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049" y="5404104"/>
            <a:ext cx="749502" cy="8401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435" y="1300455"/>
            <a:ext cx="4763502" cy="3572626"/>
          </a:xfrm>
          <a:prstGeom prst="rect">
            <a:avLst/>
          </a:prstGeom>
        </p:spPr>
      </p:pic>
      <p:pic>
        <p:nvPicPr>
          <p:cNvPr id="9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23" y="1300455"/>
            <a:ext cx="6351336" cy="3572627"/>
          </a:xfrm>
        </p:spPr>
      </p:pic>
    </p:spTree>
    <p:extLst>
      <p:ext uri="{BB962C8B-B14F-4D97-AF65-F5344CB8AC3E}">
        <p14:creationId xmlns:p14="http://schemas.microsoft.com/office/powerpoint/2010/main" val="1530161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1277979" y="654438"/>
            <a:ext cx="7460184" cy="284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/>
            <a:r>
              <a:rPr lang="lv-LV" sz="1800" dirty="0"/>
              <a:t>Pielietojuma daudzveidība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99368" y="1393699"/>
            <a:ext cx="7379369" cy="58477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just">
              <a:lnSpc>
                <a:spcPts val="2080"/>
              </a:lnSpc>
            </a:pPr>
            <a:endParaRPr lang="en-US" sz="1400" kern="800" dirty="0">
              <a:latin typeface="Myriad Pro"/>
              <a:cs typeface="Myriad Pro"/>
            </a:endParaRPr>
          </a:p>
          <a:p>
            <a:pPr algn="just">
              <a:lnSpc>
                <a:spcPts val="2080"/>
              </a:lnSpc>
            </a:pPr>
            <a:endParaRPr lang="en-US" sz="1400" kern="800" dirty="0">
              <a:latin typeface="Myriad Pro"/>
              <a:cs typeface="Myriad Pro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8404" y="133499"/>
            <a:ext cx="3501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/>
              <a:t>Universālais dizains</a:t>
            </a:r>
            <a:endParaRPr 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049" y="5404104"/>
            <a:ext cx="749502" cy="84011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59" y="939415"/>
            <a:ext cx="2489777" cy="309042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052" y="4059864"/>
            <a:ext cx="2866519" cy="23700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184" y="4181253"/>
            <a:ext cx="2025145" cy="21272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9601" y="1334061"/>
            <a:ext cx="3157159" cy="236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62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1277979" y="654438"/>
            <a:ext cx="7460184" cy="284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/>
            <a:r>
              <a:rPr lang="lv-LV" sz="1800" dirty="0"/>
              <a:t>Vienkāršs un intuitīvs dizains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99368" y="1393699"/>
            <a:ext cx="7379369" cy="58477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just">
              <a:lnSpc>
                <a:spcPts val="2080"/>
              </a:lnSpc>
            </a:pPr>
            <a:endParaRPr lang="en-US" sz="1400" kern="800" dirty="0">
              <a:latin typeface="Myriad Pro"/>
              <a:cs typeface="Myriad Pro"/>
            </a:endParaRPr>
          </a:p>
          <a:p>
            <a:pPr algn="just">
              <a:lnSpc>
                <a:spcPts val="2080"/>
              </a:lnSpc>
            </a:pPr>
            <a:endParaRPr lang="en-US" sz="1400" kern="800" dirty="0">
              <a:latin typeface="Myriad Pro"/>
              <a:cs typeface="Myriad Pro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8404" y="133499"/>
            <a:ext cx="3501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/>
              <a:t>Universālais dizains</a:t>
            </a:r>
            <a:endParaRPr lang="en-US" sz="3200" b="1" dirty="0"/>
          </a:p>
        </p:txBody>
      </p:sp>
      <p:pic>
        <p:nvPicPr>
          <p:cNvPr id="8" name="Attēls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34" y="1138628"/>
            <a:ext cx="6760196" cy="5070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049" y="5404104"/>
            <a:ext cx="749502" cy="84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14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1277979" y="654438"/>
            <a:ext cx="7460184" cy="284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v-LV" sz="1800" dirty="0"/>
              <a:t>Uztverama informācija</a:t>
            </a:r>
            <a:endParaRPr lang="en-US" sz="1800" dirty="0">
              <a:solidFill>
                <a:srgbClr val="015D5D"/>
              </a:solidFill>
              <a:latin typeface="Myriad Pro"/>
              <a:cs typeface="Myriad Pro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99368" y="1393699"/>
            <a:ext cx="7379369" cy="58477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just">
              <a:lnSpc>
                <a:spcPts val="2080"/>
              </a:lnSpc>
            </a:pPr>
            <a:endParaRPr lang="en-US" sz="1400" kern="800" dirty="0">
              <a:latin typeface="Myriad Pro"/>
              <a:cs typeface="Myriad Pro"/>
            </a:endParaRPr>
          </a:p>
          <a:p>
            <a:pPr algn="just">
              <a:lnSpc>
                <a:spcPts val="2080"/>
              </a:lnSpc>
            </a:pPr>
            <a:endParaRPr lang="en-US" sz="1400" kern="800" dirty="0">
              <a:latin typeface="Myriad Pro"/>
              <a:cs typeface="Myriad Pro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8404" y="133499"/>
            <a:ext cx="3501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/>
              <a:t>Universālais dizains</a:t>
            </a:r>
            <a:endParaRPr lang="en-US" sz="3200" b="1" dirty="0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528" y="133500"/>
            <a:ext cx="2523528" cy="2523528"/>
          </a:xfrm>
          <a:prstGeom prst="rect">
            <a:avLst/>
          </a:prstGeom>
        </p:spPr>
      </p:pic>
      <p:pic>
        <p:nvPicPr>
          <p:cNvPr id="9" name="Satura vietturis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352" y="2210771"/>
            <a:ext cx="4689542" cy="41736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4" y="2210771"/>
            <a:ext cx="5311858" cy="42312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049" y="5404104"/>
            <a:ext cx="749502" cy="84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28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1277979" y="654438"/>
            <a:ext cx="7460184" cy="284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/>
            <a:r>
              <a:rPr lang="lv-LV" sz="1800" dirty="0"/>
              <a:t>Iecietība pret kļūdām lietojot</a:t>
            </a:r>
          </a:p>
        </p:txBody>
      </p:sp>
      <p:sp>
        <p:nvSpPr>
          <p:cNvPr id="2" name="Rectangle 1"/>
          <p:cNvSpPr/>
          <p:nvPr/>
        </p:nvSpPr>
        <p:spPr>
          <a:xfrm>
            <a:off x="1248404" y="133499"/>
            <a:ext cx="3501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/>
              <a:t>Universālais dizains</a:t>
            </a:r>
            <a:endParaRPr lang="en-US" sz="3200" b="1" dirty="0"/>
          </a:p>
        </p:txBody>
      </p:sp>
      <p:pic>
        <p:nvPicPr>
          <p:cNvPr id="8" name="Attēls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80" y="1073408"/>
            <a:ext cx="4044128" cy="1934691"/>
          </a:xfrm>
          <a:prstGeom prst="rect">
            <a:avLst/>
          </a:prstGeom>
        </p:spPr>
      </p:pic>
      <p:pic>
        <p:nvPicPr>
          <p:cNvPr id="9" name="Satura vietturis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32" y="3257723"/>
            <a:ext cx="4473896" cy="2982598"/>
          </a:xfrm>
        </p:spPr>
      </p:pic>
      <p:pic>
        <p:nvPicPr>
          <p:cNvPr id="10" name="Picture 2" descr="http://www.redzigaismu.lv/images/writing/large/ab21b73530234d777effa3a25416ace3e9f7642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084" y="934269"/>
            <a:ext cx="3982915" cy="530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049" y="5404104"/>
            <a:ext cx="749502" cy="84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34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1248404" y="791598"/>
            <a:ext cx="7460184" cy="284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/>
            <a:r>
              <a:rPr lang="lv-LV" sz="1800" dirty="0"/>
              <a:t>Neliela fiziska piepūle</a:t>
            </a:r>
          </a:p>
          <a:p>
            <a:pPr marL="342900" indent="-342900" algn="l"/>
            <a:endParaRPr lang="lv-LV" sz="1800" dirty="0"/>
          </a:p>
        </p:txBody>
      </p:sp>
      <p:sp>
        <p:nvSpPr>
          <p:cNvPr id="2" name="Rectangle 1"/>
          <p:cNvSpPr/>
          <p:nvPr/>
        </p:nvSpPr>
        <p:spPr>
          <a:xfrm>
            <a:off x="1248404" y="133499"/>
            <a:ext cx="3501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/>
              <a:t>Universālais dizains</a:t>
            </a:r>
            <a:endParaRPr lang="en-US" sz="3200" b="1" dirty="0"/>
          </a:p>
        </p:txBody>
      </p:sp>
      <p:pic>
        <p:nvPicPr>
          <p:cNvPr id="11" name="Satura vietturis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73"/>
          <a:stretch/>
        </p:blipFill>
        <p:spPr>
          <a:xfrm rot="5400000">
            <a:off x="1014543" y="821186"/>
            <a:ext cx="3904280" cy="4801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049" y="5404104"/>
            <a:ext cx="749502" cy="840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3" t="6177" r="34970" b="13486"/>
          <a:stretch/>
        </p:blipFill>
        <p:spPr>
          <a:xfrm>
            <a:off x="5968055" y="1269889"/>
            <a:ext cx="4660103" cy="390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45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8404" y="133499"/>
            <a:ext cx="3501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/>
              <a:t>Universālais dizains</a:t>
            </a:r>
            <a:endParaRPr lang="en-US" sz="3200" b="1" dirty="0"/>
          </a:p>
        </p:txBody>
      </p:sp>
      <p:pic>
        <p:nvPicPr>
          <p:cNvPr id="6" name="Satura vietturi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574" y="934087"/>
            <a:ext cx="5718473" cy="5634686"/>
          </a:xfrm>
        </p:spPr>
      </p:pic>
      <p:sp>
        <p:nvSpPr>
          <p:cNvPr id="3" name="Rectangle 2"/>
          <p:cNvSpPr/>
          <p:nvPr/>
        </p:nvSpPr>
        <p:spPr>
          <a:xfrm>
            <a:off x="1248404" y="641515"/>
            <a:ext cx="311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lv-LV" dirty="0">
                <a:latin typeface="+mj-lt"/>
              </a:rPr>
              <a:t>Nepieciešamais izmērs un telpa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049" y="5404104"/>
            <a:ext cx="749502" cy="84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68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8404" y="133499"/>
            <a:ext cx="4834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/>
              <a:t>Kas nav universālais dizains</a:t>
            </a:r>
            <a:endParaRPr lang="en-US" sz="32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049" y="5404104"/>
            <a:ext cx="749502" cy="840116"/>
          </a:xfrm>
          <a:prstGeom prst="rect">
            <a:avLst/>
          </a:prstGeom>
        </p:spPr>
      </p:pic>
      <p:pic>
        <p:nvPicPr>
          <p:cNvPr id="13" name="Satura vietturis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97"/>
          <a:stretch/>
        </p:blipFill>
        <p:spPr>
          <a:xfrm>
            <a:off x="1569867" y="1011413"/>
            <a:ext cx="7786005" cy="485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38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8404" y="133499"/>
            <a:ext cx="4834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/>
              <a:t>Kas nav universālais dizains</a:t>
            </a:r>
            <a:endParaRPr lang="en-US" sz="32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049" y="5404104"/>
            <a:ext cx="749502" cy="840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096" y="1054236"/>
            <a:ext cx="2732035" cy="4855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805" y="1054236"/>
            <a:ext cx="6474016" cy="48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39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008" y="328549"/>
            <a:ext cx="10515600" cy="1325563"/>
          </a:xfrm>
        </p:spPr>
        <p:txBody>
          <a:bodyPr>
            <a:normAutofit/>
          </a:bodyPr>
          <a:lstStyle/>
          <a:p>
            <a:r>
              <a:rPr lang="lv-LV" sz="3200" b="1" dirty="0">
                <a:latin typeface="+mn-lt"/>
                <a:ea typeface="+mn-ea"/>
                <a:cs typeface="+mn-cs"/>
              </a:rPr>
              <a:t>Funkcionālie traucējumi</a:t>
            </a:r>
            <a:endParaRPr lang="en-US" sz="32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Attēls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818" y="1877600"/>
            <a:ext cx="3736086" cy="373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07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8404" y="133499"/>
            <a:ext cx="4834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/>
              <a:t>Kas nav universālais dizains</a:t>
            </a:r>
            <a:endParaRPr lang="en-US" sz="32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049" y="5404104"/>
            <a:ext cx="749502" cy="8401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193180"/>
            <a:ext cx="4906537" cy="3679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05" y="1193181"/>
            <a:ext cx="4908395" cy="368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66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:\AigarsVide\Auditi\Objekti\SEB\Valnu iela\Norade 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3" y="1389770"/>
            <a:ext cx="4420527" cy="310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:\AigarsVide\Auditi\Objekti\SEB\Valnu iela\Norade crop.jp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6000"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56" y="2757923"/>
            <a:ext cx="4344354" cy="304692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48404" y="133499"/>
            <a:ext cx="4834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/>
              <a:t>Kas nav universālais dizains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73384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48404" y="133499"/>
            <a:ext cx="4834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/>
              <a:t>Kas nav universālais dizains</a:t>
            </a:r>
            <a:endParaRPr lang="en-US" sz="3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038" y="2002100"/>
            <a:ext cx="4898627" cy="36739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6593" y="2002534"/>
            <a:ext cx="4902101" cy="367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6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8404" y="133499"/>
            <a:ext cx="4834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/>
              <a:t>Kas nav universālais dizains</a:t>
            </a:r>
            <a:endParaRPr lang="en-US" sz="32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049" y="5404104"/>
            <a:ext cx="749502" cy="840116"/>
          </a:xfrm>
          <a:prstGeom prst="rect">
            <a:avLst/>
          </a:prstGeom>
        </p:spPr>
      </p:pic>
      <p:pic>
        <p:nvPicPr>
          <p:cNvPr id="5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76" y="930148"/>
            <a:ext cx="7507504" cy="5630630"/>
          </a:xfr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180" y="930148"/>
            <a:ext cx="3482132" cy="338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37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2207007" y="719036"/>
            <a:ext cx="7460184" cy="284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lv-LV" sz="1800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359407" y="871436"/>
            <a:ext cx="7460184" cy="284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v-LV" sz="1800" dirty="0">
                <a:solidFill>
                  <a:srgbClr val="015D5D"/>
                </a:solidFill>
                <a:latin typeface="Myriad Pro"/>
                <a:cs typeface="Myriad Pro"/>
              </a:rPr>
              <a:t>Mobilie pacēlāji</a:t>
            </a:r>
            <a:endParaRPr lang="en-US" sz="1800" dirty="0">
              <a:solidFill>
                <a:srgbClr val="015D5D"/>
              </a:solidFill>
              <a:latin typeface="Myriad Pro"/>
              <a:cs typeface="Myriad Pro"/>
            </a:endParaRP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1625568"/>
            <a:ext cx="2182978" cy="2094696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872" y="1412776"/>
            <a:ext cx="2621128" cy="217928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790" y="4293096"/>
            <a:ext cx="2901950" cy="24053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15880" y="1328041"/>
            <a:ext cx="122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dirty="0"/>
              <a:t>60%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62160" y="1271625"/>
            <a:ext cx="122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dirty="0"/>
              <a:t>10%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1846" y="4293096"/>
            <a:ext cx="122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dirty="0"/>
              <a:t>30%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71564" y="4473987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dirty="0"/>
              <a:t>70% neder!</a:t>
            </a:r>
          </a:p>
        </p:txBody>
      </p:sp>
      <p:pic>
        <p:nvPicPr>
          <p:cNvPr id="21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268761"/>
            <a:ext cx="2430270" cy="3240360"/>
          </a:xfrm>
        </p:spPr>
      </p:pic>
      <p:cxnSp>
        <p:nvCxnSpPr>
          <p:cNvPr id="8" name="Straight Connector 7"/>
          <p:cNvCxnSpPr/>
          <p:nvPr/>
        </p:nvCxnSpPr>
        <p:spPr>
          <a:xfrm>
            <a:off x="1703512" y="908720"/>
            <a:ext cx="3528392" cy="352839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703512" y="1412776"/>
            <a:ext cx="3384376" cy="338437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248404" y="133499"/>
            <a:ext cx="4834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/>
              <a:t>Kas nav universālais dizains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17325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251" t="14933" r="10149" b="13201"/>
          <a:stretch/>
        </p:blipFill>
        <p:spPr>
          <a:xfrm>
            <a:off x="3108960" y="1764792"/>
            <a:ext cx="7324344" cy="39164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9352" y="1045089"/>
            <a:ext cx="1094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lv-LV" sz="2000" b="1" dirty="0"/>
              <a:t>LVS EN 17210:2021 L </a:t>
            </a:r>
            <a:r>
              <a:rPr lang="lv-LV" sz="2000" dirty="0"/>
              <a:t>“Apbūvētas vides pieejamība un </a:t>
            </a:r>
            <a:r>
              <a:rPr lang="lv-LV" sz="2000" dirty="0" err="1"/>
              <a:t>izmantojamība</a:t>
            </a:r>
            <a:r>
              <a:rPr lang="lv-LV" sz="2000" dirty="0"/>
              <a:t>. Funkcionālās prasības”</a:t>
            </a:r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6928" y="27943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2900" b="1" dirty="0">
                <a:latin typeface="+mn-lt"/>
                <a:ea typeface="+mn-ea"/>
                <a:cs typeface="+mn-cs"/>
              </a:rPr>
              <a:t>Primāri jāizprot funkcionālās prasības!</a:t>
            </a:r>
            <a:endParaRPr lang="en-US" sz="29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049" y="5404104"/>
            <a:ext cx="749502" cy="84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70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990" y="420881"/>
            <a:ext cx="10515600" cy="1325563"/>
          </a:xfrm>
        </p:spPr>
        <p:txBody>
          <a:bodyPr>
            <a:normAutofit/>
          </a:bodyPr>
          <a:lstStyle/>
          <a:p>
            <a:r>
              <a:rPr lang="lv-LV" sz="2900" b="1" dirty="0">
                <a:latin typeface="+mn-lt"/>
                <a:ea typeface="+mn-ea"/>
                <a:cs typeface="+mn-cs"/>
              </a:rPr>
              <a:t>Noteikumi un standarti</a:t>
            </a:r>
            <a:endParaRPr lang="en-US" sz="29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v-LV" sz="2000" b="1" i="1" dirty="0"/>
              <a:t>«Rāmis»  minimālajām prasībām!</a:t>
            </a:r>
          </a:p>
          <a:p>
            <a:r>
              <a:rPr lang="nn-NO" sz="2000" b="1" dirty="0"/>
              <a:t>Ministru kabineta noteikumi Nr. 693</a:t>
            </a:r>
            <a:r>
              <a:rPr lang="lv-LV" sz="2000" b="1" dirty="0"/>
              <a:t> -</a:t>
            </a:r>
            <a:r>
              <a:rPr lang="en-US" sz="2000" dirty="0" err="1"/>
              <a:t>Būvju</a:t>
            </a:r>
            <a:r>
              <a:rPr lang="en-US" sz="2000" dirty="0"/>
              <a:t> </a:t>
            </a:r>
            <a:r>
              <a:rPr lang="en-US" sz="2000" dirty="0" err="1"/>
              <a:t>vispārīgo</a:t>
            </a:r>
            <a:r>
              <a:rPr lang="en-US" sz="2000" dirty="0"/>
              <a:t> </a:t>
            </a:r>
            <a:r>
              <a:rPr lang="en-US" sz="2000" dirty="0" err="1"/>
              <a:t>prasību</a:t>
            </a:r>
            <a:r>
              <a:rPr lang="en-US" sz="2000" dirty="0"/>
              <a:t> </a:t>
            </a:r>
            <a:r>
              <a:rPr lang="en-US" sz="2000" dirty="0" err="1"/>
              <a:t>būvnormatīvs</a:t>
            </a:r>
            <a:r>
              <a:rPr lang="en-US" sz="2000" dirty="0"/>
              <a:t> LBN 200-21</a:t>
            </a:r>
            <a:endParaRPr lang="lv-LV" sz="2000" dirty="0"/>
          </a:p>
          <a:p>
            <a:pPr marL="0" indent="0">
              <a:buNone/>
            </a:pPr>
            <a:endParaRPr lang="lv-LV" sz="2000" dirty="0"/>
          </a:p>
          <a:p>
            <a:pPr marL="0" indent="0">
              <a:buNone/>
            </a:pPr>
            <a:r>
              <a:rPr lang="lv-LV" sz="2000" b="1" i="1" dirty="0"/>
              <a:t>Projektēšanai nepieciešamie standarti</a:t>
            </a:r>
          </a:p>
          <a:p>
            <a:r>
              <a:rPr lang="lv-LV" sz="2000" dirty="0"/>
              <a:t>Latvijas valsts standarti</a:t>
            </a:r>
          </a:p>
          <a:p>
            <a:pPr lvl="1"/>
            <a:r>
              <a:rPr lang="en-US" sz="2000" b="1" dirty="0"/>
              <a:t>LVS CEN/TR 17621:2021</a:t>
            </a:r>
            <a:r>
              <a:rPr lang="en-US" sz="2000" dirty="0"/>
              <a:t> “</a:t>
            </a:r>
            <a:r>
              <a:rPr lang="en-US" sz="2000" dirty="0" err="1"/>
              <a:t>Apbūvētas</a:t>
            </a:r>
            <a:r>
              <a:rPr lang="en-US" sz="2000" dirty="0"/>
              <a:t> vides </a:t>
            </a:r>
            <a:r>
              <a:rPr lang="en-US" sz="2000" dirty="0" err="1"/>
              <a:t>pieejamība</a:t>
            </a:r>
            <a:r>
              <a:rPr lang="en-US" sz="2000" dirty="0"/>
              <a:t> un </a:t>
            </a:r>
            <a:r>
              <a:rPr lang="en-US" sz="2000" dirty="0" err="1"/>
              <a:t>izmantojamība</a:t>
            </a:r>
            <a:r>
              <a:rPr lang="en-US" sz="2000" dirty="0"/>
              <a:t>. </a:t>
            </a:r>
            <a:r>
              <a:rPr lang="en-US" sz="2000" dirty="0" err="1"/>
              <a:t>Tehnisko</a:t>
            </a:r>
            <a:r>
              <a:rPr lang="en-US" sz="2000" dirty="0"/>
              <a:t> </a:t>
            </a:r>
            <a:r>
              <a:rPr lang="en-US" sz="2000" dirty="0" err="1"/>
              <a:t>raksturlielumu</a:t>
            </a:r>
            <a:r>
              <a:rPr lang="en-US" sz="2000" dirty="0"/>
              <a:t>, </a:t>
            </a:r>
            <a:r>
              <a:rPr lang="en-US" sz="2000" dirty="0" err="1"/>
              <a:t>kritēriji</a:t>
            </a:r>
            <a:r>
              <a:rPr lang="en-US" sz="2000" dirty="0"/>
              <a:t> un </a:t>
            </a:r>
            <a:r>
              <a:rPr lang="en-US" sz="2000" dirty="0" err="1"/>
              <a:t>specifikācijas</a:t>
            </a:r>
            <a:r>
              <a:rPr lang="en-US" sz="2000" dirty="0"/>
              <a:t>” </a:t>
            </a:r>
          </a:p>
          <a:p>
            <a:pPr lvl="1"/>
            <a:r>
              <a:rPr lang="lv-LV" sz="2000" b="1" dirty="0"/>
              <a:t>LVS EN 17210:2021 L </a:t>
            </a:r>
            <a:r>
              <a:rPr lang="lv-LV" sz="2000" dirty="0"/>
              <a:t>“Apbūvētas vides pieejamība un </a:t>
            </a:r>
            <a:r>
              <a:rPr lang="lv-LV" sz="2000" dirty="0" err="1"/>
              <a:t>izmantojamība</a:t>
            </a:r>
            <a:r>
              <a:rPr lang="lv-LV" sz="2000" dirty="0"/>
              <a:t>. Funkcionālās prasības”</a:t>
            </a:r>
          </a:p>
          <a:p>
            <a:pPr lvl="1"/>
            <a:endParaRPr lang="lv-LV" sz="2000" dirty="0"/>
          </a:p>
          <a:p>
            <a:pPr lvl="1"/>
            <a:endParaRPr lang="lv-LV" sz="2000" dirty="0"/>
          </a:p>
          <a:p>
            <a:pPr marL="457200" lvl="1" indent="0">
              <a:buNone/>
            </a:pPr>
            <a:r>
              <a:rPr lang="lv-LV" sz="4400" dirty="0"/>
              <a:t>Vides pieejamībā ir jāprojektē!!!</a:t>
            </a:r>
            <a:endParaRPr lang="en-US" sz="4400" dirty="0"/>
          </a:p>
          <a:p>
            <a:pPr lvl="1"/>
            <a:endParaRPr lang="lv-LV" sz="4400" dirty="0"/>
          </a:p>
          <a:p>
            <a:pPr lvl="1"/>
            <a:endParaRPr lang="lv-LV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049" y="5404104"/>
            <a:ext cx="749502" cy="84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74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200" b="1" dirty="0">
                <a:latin typeface="+mn-lt"/>
                <a:ea typeface="+mn-ea"/>
                <a:cs typeface="+mn-cs"/>
              </a:rPr>
              <a:t>Piemēri iedvesmai, kad neko nevar izdarīt</a:t>
            </a:r>
            <a:endParaRPr lang="en-US" sz="32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2299" y="1717345"/>
            <a:ext cx="5515518" cy="41366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5415" y="1717346"/>
            <a:ext cx="5515518" cy="4136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049" y="5404104"/>
            <a:ext cx="749502" cy="84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82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200" b="1" dirty="0">
                <a:latin typeface="+mn-lt"/>
                <a:ea typeface="+mn-ea"/>
                <a:cs typeface="+mn-cs"/>
              </a:rPr>
              <a:t>Piemēri iedvesmai, kad neko nevar izdarīt</a:t>
            </a:r>
            <a:endParaRPr lang="en-US" sz="32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26"/>
          <a:stretch/>
        </p:blipFill>
        <p:spPr>
          <a:xfrm>
            <a:off x="687659" y="1494263"/>
            <a:ext cx="4064340" cy="3534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563" y="1494263"/>
            <a:ext cx="6284332" cy="3534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049" y="5404104"/>
            <a:ext cx="749502" cy="84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82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/>
          <a:stretch/>
        </p:blipFill>
        <p:spPr>
          <a:xfrm>
            <a:off x="512955" y="1271238"/>
            <a:ext cx="6311590" cy="40144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86"/>
          <a:stretch/>
        </p:blipFill>
        <p:spPr>
          <a:xfrm>
            <a:off x="7103326" y="1271237"/>
            <a:ext cx="4605453" cy="397244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200" b="1" dirty="0">
                <a:latin typeface="+mn-lt"/>
                <a:ea typeface="+mn-ea"/>
                <a:cs typeface="+mn-cs"/>
              </a:rPr>
              <a:t>Piemēri iedvesmai, kad neko nevar izdarīt</a:t>
            </a:r>
            <a:endParaRPr lang="en-US" sz="32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049" y="5404104"/>
            <a:ext cx="749502" cy="84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20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5008" y="32854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200" b="1" dirty="0">
                <a:latin typeface="+mn-lt"/>
                <a:ea typeface="+mn-ea"/>
                <a:cs typeface="+mn-cs"/>
              </a:rPr>
              <a:t>Redzes traucējumi</a:t>
            </a:r>
            <a:endParaRPr lang="en-US" sz="32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971600" y="1052736"/>
            <a:ext cx="88569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lv-LV" sz="2400" dirty="0"/>
              <a:t>Vājredzīgs cilvēks</a:t>
            </a:r>
          </a:p>
          <a:p>
            <a:pPr>
              <a:buFont typeface="Wingdings" panose="05000000000000000000" pitchFamily="2" charset="2"/>
              <a:buChar char="§"/>
            </a:pPr>
            <a:endParaRPr lang="lv-LV" sz="2400" dirty="0"/>
          </a:p>
          <a:p>
            <a:pPr>
              <a:buFont typeface="Wingdings" panose="05000000000000000000" pitchFamily="2" charset="2"/>
              <a:buChar char="§"/>
            </a:pPr>
            <a:endParaRPr lang="lv-LV" sz="2400" dirty="0"/>
          </a:p>
          <a:p>
            <a:pPr>
              <a:buFont typeface="Wingdings" panose="05000000000000000000" pitchFamily="2" charset="2"/>
              <a:buChar char="§"/>
            </a:pPr>
            <a:endParaRPr lang="lv-LV" sz="2400" dirty="0"/>
          </a:p>
          <a:p>
            <a:pPr>
              <a:buFont typeface="Wingdings" panose="05000000000000000000" pitchFamily="2" charset="2"/>
              <a:buChar char="§"/>
            </a:pPr>
            <a:endParaRPr lang="lv-LV" sz="2400" dirty="0"/>
          </a:p>
          <a:p>
            <a:pPr>
              <a:buFont typeface="Wingdings" panose="05000000000000000000" pitchFamily="2" charset="2"/>
              <a:buChar char="§"/>
            </a:pPr>
            <a:endParaRPr lang="lv-LV" sz="2400" dirty="0"/>
          </a:p>
          <a:p>
            <a:pPr>
              <a:buFont typeface="Wingdings" panose="05000000000000000000" pitchFamily="2" charset="2"/>
              <a:buChar char="§"/>
            </a:pPr>
            <a:endParaRPr lang="lv-LV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lv-LV" sz="2400" dirty="0"/>
              <a:t>Neredzīgs cilvēks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47" y="1654112"/>
            <a:ext cx="2861485" cy="2398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21" y="1654112"/>
            <a:ext cx="3614499" cy="237201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29968" y="4782312"/>
            <a:ext cx="3370124" cy="15205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593" y="4769872"/>
            <a:ext cx="1859528" cy="1859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08" t="6400" r="18032" b="9600"/>
          <a:stretch/>
        </p:blipFill>
        <p:spPr>
          <a:xfrm>
            <a:off x="4999197" y="1965960"/>
            <a:ext cx="2106792" cy="189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70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015" y="448836"/>
            <a:ext cx="7909931" cy="59324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049" y="5404104"/>
            <a:ext cx="749502" cy="84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54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158463" y="3252515"/>
            <a:ext cx="3778749" cy="179581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Oval 5"/>
          <p:cNvSpPr/>
          <p:nvPr/>
        </p:nvSpPr>
        <p:spPr>
          <a:xfrm>
            <a:off x="551428" y="1154430"/>
            <a:ext cx="10524242" cy="549420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Oval 6"/>
          <p:cNvSpPr/>
          <p:nvPr/>
        </p:nvSpPr>
        <p:spPr>
          <a:xfrm>
            <a:off x="2094478" y="2098619"/>
            <a:ext cx="7586689" cy="360132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9206" y="3482031"/>
            <a:ext cx="5997261" cy="1187625"/>
          </a:xfrm>
        </p:spPr>
        <p:txBody>
          <a:bodyPr>
            <a:normAutofit/>
          </a:bodyPr>
          <a:lstStyle/>
          <a:p>
            <a:pPr algn="ctr"/>
            <a:r>
              <a:rPr lang="lv-LV" sz="2900" b="1" dirty="0">
                <a:latin typeface="+mn-lt"/>
                <a:ea typeface="+mn-ea"/>
                <a:cs typeface="+mn-cs"/>
              </a:rPr>
              <a:t>Vides pieejamība,</a:t>
            </a:r>
            <a:br>
              <a:rPr lang="lv-LV" sz="2900" b="1" dirty="0">
                <a:latin typeface="+mn-lt"/>
                <a:ea typeface="+mn-ea"/>
                <a:cs typeface="+mn-cs"/>
              </a:rPr>
            </a:br>
            <a:r>
              <a:rPr lang="lv-LV" sz="2900" b="1" dirty="0">
                <a:latin typeface="+mn-lt"/>
                <a:ea typeface="+mn-ea"/>
                <a:cs typeface="+mn-cs"/>
              </a:rPr>
              <a:t>normatīvi</a:t>
            </a:r>
            <a:endParaRPr lang="en-US" sz="2900" b="1" dirty="0"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50962" y="2298865"/>
            <a:ext cx="10009441" cy="1153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2900" b="1" dirty="0">
                <a:latin typeface="+mn-lt"/>
                <a:ea typeface="+mn-ea"/>
                <a:cs typeface="+mn-cs"/>
              </a:rPr>
              <a:t>Dizains, aprīkojums, tehnoloģijas</a:t>
            </a:r>
            <a:endParaRPr lang="en-US" sz="2900" b="1" dirty="0">
              <a:latin typeface="+mn-lt"/>
              <a:ea typeface="+mn-ea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929536" y="9311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2900" b="1" dirty="0">
                <a:latin typeface="+mn-lt"/>
                <a:ea typeface="+mn-ea"/>
                <a:cs typeface="+mn-cs"/>
              </a:rPr>
              <a:t>Attieksme</a:t>
            </a:r>
            <a:endParaRPr lang="en-US" sz="2900" b="1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8140" y="29623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200" b="1" dirty="0">
                <a:latin typeface="+mn-lt"/>
                <a:ea typeface="+mn-ea"/>
                <a:cs typeface="+mn-cs"/>
              </a:rPr>
              <a:t>«Apeirona» trīs apļu teorija</a:t>
            </a:r>
            <a:endParaRPr lang="en-US" sz="32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049" y="5404104"/>
            <a:ext cx="749502" cy="84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889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009328" y="893824"/>
            <a:ext cx="7200800" cy="28803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just">
              <a:buFont typeface="Arial" panose="020B0604020202020204" pitchFamily="34" charset="0"/>
              <a:buNone/>
            </a:pPr>
            <a:r>
              <a:rPr lang="lv-LV" sz="4800" dirty="0">
                <a:solidFill>
                  <a:schemeClr val="tx1">
                    <a:lumMod val="95000"/>
                  </a:schemeClr>
                </a:solidFill>
              </a:rPr>
              <a:t>www.apeirons.lv</a:t>
            </a:r>
          </a:p>
          <a:p>
            <a:pPr marL="137160" indent="0" algn="just">
              <a:buFont typeface="Arial" panose="020B0604020202020204" pitchFamily="34" charset="0"/>
              <a:buNone/>
            </a:pPr>
            <a:r>
              <a:rPr lang="lv-LV" sz="4800" dirty="0">
                <a:solidFill>
                  <a:schemeClr val="tx1">
                    <a:lumMod val="95000"/>
                  </a:schemeClr>
                </a:solidFill>
              </a:rPr>
              <a:t>www.mapeirons.eu</a:t>
            </a:r>
            <a:endParaRPr lang="en-US" sz="48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64" y="552112"/>
            <a:ext cx="2592288" cy="2905691"/>
          </a:xfrm>
          <a:prstGeom prst="rect">
            <a:avLst/>
          </a:prstGeom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464" y="4537916"/>
            <a:ext cx="1662435" cy="16624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41" y="3774144"/>
            <a:ext cx="2481912" cy="2607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572" y="4290359"/>
            <a:ext cx="2248404" cy="2248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06" y="4521666"/>
            <a:ext cx="1859528" cy="1859528"/>
          </a:xfrm>
          <a:prstGeom prst="rect">
            <a:avLst/>
          </a:prstGeom>
        </p:spPr>
      </p:pic>
      <p:pic>
        <p:nvPicPr>
          <p:cNvPr id="8" name="Attēls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080" y="4779772"/>
            <a:ext cx="1466007" cy="1466007"/>
          </a:xfrm>
          <a:prstGeom prst="rect">
            <a:avLst/>
          </a:prstGeom>
        </p:spPr>
      </p:pic>
      <p:pic>
        <p:nvPicPr>
          <p:cNvPr id="9" name="Attēls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9096"/>
            <a:ext cx="1424638" cy="1424638"/>
          </a:xfrm>
          <a:prstGeom prst="rect">
            <a:avLst/>
          </a:prstGeom>
        </p:spPr>
      </p:pic>
      <p:pic>
        <p:nvPicPr>
          <p:cNvPr id="10" name="Attēls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06" y="4417803"/>
            <a:ext cx="2827947" cy="212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76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0872" y="1392034"/>
            <a:ext cx="9534144" cy="4344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REDZES TRAUCĒJUMI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Dažādi informācijas nodošanas veidi, izmantojot audio informāciju, </a:t>
            </a:r>
            <a:r>
              <a:rPr lang="lv-LV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taktilo</a:t>
            </a: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informāciju.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Taktilās</a:t>
            </a: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kontroles iespējas (piemēram, cilvēki ar redzes traucējumiem nespēja izmantot skārienjutīgos ekrānus).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Piemērota lieluma, kontrasta, formas, apgaismojuma un skatīšanās attāluma ievērošana, veidojot vidi, tostarp norādes, apzīmējumi.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 informācijas nodošana balstās uz krāsu atpazīšanu, krāsa jādublē arī ar formu.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Jāparedz apžilbšanas novēršanas iespējas, žalūziju uzstādīšana un citi risinājumi, kas novērš tiešo saules gaismu.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Jāņem vērā vizuālie kontrasti kāpņu iezīmēšanā un citu bīstamu vietu iezīmēšanā.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Jāparedz brīdināšana ar </a:t>
            </a:r>
            <a:r>
              <a:rPr lang="lv-LV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taktilo</a:t>
            </a: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rakstu iestrādi grīdās </a:t>
            </a:r>
            <a:r>
              <a:rPr lang="lv-LV" dirty="0">
                <a:latin typeface="Palemonas" panose="0203060306020602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‒</a:t>
            </a: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brīdinošās joslas, vadlīniju sistēmas izveide.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Jāparedz droša dzelzceļa šķērsošanas vieta ar skaņas signālu.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Jāievieš asistējošās tehnoloģijas.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45008" y="32854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200" b="1" dirty="0">
                <a:latin typeface="+mn-lt"/>
                <a:ea typeface="+mn-ea"/>
                <a:cs typeface="+mn-cs"/>
              </a:rPr>
              <a:t>Redzes traucējumi apkārtējās vides kontekstā</a:t>
            </a:r>
            <a:endParaRPr lang="en-US" sz="32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000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5008" y="32854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200" b="1" dirty="0">
                <a:latin typeface="+mn-lt"/>
                <a:ea typeface="+mn-ea"/>
                <a:cs typeface="+mn-cs"/>
              </a:rPr>
              <a:t>Dzirdes traucējumi</a:t>
            </a:r>
            <a:endParaRPr lang="en-US" sz="32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971600" y="1052736"/>
            <a:ext cx="88569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lv-LV" sz="2400" dirty="0"/>
              <a:t>Vājdzirdīgs cilvēks</a:t>
            </a:r>
          </a:p>
          <a:p>
            <a:pPr>
              <a:buFont typeface="Wingdings" panose="05000000000000000000" pitchFamily="2" charset="2"/>
              <a:buChar char="§"/>
            </a:pPr>
            <a:endParaRPr lang="lv-LV" sz="2400" dirty="0"/>
          </a:p>
          <a:p>
            <a:pPr>
              <a:buFont typeface="Wingdings" panose="05000000000000000000" pitchFamily="2" charset="2"/>
              <a:buChar char="§"/>
            </a:pPr>
            <a:endParaRPr lang="lv-LV" sz="2400" dirty="0"/>
          </a:p>
          <a:p>
            <a:pPr>
              <a:buFont typeface="Wingdings" panose="05000000000000000000" pitchFamily="2" charset="2"/>
              <a:buChar char="§"/>
            </a:pPr>
            <a:endParaRPr lang="lv-LV" sz="2400" dirty="0"/>
          </a:p>
          <a:p>
            <a:pPr>
              <a:buFont typeface="Wingdings" panose="05000000000000000000" pitchFamily="2" charset="2"/>
              <a:buChar char="§"/>
            </a:pPr>
            <a:endParaRPr lang="lv-LV" sz="2400" dirty="0"/>
          </a:p>
          <a:p>
            <a:pPr>
              <a:buFont typeface="Wingdings" panose="05000000000000000000" pitchFamily="2" charset="2"/>
              <a:buChar char="§"/>
            </a:pPr>
            <a:endParaRPr lang="lv-LV" sz="2400" dirty="0"/>
          </a:p>
          <a:p>
            <a:pPr>
              <a:buFont typeface="Wingdings" panose="05000000000000000000" pitchFamily="2" charset="2"/>
              <a:buChar char="§"/>
            </a:pPr>
            <a:endParaRPr lang="lv-LV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lv-LV" sz="2400" dirty="0"/>
              <a:t>Nedzirdīgs cilvēks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911" y="1744828"/>
            <a:ext cx="5170361" cy="1871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023" y="4645807"/>
            <a:ext cx="2047216" cy="204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7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2312" y="1681375"/>
            <a:ext cx="8967216" cy="2565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DZIRDES TRAUCĒJUMI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Jāparedz dažādi informācijas nodošanas veidi, izmantojot vizuālo informāciju </a:t>
            </a:r>
            <a:r>
              <a:rPr lang="lv-LV" dirty="0">
                <a:latin typeface="Palemonas" panose="0203060306020602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‒</a:t>
            </a: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tekstu, piktogrammas.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Jāparedz pietiekama telpa, lai būtu iespēja izmantot zīmju valodu.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Fona troksnis (piemēram, reklāmas, mūzika) pēc iespējas jāierobežo.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Jāveido vide, kas slāpē apkārtējos fona trokšņus, lai nodrošinātu skaidru audio informācijas saņemšanu, skaidru dzirdamību, skaņas atstarošanās samazināšanu.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Jāievieš asistējošas tehnoloģijas, piemēram, akustiskās cilpas.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45008" y="32854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200" b="1" dirty="0">
                <a:latin typeface="+mn-lt"/>
                <a:ea typeface="+mn-ea"/>
                <a:cs typeface="+mn-cs"/>
              </a:rPr>
              <a:t>Dzirdes traucējumi apkartējās vides kontekstā</a:t>
            </a:r>
            <a:endParaRPr lang="en-US" sz="32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286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5008" y="32854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200" b="1" dirty="0">
                <a:latin typeface="+mn-lt"/>
                <a:ea typeface="+mn-ea"/>
                <a:cs typeface="+mn-cs"/>
              </a:rPr>
              <a:t>Kustību traucējumi</a:t>
            </a:r>
            <a:endParaRPr lang="en-US" sz="32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971600" y="1052736"/>
            <a:ext cx="88569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lv-LV" sz="2400" dirty="0"/>
          </a:p>
          <a:p>
            <a:pPr>
              <a:buFont typeface="Wingdings" panose="05000000000000000000" pitchFamily="2" charset="2"/>
              <a:buChar char="§"/>
            </a:pPr>
            <a:endParaRPr lang="lv-LV" sz="2400" dirty="0"/>
          </a:p>
          <a:p>
            <a:pPr>
              <a:buFont typeface="Wingdings" panose="05000000000000000000" pitchFamily="2" charset="2"/>
              <a:buChar char="§"/>
            </a:pPr>
            <a:endParaRPr lang="lv-LV" sz="2400" dirty="0"/>
          </a:p>
          <a:p>
            <a:pPr>
              <a:buFont typeface="Wingdings" panose="05000000000000000000" pitchFamily="2" charset="2"/>
              <a:buChar char="§"/>
            </a:pPr>
            <a:endParaRPr lang="lv-LV" sz="2400" dirty="0"/>
          </a:p>
          <a:p>
            <a:pPr>
              <a:buFont typeface="Wingdings" panose="05000000000000000000" pitchFamily="2" charset="2"/>
              <a:buChar char="§"/>
            </a:pPr>
            <a:endParaRPr lang="lv-LV" sz="2400" dirty="0"/>
          </a:p>
          <a:p>
            <a:pPr>
              <a:buFont typeface="Wingdings" panose="05000000000000000000" pitchFamily="2" charset="2"/>
              <a:buChar char="§"/>
            </a:pPr>
            <a:endParaRPr lang="lv-LV" sz="2400" dirty="0"/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344" y="827485"/>
            <a:ext cx="6294120" cy="520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42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" y="786384"/>
            <a:ext cx="11878056" cy="5529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CILVĒKI AR KUSTĪBU TRAUCĒJUMIEM, IEROBEŽOTU KUSTĪBU AMPILTŪDU UN IEROBEŽOTU MOBILITĀTI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Skaidri izprotams, loģisks ceļš uz nepieciešamajām telpām, piemēram, kasēm, tualetēm, liftiem u.tml.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Viegli, intuitīvi izprotami pārvietošanās ceļi un evakuācijas ceļi.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Jāparedz pietiekams pagriešanās un apgriešanās rādiuss cilvēkiem, kas izmanto tehniskos palīglīdzekļus (piemēram, </a:t>
            </a:r>
            <a:r>
              <a:rPr lang="lv-LV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riteņkrēslu</a:t>
            </a: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Jāparedz atbilstošas samainīšanās vietas. Piemēram, šauram gaitenim vai ietvei ir paredzēta vieta, kur samainīties ar bērnu ratiem vai </a:t>
            </a:r>
            <a:r>
              <a:rPr lang="lv-LV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riteņkrēslu</a:t>
            </a: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Jāparedz atbilstoša piekļuve iekārtām (piemēram, biļešu automātam, informācijas ekrāniem) cilvēkiem no sēdus pozīcijas vai augumā maziem cilvēkiem.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Jānodrošina atspīdumu novēršana norādēs, ekrānos no dažādiem skatu leņķiem, piemēram, lai ekrāns ir skaidri saskatāms no sēdus pozīcijas.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Jānodrošina piekļuve iekārtām divos augstumos: no sēdus un stāvus pozīcijas.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Jānodrošina ejas bez pakāpieniem, kāpnēm, piemēram, izmantojot </a:t>
            </a:r>
            <a:r>
              <a:rPr lang="lv-LV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pandusus</a:t>
            </a: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Jāparedz pēc iespējas samazināta nepieciešamība pielietot spēku, piemēram, durvju atvēršanā.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Jāparedz viegli izmantojami slēdži, durvju aizslēgšanas, atvēršanas mehānismi, lai tos varētu izmantot cilvēks, piemēram, bez plaukstām u.tml.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Jāparedz nepieciešamie atbalsta rokturi, piemēram, kāpnēm, </a:t>
            </a:r>
            <a:r>
              <a:rPr lang="lv-LV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pandusiem</a:t>
            </a: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tualetēs u.tml.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lv-LV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Jāparedz neslidenas virsmas.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45008" y="32854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200" b="1" dirty="0">
                <a:latin typeface="+mn-lt"/>
                <a:ea typeface="+mn-ea"/>
                <a:cs typeface="+mn-cs"/>
              </a:rPr>
              <a:t>Kustību traucējumi apkārtējās vides kontekstā</a:t>
            </a:r>
            <a:endParaRPr lang="en-US" sz="32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225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200" b="1" dirty="0">
                <a:latin typeface="+mn-lt"/>
                <a:ea typeface="+mn-ea"/>
                <a:cs typeface="+mn-cs"/>
              </a:rPr>
              <a:t>Universālais dizains</a:t>
            </a:r>
            <a:endParaRPr lang="en-US" sz="32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826298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lv-LV" sz="2000" dirty="0"/>
              <a:t>Daži piemēri, kur tas ir pieminēts.</a:t>
            </a:r>
          </a:p>
          <a:p>
            <a:pPr marL="0" indent="0">
              <a:buNone/>
            </a:pPr>
            <a:endParaRPr lang="lv-LV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lv-LV" sz="2000" dirty="0"/>
              <a:t>ANO konvencijā par personu ar invaliditāti tiesībām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v-LV" sz="2000" dirty="0"/>
              <a:t>Būvniecības likumā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v-LV" sz="2000" dirty="0"/>
              <a:t>Noteikumi par Latvijas Republikas pastmarku un citu pasta apmaksas zīmju izgatavošanas un apgrozības kārtību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v-LV" sz="2000" dirty="0"/>
              <a:t>Būvju vispārīgo prasību būvnormatīvs LBN 200-21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v-LV" sz="2000" dirty="0"/>
              <a:t>Noteikumi par valsts pamatizglītības standartu un pamatizglītības programmu paraugiem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v-LV" sz="2000" dirty="0"/>
              <a:t>Sabiedrisko pakalpojumu sniedzēju iepirkumu likums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v-LV" sz="2000" dirty="0"/>
              <a:t>……….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v-LV" sz="2000" dirty="0"/>
              <a:t>……….</a:t>
            </a:r>
          </a:p>
          <a:p>
            <a:pPr marL="0" indent="0">
              <a:buNone/>
            </a:pPr>
            <a:endParaRPr lang="lv-LV" sz="2000" dirty="0"/>
          </a:p>
          <a:p>
            <a:pPr marL="0" indent="0">
              <a:buNone/>
            </a:pPr>
            <a:r>
              <a:rPr lang="lv-LV" sz="2000" b="1" dirty="0"/>
              <a:t>Produkti, pakalpojumi, vide</a:t>
            </a:r>
          </a:p>
          <a:p>
            <a:pPr marL="0" indent="0">
              <a:buNone/>
            </a:pPr>
            <a:endParaRPr lang="lv-LV" sz="2000" b="1" dirty="0"/>
          </a:p>
          <a:p>
            <a:pPr marL="0" indent="0">
              <a:buNone/>
            </a:pPr>
            <a:endParaRPr lang="lv-LV" sz="2000" b="1" dirty="0"/>
          </a:p>
          <a:p>
            <a:endParaRPr lang="en-US" dirty="0"/>
          </a:p>
        </p:txBody>
      </p:sp>
      <p:pic>
        <p:nvPicPr>
          <p:cNvPr id="4" name="Attēl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921" y="2076789"/>
            <a:ext cx="2494879" cy="24948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049" y="5404104"/>
            <a:ext cx="749502" cy="84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67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1379</TotalTime>
  <Words>738</Words>
  <Application>Microsoft Office PowerPoint</Application>
  <PresentationFormat>Widescreen</PresentationFormat>
  <Paragraphs>133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Myriad Pro</vt:lpstr>
      <vt:lpstr>Palemonas</vt:lpstr>
      <vt:lpstr>Symbol</vt:lpstr>
      <vt:lpstr>Times New Roman</vt:lpstr>
      <vt:lpstr>Wingdings</vt:lpstr>
      <vt:lpstr>Office Theme</vt:lpstr>
      <vt:lpstr>Cilvēki un universālais dizains  </vt:lpstr>
      <vt:lpstr>Funkcionālie traucējumi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Universālais dizains</vt:lpstr>
      <vt:lpstr>Universālais dizains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Noteikumi un standarti</vt:lpstr>
      <vt:lpstr>PowerPoint Presentation</vt:lpstr>
      <vt:lpstr>PowerPoint Presentation</vt:lpstr>
      <vt:lpstr>PowerPoint Presentation</vt:lpstr>
      <vt:lpstr>PowerPoint Presentation</vt:lpstr>
      <vt:lpstr>Vides pieejamība, normatīvi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Kristīne Karsa</cp:lastModifiedBy>
  <cp:revision>103</cp:revision>
  <dcterms:created xsi:type="dcterms:W3CDTF">2021-06-01T06:44:22Z</dcterms:created>
  <dcterms:modified xsi:type="dcterms:W3CDTF">2023-08-07T11:34:59Z</dcterms:modified>
</cp:coreProperties>
</file>