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7"/>
  </p:notesMasterIdLst>
  <p:handoutMasterIdLst>
    <p:handoutMasterId r:id="rId38"/>
  </p:handoutMasterIdLst>
  <p:sldIdLst>
    <p:sldId id="261" r:id="rId2"/>
    <p:sldId id="679" r:id="rId3"/>
    <p:sldId id="714" r:id="rId4"/>
    <p:sldId id="691" r:id="rId5"/>
    <p:sldId id="682" r:id="rId6"/>
    <p:sldId id="715" r:id="rId7"/>
    <p:sldId id="694" r:id="rId8"/>
    <p:sldId id="712" r:id="rId9"/>
    <p:sldId id="713" r:id="rId10"/>
    <p:sldId id="717" r:id="rId11"/>
    <p:sldId id="719" r:id="rId12"/>
    <p:sldId id="718" r:id="rId13"/>
    <p:sldId id="696" r:id="rId14"/>
    <p:sldId id="692" r:id="rId15"/>
    <p:sldId id="697" r:id="rId16"/>
    <p:sldId id="703" r:id="rId17"/>
    <p:sldId id="716" r:id="rId18"/>
    <p:sldId id="706" r:id="rId19"/>
    <p:sldId id="707" r:id="rId20"/>
    <p:sldId id="699" r:id="rId21"/>
    <p:sldId id="698" r:id="rId22"/>
    <p:sldId id="688" r:id="rId23"/>
    <p:sldId id="683" r:id="rId24"/>
    <p:sldId id="700" r:id="rId25"/>
    <p:sldId id="721" r:id="rId26"/>
    <p:sldId id="710" r:id="rId27"/>
    <p:sldId id="720" r:id="rId28"/>
    <p:sldId id="702" r:id="rId29"/>
    <p:sldId id="685" r:id="rId30"/>
    <p:sldId id="728" r:id="rId31"/>
    <p:sldId id="729" r:id="rId32"/>
    <p:sldId id="730" r:id="rId33"/>
    <p:sldId id="731" r:id="rId34"/>
    <p:sldId id="732" r:id="rId35"/>
    <p:sldId id="690" r:id="rId36"/>
  </p:sldIdLst>
  <p:sldSz cx="9144000" cy="6858000" type="screen4x3"/>
  <p:notesSz cx="6797675" cy="9926638"/>
  <p:defaultText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vgenijs Blaževičs" initials="jb" lastIdx="13" clrIdx="0"/>
  <p:cmAuthor id="1" name="kkarsa" initials="KK" lastIdx="4" clrIdx="1"/>
  <p:cmAuthor id="2" name="Jevgenijs Blaževičs" initials="JB" lastIdx="4" clrIdx="2">
    <p:extLst>
      <p:ext uri="{19B8F6BF-5375-455C-9EA6-DF929625EA0E}">
        <p15:presenceInfo xmlns:p15="http://schemas.microsoft.com/office/powerpoint/2012/main" userId="S-1-5-21-845712077-409477922-3010365362-13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B3B"/>
    <a:srgbClr val="99FF99"/>
    <a:srgbClr val="00FF00"/>
    <a:srgbClr val="007033"/>
    <a:srgbClr val="EBF6F9"/>
    <a:srgbClr val="E5F3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6357" autoAdjust="0"/>
  </p:normalViewPr>
  <p:slideViewPr>
    <p:cSldViewPr>
      <p:cViewPr varScale="1">
        <p:scale>
          <a:sx n="110" d="100"/>
          <a:sy n="110" d="100"/>
        </p:scale>
        <p:origin x="164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2A18DE-30FD-4CED-890B-DA1E23956CC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7E6CD90-E2D8-479F-9892-0764D0FCC53A}">
      <dgm:prSet phldrT="[Text]" custT="1"/>
      <dgm:spPr/>
      <dgm:t>
        <a:bodyPr/>
        <a:lstStyle/>
        <a:p>
          <a:r>
            <a:rPr lang="lv-LV" sz="1800" dirty="0"/>
            <a:t>1. Veselības ministrijas prezentācija par projektu atlases norisi</a:t>
          </a:r>
          <a:endParaRPr lang="en-US" sz="1800" dirty="0"/>
        </a:p>
      </dgm:t>
    </dgm:pt>
    <dgm:pt modelId="{A4BC56E0-6011-4352-A617-8FC95FBC6CC3}" type="parTrans" cxnId="{EAFA9802-8B3C-4BFA-BA7A-2F47375F03A0}">
      <dgm:prSet/>
      <dgm:spPr/>
      <dgm:t>
        <a:bodyPr/>
        <a:lstStyle/>
        <a:p>
          <a:endParaRPr lang="en-US" sz="1600"/>
        </a:p>
      </dgm:t>
    </dgm:pt>
    <dgm:pt modelId="{E4D434A6-ACF2-46E9-80EA-05550B883257}" type="sibTrans" cxnId="{EAFA9802-8B3C-4BFA-BA7A-2F47375F03A0}">
      <dgm:prSet/>
      <dgm:spPr/>
      <dgm:t>
        <a:bodyPr/>
        <a:lstStyle/>
        <a:p>
          <a:endParaRPr lang="en-US" sz="1600"/>
        </a:p>
      </dgm:t>
    </dgm:pt>
    <dgm:pt modelId="{C333EE8A-C1AB-46A0-A3E6-F2055EF16ADD}">
      <dgm:prSet phldrT="[Text]" custT="1"/>
      <dgm:spPr/>
      <dgm:t>
        <a:bodyPr/>
        <a:lstStyle/>
        <a:p>
          <a:r>
            <a:rPr lang="lv-LV" sz="1800" dirty="0"/>
            <a:t>4. Jautājumi</a:t>
          </a:r>
          <a:endParaRPr lang="en-US" sz="1800" dirty="0"/>
        </a:p>
      </dgm:t>
    </dgm:pt>
    <dgm:pt modelId="{21D78EE6-20F2-433F-A56E-D0602F9253C4}" type="parTrans" cxnId="{BAEE8B38-0D7E-41FC-887A-4D7D1C3E36F1}">
      <dgm:prSet/>
      <dgm:spPr/>
      <dgm:t>
        <a:bodyPr/>
        <a:lstStyle/>
        <a:p>
          <a:endParaRPr lang="en-US" sz="1600"/>
        </a:p>
      </dgm:t>
    </dgm:pt>
    <dgm:pt modelId="{6F742C4A-B36D-41CE-AF50-EF0AFF4B3E86}" type="sibTrans" cxnId="{BAEE8B38-0D7E-41FC-887A-4D7D1C3E36F1}">
      <dgm:prSet/>
      <dgm:spPr/>
      <dgm:t>
        <a:bodyPr/>
        <a:lstStyle/>
        <a:p>
          <a:endParaRPr lang="en-US" sz="1600"/>
        </a:p>
      </dgm:t>
    </dgm:pt>
    <dgm:pt modelId="{4316E9CE-7FB5-46A9-B75C-E2361EEF0CB7}">
      <dgm:prSet phldrT="[Text]" custT="1"/>
      <dgm:spPr/>
      <dgm:t>
        <a:bodyPr/>
        <a:lstStyle/>
        <a:p>
          <a:r>
            <a:rPr lang="lv-LV" sz="1800" dirty="0"/>
            <a:t>2. Veselības ministrijas skaidrojumi par integrētas veselības aprūpes rekomendācijām</a:t>
          </a:r>
        </a:p>
      </dgm:t>
    </dgm:pt>
    <dgm:pt modelId="{F6BEAB22-04FE-469B-AA48-EC8B3EDD58F9}" type="parTrans" cxnId="{B3B14771-1A0D-402D-918D-35BB8E973F5B}">
      <dgm:prSet/>
      <dgm:spPr/>
      <dgm:t>
        <a:bodyPr/>
        <a:lstStyle/>
        <a:p>
          <a:endParaRPr lang="en-US" sz="1600"/>
        </a:p>
      </dgm:t>
    </dgm:pt>
    <dgm:pt modelId="{0AC7F7CE-6B88-4326-AD44-A81787919EB8}" type="sibTrans" cxnId="{B3B14771-1A0D-402D-918D-35BB8E973F5B}">
      <dgm:prSet/>
      <dgm:spPr/>
      <dgm:t>
        <a:bodyPr/>
        <a:lstStyle/>
        <a:p>
          <a:endParaRPr lang="en-US" sz="1600"/>
        </a:p>
      </dgm:t>
    </dgm:pt>
    <dgm:pt modelId="{FEC547B2-0FAD-4D56-9169-51752328EE12}">
      <dgm:prSet phldrT="[Text]" custT="1"/>
      <dgm:spPr/>
      <dgm:t>
        <a:bodyPr/>
        <a:lstStyle/>
        <a:p>
          <a:r>
            <a:rPr lang="lv-LV" sz="1800" dirty="0"/>
            <a:t>3. Invalīdu un viņu draugu </a:t>
          </a:r>
          <a:r>
            <a:rPr lang="en-GB" sz="1800" dirty="0"/>
            <a:t>a</a:t>
          </a:r>
          <a:r>
            <a:rPr lang="lv-LV" sz="1800" dirty="0" err="1"/>
            <a:t>pvienība</a:t>
          </a:r>
          <a:r>
            <a:rPr lang="en-GB" sz="1800" dirty="0"/>
            <a:t> ”</a:t>
          </a:r>
          <a:r>
            <a:rPr lang="lv-LV" sz="1800" dirty="0"/>
            <a:t>Apeirons</a:t>
          </a:r>
          <a:r>
            <a:rPr lang="en-GB" sz="1800" dirty="0"/>
            <a:t>”</a:t>
          </a:r>
          <a:r>
            <a:rPr lang="lv-LV" sz="1800" dirty="0"/>
            <a:t> prezentācija par ieteikumiem risinājumiem vides </a:t>
          </a:r>
          <a:r>
            <a:rPr lang="lv-LV" sz="1800" dirty="0" err="1"/>
            <a:t>piekļūstamības</a:t>
          </a:r>
          <a:r>
            <a:rPr lang="lv-LV" sz="1800" dirty="0"/>
            <a:t> risinājumiem</a:t>
          </a:r>
        </a:p>
      </dgm:t>
    </dgm:pt>
    <dgm:pt modelId="{CBF5CABC-05E9-479B-9041-5A933915C045}" type="parTrans" cxnId="{5F1617CD-6173-41FB-9470-1D847CD24B52}">
      <dgm:prSet/>
      <dgm:spPr/>
      <dgm:t>
        <a:bodyPr/>
        <a:lstStyle/>
        <a:p>
          <a:endParaRPr lang="en-US"/>
        </a:p>
      </dgm:t>
    </dgm:pt>
    <dgm:pt modelId="{8FBF8A02-7436-41C5-AE6D-97378AC1382A}" type="sibTrans" cxnId="{5F1617CD-6173-41FB-9470-1D847CD24B52}">
      <dgm:prSet/>
      <dgm:spPr/>
      <dgm:t>
        <a:bodyPr/>
        <a:lstStyle/>
        <a:p>
          <a:endParaRPr lang="en-US"/>
        </a:p>
      </dgm:t>
    </dgm:pt>
    <dgm:pt modelId="{232A5008-6584-49F2-BA1C-B4B123A57E3B}" type="pres">
      <dgm:prSet presAssocID="{0F2A18DE-30FD-4CED-890B-DA1E23956CC9}" presName="linear" presStyleCnt="0">
        <dgm:presLayoutVars>
          <dgm:animLvl val="lvl"/>
          <dgm:resizeHandles val="exact"/>
        </dgm:presLayoutVars>
      </dgm:prSet>
      <dgm:spPr/>
    </dgm:pt>
    <dgm:pt modelId="{1C4CF3DA-65E3-4109-9E15-1A4853B0FD30}" type="pres">
      <dgm:prSet presAssocID="{77E6CD90-E2D8-479F-9892-0764D0FCC53A}" presName="parentText" presStyleLbl="node1" presStyleIdx="0" presStyleCnt="4">
        <dgm:presLayoutVars>
          <dgm:chMax val="0"/>
          <dgm:bulletEnabled val="1"/>
        </dgm:presLayoutVars>
      </dgm:prSet>
      <dgm:spPr/>
    </dgm:pt>
    <dgm:pt modelId="{8855C79D-52BD-4249-A1A1-284ECEB4525D}" type="pres">
      <dgm:prSet presAssocID="{E4D434A6-ACF2-46E9-80EA-05550B883257}" presName="spacer" presStyleCnt="0"/>
      <dgm:spPr/>
    </dgm:pt>
    <dgm:pt modelId="{AC82E9A3-CEA8-4019-A93E-EE262D36A251}" type="pres">
      <dgm:prSet presAssocID="{4316E9CE-7FB5-46A9-B75C-E2361EEF0CB7}" presName="parentText" presStyleLbl="node1" presStyleIdx="1" presStyleCnt="4">
        <dgm:presLayoutVars>
          <dgm:chMax val="0"/>
          <dgm:bulletEnabled val="1"/>
        </dgm:presLayoutVars>
      </dgm:prSet>
      <dgm:spPr/>
    </dgm:pt>
    <dgm:pt modelId="{298E799A-FA12-47B3-98F3-0753124578DF}" type="pres">
      <dgm:prSet presAssocID="{0AC7F7CE-6B88-4326-AD44-A81787919EB8}" presName="spacer" presStyleCnt="0"/>
      <dgm:spPr/>
    </dgm:pt>
    <dgm:pt modelId="{F7D2854C-A077-468B-8D3E-6DD432787BE4}" type="pres">
      <dgm:prSet presAssocID="{FEC547B2-0FAD-4D56-9169-51752328EE12}" presName="parentText" presStyleLbl="node1" presStyleIdx="2" presStyleCnt="4">
        <dgm:presLayoutVars>
          <dgm:chMax val="0"/>
          <dgm:bulletEnabled val="1"/>
        </dgm:presLayoutVars>
      </dgm:prSet>
      <dgm:spPr/>
    </dgm:pt>
    <dgm:pt modelId="{D036F0FB-F421-483F-9A39-471E2BCF1EF4}" type="pres">
      <dgm:prSet presAssocID="{8FBF8A02-7436-41C5-AE6D-97378AC1382A}" presName="spacer" presStyleCnt="0"/>
      <dgm:spPr/>
    </dgm:pt>
    <dgm:pt modelId="{59B277B6-8FFE-40F9-9622-8A740F479984}" type="pres">
      <dgm:prSet presAssocID="{C333EE8A-C1AB-46A0-A3E6-F2055EF16ADD}" presName="parentText" presStyleLbl="node1" presStyleIdx="3" presStyleCnt="4">
        <dgm:presLayoutVars>
          <dgm:chMax val="0"/>
          <dgm:bulletEnabled val="1"/>
        </dgm:presLayoutVars>
      </dgm:prSet>
      <dgm:spPr/>
    </dgm:pt>
  </dgm:ptLst>
  <dgm:cxnLst>
    <dgm:cxn modelId="{EAFA9802-8B3C-4BFA-BA7A-2F47375F03A0}" srcId="{0F2A18DE-30FD-4CED-890B-DA1E23956CC9}" destId="{77E6CD90-E2D8-479F-9892-0764D0FCC53A}" srcOrd="0" destOrd="0" parTransId="{A4BC56E0-6011-4352-A617-8FC95FBC6CC3}" sibTransId="{E4D434A6-ACF2-46E9-80EA-05550B883257}"/>
    <dgm:cxn modelId="{BAEE8B38-0D7E-41FC-887A-4D7D1C3E36F1}" srcId="{0F2A18DE-30FD-4CED-890B-DA1E23956CC9}" destId="{C333EE8A-C1AB-46A0-A3E6-F2055EF16ADD}" srcOrd="3" destOrd="0" parTransId="{21D78EE6-20F2-433F-A56E-D0602F9253C4}" sibTransId="{6F742C4A-B36D-41CE-AF50-EF0AFF4B3E86}"/>
    <dgm:cxn modelId="{B3B14771-1A0D-402D-918D-35BB8E973F5B}" srcId="{0F2A18DE-30FD-4CED-890B-DA1E23956CC9}" destId="{4316E9CE-7FB5-46A9-B75C-E2361EEF0CB7}" srcOrd="1" destOrd="0" parTransId="{F6BEAB22-04FE-469B-AA48-EC8B3EDD58F9}" sibTransId="{0AC7F7CE-6B88-4326-AD44-A81787919EB8}"/>
    <dgm:cxn modelId="{31D46557-91E7-40A2-9078-C73B944D68D8}" type="presOf" srcId="{FEC547B2-0FAD-4D56-9169-51752328EE12}" destId="{F7D2854C-A077-468B-8D3E-6DD432787BE4}" srcOrd="0" destOrd="0" presId="urn:microsoft.com/office/officeart/2005/8/layout/vList2"/>
    <dgm:cxn modelId="{4F1778C2-617B-45FB-A504-6922307DF2D3}" type="presOf" srcId="{4316E9CE-7FB5-46A9-B75C-E2361EEF0CB7}" destId="{AC82E9A3-CEA8-4019-A93E-EE262D36A251}" srcOrd="0" destOrd="0" presId="urn:microsoft.com/office/officeart/2005/8/layout/vList2"/>
    <dgm:cxn modelId="{5F1617CD-6173-41FB-9470-1D847CD24B52}" srcId="{0F2A18DE-30FD-4CED-890B-DA1E23956CC9}" destId="{FEC547B2-0FAD-4D56-9169-51752328EE12}" srcOrd="2" destOrd="0" parTransId="{CBF5CABC-05E9-479B-9041-5A933915C045}" sibTransId="{8FBF8A02-7436-41C5-AE6D-97378AC1382A}"/>
    <dgm:cxn modelId="{87D2A6DC-72D3-441E-870F-0F8DBFC0B92C}" type="presOf" srcId="{C333EE8A-C1AB-46A0-A3E6-F2055EF16ADD}" destId="{59B277B6-8FFE-40F9-9622-8A740F479984}" srcOrd="0" destOrd="0" presId="urn:microsoft.com/office/officeart/2005/8/layout/vList2"/>
    <dgm:cxn modelId="{180EFBDD-3D02-44F0-A974-BED7102E7CAD}" type="presOf" srcId="{77E6CD90-E2D8-479F-9892-0764D0FCC53A}" destId="{1C4CF3DA-65E3-4109-9E15-1A4853B0FD30}" srcOrd="0" destOrd="0" presId="urn:microsoft.com/office/officeart/2005/8/layout/vList2"/>
    <dgm:cxn modelId="{342883E1-E173-4CC4-A255-E9DC36107FD3}" type="presOf" srcId="{0F2A18DE-30FD-4CED-890B-DA1E23956CC9}" destId="{232A5008-6584-49F2-BA1C-B4B123A57E3B}" srcOrd="0" destOrd="0" presId="urn:microsoft.com/office/officeart/2005/8/layout/vList2"/>
    <dgm:cxn modelId="{85BC7CF6-B64D-4FCB-ADE7-B6C5F763A344}" type="presParOf" srcId="{232A5008-6584-49F2-BA1C-B4B123A57E3B}" destId="{1C4CF3DA-65E3-4109-9E15-1A4853B0FD30}" srcOrd="0" destOrd="0" presId="urn:microsoft.com/office/officeart/2005/8/layout/vList2"/>
    <dgm:cxn modelId="{41C590E0-553F-46BE-BAEB-BAB061D72B79}" type="presParOf" srcId="{232A5008-6584-49F2-BA1C-B4B123A57E3B}" destId="{8855C79D-52BD-4249-A1A1-284ECEB4525D}" srcOrd="1" destOrd="0" presId="urn:microsoft.com/office/officeart/2005/8/layout/vList2"/>
    <dgm:cxn modelId="{04840FC9-F49A-45BF-BD72-F5129B957196}" type="presParOf" srcId="{232A5008-6584-49F2-BA1C-B4B123A57E3B}" destId="{AC82E9A3-CEA8-4019-A93E-EE262D36A251}" srcOrd="2" destOrd="0" presId="urn:microsoft.com/office/officeart/2005/8/layout/vList2"/>
    <dgm:cxn modelId="{3D24E492-AE4E-428F-8710-DEFA84BDA0B7}" type="presParOf" srcId="{232A5008-6584-49F2-BA1C-B4B123A57E3B}" destId="{298E799A-FA12-47B3-98F3-0753124578DF}" srcOrd="3" destOrd="0" presId="urn:microsoft.com/office/officeart/2005/8/layout/vList2"/>
    <dgm:cxn modelId="{254B7130-3349-4218-9F30-4D20351E1E91}" type="presParOf" srcId="{232A5008-6584-49F2-BA1C-B4B123A57E3B}" destId="{F7D2854C-A077-468B-8D3E-6DD432787BE4}" srcOrd="4" destOrd="0" presId="urn:microsoft.com/office/officeart/2005/8/layout/vList2"/>
    <dgm:cxn modelId="{4BBF0F91-FBF9-43EA-BEC1-168267F2C293}" type="presParOf" srcId="{232A5008-6584-49F2-BA1C-B4B123A57E3B}" destId="{D036F0FB-F421-483F-9A39-471E2BCF1EF4}" srcOrd="5" destOrd="0" presId="urn:microsoft.com/office/officeart/2005/8/layout/vList2"/>
    <dgm:cxn modelId="{282A3041-FD71-4D32-BD0D-5C60A5516F04}" type="presParOf" srcId="{232A5008-6584-49F2-BA1C-B4B123A57E3B}" destId="{59B277B6-8FFE-40F9-9622-8A740F479984}"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FD7AC1-529C-47DD-BE26-11077EBFB67E}" type="doc">
      <dgm:prSet loTypeId="urn:microsoft.com/office/officeart/2005/8/layout/chevron1" loCatId="process" qsTypeId="urn:microsoft.com/office/officeart/2005/8/quickstyle/simple1" qsCatId="simple" csTypeId="urn:microsoft.com/office/officeart/2005/8/colors/accent1_2" csCatId="accent1" phldr="1"/>
      <dgm:spPr/>
    </dgm:pt>
    <dgm:pt modelId="{C0F8F076-7F64-42E9-80CE-C5D5B3900753}">
      <dgm:prSet phldrT="[Text]"/>
      <dgm:spPr/>
      <dgm:t>
        <a:bodyPr/>
        <a:lstStyle/>
        <a:p>
          <a:r>
            <a:rPr lang="lv-LV" b="1" dirty="0">
              <a:solidFill>
                <a:srgbClr val="C00000"/>
              </a:solidFill>
              <a:latin typeface="Verdana" panose="020B0604030504040204" pitchFamily="34" charset="0"/>
              <a:ea typeface="Verdana" panose="020B0604030504040204" pitchFamily="34" charset="0"/>
            </a:rPr>
            <a:t>Projektu iesniegšana līdz 25.09.2023.</a:t>
          </a:r>
          <a:endParaRPr lang="lv-LV" dirty="0">
            <a:solidFill>
              <a:srgbClr val="C00000"/>
            </a:solidFill>
          </a:endParaRPr>
        </a:p>
      </dgm:t>
    </dgm:pt>
    <dgm:pt modelId="{6693A68B-8BB6-414F-8BFE-D280F6DA50EA}" type="parTrans" cxnId="{46E6D6A7-9D0D-49A4-95E2-E134FF40C6E1}">
      <dgm:prSet/>
      <dgm:spPr/>
      <dgm:t>
        <a:bodyPr/>
        <a:lstStyle/>
        <a:p>
          <a:endParaRPr lang="lv-LV"/>
        </a:p>
      </dgm:t>
    </dgm:pt>
    <dgm:pt modelId="{E952E5DF-7CB8-4755-8C00-4B6BEBF15E5D}" type="sibTrans" cxnId="{46E6D6A7-9D0D-49A4-95E2-E134FF40C6E1}">
      <dgm:prSet/>
      <dgm:spPr/>
      <dgm:t>
        <a:bodyPr/>
        <a:lstStyle/>
        <a:p>
          <a:endParaRPr lang="lv-LV"/>
        </a:p>
      </dgm:t>
    </dgm:pt>
    <dgm:pt modelId="{8684E3E2-35B7-42E3-8314-C456405DD17F}">
      <dgm:prSet phldrT="[Text]"/>
      <dgm:spPr/>
      <dgm:t>
        <a:bodyPr/>
        <a:lstStyle/>
        <a:p>
          <a:r>
            <a:rPr lang="lv-LV" dirty="0">
              <a:latin typeface="Verdana" panose="020B0604030504040204" pitchFamily="34" charset="0"/>
              <a:ea typeface="Verdana" panose="020B0604030504040204" pitchFamily="34" charset="0"/>
            </a:rPr>
            <a:t>Provizoriskā izvērtēšana līdz 24.11.2023.</a:t>
          </a:r>
          <a:endParaRPr lang="lv-LV" dirty="0"/>
        </a:p>
      </dgm:t>
    </dgm:pt>
    <dgm:pt modelId="{9ECF2834-48A3-471F-A79C-3690AD373F63}" type="parTrans" cxnId="{026D6E0C-2181-4209-B98A-587F34B8870E}">
      <dgm:prSet/>
      <dgm:spPr/>
      <dgm:t>
        <a:bodyPr/>
        <a:lstStyle/>
        <a:p>
          <a:endParaRPr lang="lv-LV"/>
        </a:p>
      </dgm:t>
    </dgm:pt>
    <dgm:pt modelId="{DAAB2BD1-882D-4781-BAD7-45ECCF28ED69}" type="sibTrans" cxnId="{026D6E0C-2181-4209-B98A-587F34B8870E}">
      <dgm:prSet/>
      <dgm:spPr/>
      <dgm:t>
        <a:bodyPr/>
        <a:lstStyle/>
        <a:p>
          <a:endParaRPr lang="lv-LV"/>
        </a:p>
      </dgm:t>
    </dgm:pt>
    <dgm:pt modelId="{1FC1479B-F787-4116-9FF2-A0D49944FC1C}">
      <dgm:prSet phldrT="[Text]"/>
      <dgm:spPr/>
      <dgm:t>
        <a:bodyPr/>
        <a:lstStyle/>
        <a:p>
          <a:r>
            <a:rPr lang="lv-LV" dirty="0">
              <a:latin typeface="Verdana" panose="020B0604030504040204" pitchFamily="34" charset="0"/>
              <a:ea typeface="Verdana" panose="020B0604030504040204" pitchFamily="34" charset="0"/>
            </a:rPr>
            <a:t>Provizoriskā līgumu slēgšana - 2023.gada decembris</a:t>
          </a:r>
          <a:endParaRPr lang="lv-LV" dirty="0"/>
        </a:p>
      </dgm:t>
    </dgm:pt>
    <dgm:pt modelId="{49CF0C72-310D-4579-B880-4ED26ACC0972}" type="parTrans" cxnId="{83771E59-795E-4BBA-BBCA-1B038528F3E5}">
      <dgm:prSet/>
      <dgm:spPr/>
      <dgm:t>
        <a:bodyPr/>
        <a:lstStyle/>
        <a:p>
          <a:endParaRPr lang="lv-LV"/>
        </a:p>
      </dgm:t>
    </dgm:pt>
    <dgm:pt modelId="{32A6FE52-B279-4ECB-B2AD-27434E6EE043}" type="sibTrans" cxnId="{83771E59-795E-4BBA-BBCA-1B038528F3E5}">
      <dgm:prSet/>
      <dgm:spPr/>
      <dgm:t>
        <a:bodyPr/>
        <a:lstStyle/>
        <a:p>
          <a:endParaRPr lang="lv-LV"/>
        </a:p>
      </dgm:t>
    </dgm:pt>
    <dgm:pt modelId="{1524FFC1-5F37-4D7E-93FE-89F1B3437171}" type="pres">
      <dgm:prSet presAssocID="{2FFD7AC1-529C-47DD-BE26-11077EBFB67E}" presName="Name0" presStyleCnt="0">
        <dgm:presLayoutVars>
          <dgm:dir/>
          <dgm:animLvl val="lvl"/>
          <dgm:resizeHandles val="exact"/>
        </dgm:presLayoutVars>
      </dgm:prSet>
      <dgm:spPr/>
    </dgm:pt>
    <dgm:pt modelId="{00DBCDA4-9290-458A-82E9-EDFF48FEBDFC}" type="pres">
      <dgm:prSet presAssocID="{C0F8F076-7F64-42E9-80CE-C5D5B3900753}" presName="parTxOnly" presStyleLbl="node1" presStyleIdx="0" presStyleCnt="3">
        <dgm:presLayoutVars>
          <dgm:chMax val="0"/>
          <dgm:chPref val="0"/>
          <dgm:bulletEnabled val="1"/>
        </dgm:presLayoutVars>
      </dgm:prSet>
      <dgm:spPr/>
    </dgm:pt>
    <dgm:pt modelId="{DC570229-2868-45CF-8F55-D8059BFAA232}" type="pres">
      <dgm:prSet presAssocID="{E952E5DF-7CB8-4755-8C00-4B6BEBF15E5D}" presName="parTxOnlySpace" presStyleCnt="0"/>
      <dgm:spPr/>
    </dgm:pt>
    <dgm:pt modelId="{93C2E004-EFE7-43AD-A1D8-BA9068FE2F42}" type="pres">
      <dgm:prSet presAssocID="{8684E3E2-35B7-42E3-8314-C456405DD17F}" presName="parTxOnly" presStyleLbl="node1" presStyleIdx="1" presStyleCnt="3">
        <dgm:presLayoutVars>
          <dgm:chMax val="0"/>
          <dgm:chPref val="0"/>
          <dgm:bulletEnabled val="1"/>
        </dgm:presLayoutVars>
      </dgm:prSet>
      <dgm:spPr/>
    </dgm:pt>
    <dgm:pt modelId="{F40B6E7F-FDEB-4120-89A3-9D5BD35838B2}" type="pres">
      <dgm:prSet presAssocID="{DAAB2BD1-882D-4781-BAD7-45ECCF28ED69}" presName="parTxOnlySpace" presStyleCnt="0"/>
      <dgm:spPr/>
    </dgm:pt>
    <dgm:pt modelId="{A7B28ACB-3E9C-4D65-BE40-85F1F29B5B50}" type="pres">
      <dgm:prSet presAssocID="{1FC1479B-F787-4116-9FF2-A0D49944FC1C}" presName="parTxOnly" presStyleLbl="node1" presStyleIdx="2" presStyleCnt="3">
        <dgm:presLayoutVars>
          <dgm:chMax val="0"/>
          <dgm:chPref val="0"/>
          <dgm:bulletEnabled val="1"/>
        </dgm:presLayoutVars>
      </dgm:prSet>
      <dgm:spPr/>
    </dgm:pt>
  </dgm:ptLst>
  <dgm:cxnLst>
    <dgm:cxn modelId="{026D6E0C-2181-4209-B98A-587F34B8870E}" srcId="{2FFD7AC1-529C-47DD-BE26-11077EBFB67E}" destId="{8684E3E2-35B7-42E3-8314-C456405DD17F}" srcOrd="1" destOrd="0" parTransId="{9ECF2834-48A3-471F-A79C-3690AD373F63}" sibTransId="{DAAB2BD1-882D-4781-BAD7-45ECCF28ED69}"/>
    <dgm:cxn modelId="{F9477617-2756-4E8F-B08C-CC33871A0092}" type="presOf" srcId="{2FFD7AC1-529C-47DD-BE26-11077EBFB67E}" destId="{1524FFC1-5F37-4D7E-93FE-89F1B3437171}" srcOrd="0" destOrd="0" presId="urn:microsoft.com/office/officeart/2005/8/layout/chevron1"/>
    <dgm:cxn modelId="{FEF75723-74FC-462F-8D5C-3FCA412F5E96}" type="presOf" srcId="{8684E3E2-35B7-42E3-8314-C456405DD17F}" destId="{93C2E004-EFE7-43AD-A1D8-BA9068FE2F42}" srcOrd="0" destOrd="0" presId="urn:microsoft.com/office/officeart/2005/8/layout/chevron1"/>
    <dgm:cxn modelId="{C87A9774-38BD-454D-AF5B-B0866F0E580F}" type="presOf" srcId="{C0F8F076-7F64-42E9-80CE-C5D5B3900753}" destId="{00DBCDA4-9290-458A-82E9-EDFF48FEBDFC}" srcOrd="0" destOrd="0" presId="urn:microsoft.com/office/officeart/2005/8/layout/chevron1"/>
    <dgm:cxn modelId="{83771E59-795E-4BBA-BBCA-1B038528F3E5}" srcId="{2FFD7AC1-529C-47DD-BE26-11077EBFB67E}" destId="{1FC1479B-F787-4116-9FF2-A0D49944FC1C}" srcOrd="2" destOrd="0" parTransId="{49CF0C72-310D-4579-B880-4ED26ACC0972}" sibTransId="{32A6FE52-B279-4ECB-B2AD-27434E6EE043}"/>
    <dgm:cxn modelId="{46E6D6A7-9D0D-49A4-95E2-E134FF40C6E1}" srcId="{2FFD7AC1-529C-47DD-BE26-11077EBFB67E}" destId="{C0F8F076-7F64-42E9-80CE-C5D5B3900753}" srcOrd="0" destOrd="0" parTransId="{6693A68B-8BB6-414F-8BFE-D280F6DA50EA}" sibTransId="{E952E5DF-7CB8-4755-8C00-4B6BEBF15E5D}"/>
    <dgm:cxn modelId="{0ECBA5C5-1A44-4F34-A42A-D5F38515A655}" type="presOf" srcId="{1FC1479B-F787-4116-9FF2-A0D49944FC1C}" destId="{A7B28ACB-3E9C-4D65-BE40-85F1F29B5B50}" srcOrd="0" destOrd="0" presId="urn:microsoft.com/office/officeart/2005/8/layout/chevron1"/>
    <dgm:cxn modelId="{C20B7D90-BAF8-4188-BDBF-5EC364356CF4}" type="presParOf" srcId="{1524FFC1-5F37-4D7E-93FE-89F1B3437171}" destId="{00DBCDA4-9290-458A-82E9-EDFF48FEBDFC}" srcOrd="0" destOrd="0" presId="urn:microsoft.com/office/officeart/2005/8/layout/chevron1"/>
    <dgm:cxn modelId="{B04C49BE-04C2-4324-9D55-17A14593A743}" type="presParOf" srcId="{1524FFC1-5F37-4D7E-93FE-89F1B3437171}" destId="{DC570229-2868-45CF-8F55-D8059BFAA232}" srcOrd="1" destOrd="0" presId="urn:microsoft.com/office/officeart/2005/8/layout/chevron1"/>
    <dgm:cxn modelId="{E6B7669D-23EE-4B95-8C1E-3242553EF6C3}" type="presParOf" srcId="{1524FFC1-5F37-4D7E-93FE-89F1B3437171}" destId="{93C2E004-EFE7-43AD-A1D8-BA9068FE2F42}" srcOrd="2" destOrd="0" presId="urn:microsoft.com/office/officeart/2005/8/layout/chevron1"/>
    <dgm:cxn modelId="{C21B8AB6-996D-488A-9539-A14AFBB0CCAF}" type="presParOf" srcId="{1524FFC1-5F37-4D7E-93FE-89F1B3437171}" destId="{F40B6E7F-FDEB-4120-89A3-9D5BD35838B2}" srcOrd="3" destOrd="0" presId="urn:microsoft.com/office/officeart/2005/8/layout/chevron1"/>
    <dgm:cxn modelId="{F0972E1E-EB04-4268-9074-453B69FDFDB5}" type="presParOf" srcId="{1524FFC1-5F37-4D7E-93FE-89F1B3437171}" destId="{A7B28ACB-3E9C-4D65-BE40-85F1F29B5B50}"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C095A66-49F4-46CE-B218-F818E7A95B39}"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lv-LV"/>
        </a:p>
      </dgm:t>
    </dgm:pt>
    <dgm:pt modelId="{72456497-C767-4C3F-8F25-FFB02273E6EA}">
      <dgm:prSet phldrT="[Text]"/>
      <dgm:spPr>
        <a:solidFill>
          <a:schemeClr val="accent2">
            <a:lumMod val="75000"/>
          </a:schemeClr>
        </a:solidFill>
      </dgm:spPr>
      <dgm:t>
        <a:bodyPr/>
        <a:lstStyle/>
        <a:p>
          <a:r>
            <a:rPr lang="lv-LV" dirty="0">
              <a:latin typeface="Verdana" panose="020B0604030504040204" pitchFamily="34" charset="0"/>
              <a:ea typeface="Verdana" panose="020B0604030504040204" pitchFamily="34" charset="0"/>
              <a:cs typeface="Arial" panose="020B0604020202020204" pitchFamily="34" charset="0"/>
            </a:rPr>
            <a:t>Sadrumstalotība un vairāki saskares punkti veselības aprūpē</a:t>
          </a:r>
          <a:endParaRPr lang="lv-LV" dirty="0"/>
        </a:p>
      </dgm:t>
    </dgm:pt>
    <dgm:pt modelId="{1BD4B3E6-4641-441B-9500-F5432D4788E6}" type="parTrans" cxnId="{91642926-CEB1-4095-A020-11A0529CE8B1}">
      <dgm:prSet/>
      <dgm:spPr/>
      <dgm:t>
        <a:bodyPr/>
        <a:lstStyle/>
        <a:p>
          <a:endParaRPr lang="lv-LV"/>
        </a:p>
      </dgm:t>
    </dgm:pt>
    <dgm:pt modelId="{165B6484-A247-494F-AAB9-D756B0FEC056}" type="sibTrans" cxnId="{91642926-CEB1-4095-A020-11A0529CE8B1}">
      <dgm:prSet/>
      <dgm:spPr/>
      <dgm:t>
        <a:bodyPr/>
        <a:lstStyle/>
        <a:p>
          <a:endParaRPr lang="lv-LV"/>
        </a:p>
      </dgm:t>
    </dgm:pt>
    <dgm:pt modelId="{80CCE826-1F53-4530-AAFA-449791F39552}">
      <dgm:prSet phldrT="[Text]"/>
      <dgm:spPr>
        <a:solidFill>
          <a:schemeClr val="bg2">
            <a:lumMod val="50000"/>
          </a:schemeClr>
        </a:solidFill>
      </dgm:spPr>
      <dgm:t>
        <a:bodyPr/>
        <a:lstStyle/>
        <a:p>
          <a:r>
            <a:rPr lang="lv-LV" dirty="0">
              <a:latin typeface="Verdana" panose="020B0604030504040204" pitchFamily="34" charset="0"/>
              <a:ea typeface="Verdana" panose="020B0604030504040204" pitchFamily="34" charset="0"/>
              <a:cs typeface="Arial" panose="020B0604020202020204" pitchFamily="34" charset="0"/>
            </a:rPr>
            <a:t>Pēctecības/koordinācijas trūkums veselības aprūpē, tai skaitā pacientu «noklīšana»</a:t>
          </a:r>
          <a:endParaRPr lang="lv-LV" dirty="0"/>
        </a:p>
      </dgm:t>
    </dgm:pt>
    <dgm:pt modelId="{8D33DFE7-CC8D-459A-B521-6B56AD164970}" type="parTrans" cxnId="{921D927D-56ED-4651-84F8-1E80B7D4895A}">
      <dgm:prSet/>
      <dgm:spPr/>
      <dgm:t>
        <a:bodyPr/>
        <a:lstStyle/>
        <a:p>
          <a:endParaRPr lang="lv-LV"/>
        </a:p>
      </dgm:t>
    </dgm:pt>
    <dgm:pt modelId="{313CCB39-4941-4C78-9968-3148C4464B52}" type="sibTrans" cxnId="{921D927D-56ED-4651-84F8-1E80B7D4895A}">
      <dgm:prSet/>
      <dgm:spPr/>
      <dgm:t>
        <a:bodyPr/>
        <a:lstStyle/>
        <a:p>
          <a:endParaRPr lang="lv-LV"/>
        </a:p>
      </dgm:t>
    </dgm:pt>
    <dgm:pt modelId="{E3793162-268D-4D0A-8040-12304EA4634C}">
      <dgm:prSet phldrT="[Text]"/>
      <dgm:spPr/>
      <dgm:t>
        <a:bodyPr/>
        <a:lstStyle/>
        <a:p>
          <a:r>
            <a:rPr lang="lv-LV" dirty="0">
              <a:latin typeface="Verdana" panose="020B0604030504040204" pitchFamily="34" charset="0"/>
              <a:ea typeface="Verdana" panose="020B0604030504040204" pitchFamily="34" charset="0"/>
              <a:cs typeface="Arial" panose="020B0604020202020204" pitchFamily="34" charset="0"/>
            </a:rPr>
            <a:t>Sadarbības trūkums starp organizācijām, komandām vai profesiju pārstāvjiem</a:t>
          </a:r>
          <a:endParaRPr lang="lv-LV" dirty="0"/>
        </a:p>
      </dgm:t>
    </dgm:pt>
    <dgm:pt modelId="{F10CD8D1-6B9A-4220-85F2-9711E816AA8B}" type="parTrans" cxnId="{D3F969D6-0D7B-46C8-B2AF-DD2AA61E0F4E}">
      <dgm:prSet/>
      <dgm:spPr/>
      <dgm:t>
        <a:bodyPr/>
        <a:lstStyle/>
        <a:p>
          <a:endParaRPr lang="lv-LV"/>
        </a:p>
      </dgm:t>
    </dgm:pt>
    <dgm:pt modelId="{C55A8ACA-D223-4988-9BB9-3DA58FDABE39}" type="sibTrans" cxnId="{D3F969D6-0D7B-46C8-B2AF-DD2AA61E0F4E}">
      <dgm:prSet/>
      <dgm:spPr/>
      <dgm:t>
        <a:bodyPr/>
        <a:lstStyle/>
        <a:p>
          <a:endParaRPr lang="lv-LV"/>
        </a:p>
      </dgm:t>
    </dgm:pt>
    <dgm:pt modelId="{7D9098B2-0548-4771-A39B-82B798DBF846}">
      <dgm:prSet phldrT="[Text]"/>
      <dgm:spPr/>
      <dgm:t>
        <a:bodyPr/>
        <a:lstStyle/>
        <a:p>
          <a:r>
            <a:rPr lang="lv-LV" dirty="0">
              <a:latin typeface="Verdana" panose="020B0604030504040204" pitchFamily="34" charset="0"/>
              <a:ea typeface="Verdana" panose="020B0604030504040204" pitchFamily="34" charset="0"/>
              <a:cs typeface="Arial" panose="020B0604020202020204" pitchFamily="34" charset="0"/>
            </a:rPr>
            <a:t>Aprūpes process nav vērsts uz cilvēku un viņa ērtībām</a:t>
          </a:r>
          <a:endParaRPr lang="lv-LV" dirty="0"/>
        </a:p>
      </dgm:t>
    </dgm:pt>
    <dgm:pt modelId="{B0682844-A988-4E46-9ADE-600D392CAC7F}" type="parTrans" cxnId="{88D8DE4E-C12E-4FCF-8074-99C80F898DBD}">
      <dgm:prSet/>
      <dgm:spPr/>
      <dgm:t>
        <a:bodyPr/>
        <a:lstStyle/>
        <a:p>
          <a:endParaRPr lang="lv-LV"/>
        </a:p>
      </dgm:t>
    </dgm:pt>
    <dgm:pt modelId="{B013A1FF-B80F-4A79-824A-7AFFB2C5AC24}" type="sibTrans" cxnId="{88D8DE4E-C12E-4FCF-8074-99C80F898DBD}">
      <dgm:prSet/>
      <dgm:spPr/>
      <dgm:t>
        <a:bodyPr/>
        <a:lstStyle/>
        <a:p>
          <a:endParaRPr lang="lv-LV"/>
        </a:p>
      </dgm:t>
    </dgm:pt>
    <dgm:pt modelId="{F6A4934B-25A2-4C74-B755-058B306EFB1F}" type="pres">
      <dgm:prSet presAssocID="{0C095A66-49F4-46CE-B218-F818E7A95B39}" presName="diagram" presStyleCnt="0">
        <dgm:presLayoutVars>
          <dgm:dir/>
          <dgm:resizeHandles val="exact"/>
        </dgm:presLayoutVars>
      </dgm:prSet>
      <dgm:spPr/>
    </dgm:pt>
    <dgm:pt modelId="{12E9D318-8EC2-437D-9E41-6A44A1740A0B}" type="pres">
      <dgm:prSet presAssocID="{72456497-C767-4C3F-8F25-FFB02273E6EA}" presName="node" presStyleLbl="node1" presStyleIdx="0" presStyleCnt="4">
        <dgm:presLayoutVars>
          <dgm:bulletEnabled val="1"/>
        </dgm:presLayoutVars>
      </dgm:prSet>
      <dgm:spPr/>
    </dgm:pt>
    <dgm:pt modelId="{1787BF6B-8B0C-41FE-B019-733266A7B56B}" type="pres">
      <dgm:prSet presAssocID="{165B6484-A247-494F-AAB9-D756B0FEC056}" presName="sibTrans" presStyleCnt="0"/>
      <dgm:spPr/>
    </dgm:pt>
    <dgm:pt modelId="{E2DB2B5F-1A13-46DD-B1C1-E51466D7659E}" type="pres">
      <dgm:prSet presAssocID="{80CCE826-1F53-4530-AAFA-449791F39552}" presName="node" presStyleLbl="node1" presStyleIdx="1" presStyleCnt="4">
        <dgm:presLayoutVars>
          <dgm:bulletEnabled val="1"/>
        </dgm:presLayoutVars>
      </dgm:prSet>
      <dgm:spPr/>
    </dgm:pt>
    <dgm:pt modelId="{99A15870-1440-49AE-9A0A-D40A41DB7545}" type="pres">
      <dgm:prSet presAssocID="{313CCB39-4941-4C78-9968-3148C4464B52}" presName="sibTrans" presStyleCnt="0"/>
      <dgm:spPr/>
    </dgm:pt>
    <dgm:pt modelId="{2D9F26AD-5A67-4B35-B02F-7BF4804C318E}" type="pres">
      <dgm:prSet presAssocID="{E3793162-268D-4D0A-8040-12304EA4634C}" presName="node" presStyleLbl="node1" presStyleIdx="2" presStyleCnt="4">
        <dgm:presLayoutVars>
          <dgm:bulletEnabled val="1"/>
        </dgm:presLayoutVars>
      </dgm:prSet>
      <dgm:spPr/>
    </dgm:pt>
    <dgm:pt modelId="{D808E84E-A570-4C18-81CE-8808DB691028}" type="pres">
      <dgm:prSet presAssocID="{C55A8ACA-D223-4988-9BB9-3DA58FDABE39}" presName="sibTrans" presStyleCnt="0"/>
      <dgm:spPr/>
    </dgm:pt>
    <dgm:pt modelId="{8478314C-F781-44BC-8AD9-710AF0F9C219}" type="pres">
      <dgm:prSet presAssocID="{7D9098B2-0548-4771-A39B-82B798DBF846}" presName="node" presStyleLbl="node1" presStyleIdx="3" presStyleCnt="4">
        <dgm:presLayoutVars>
          <dgm:bulletEnabled val="1"/>
        </dgm:presLayoutVars>
      </dgm:prSet>
      <dgm:spPr/>
    </dgm:pt>
  </dgm:ptLst>
  <dgm:cxnLst>
    <dgm:cxn modelId="{4129A30D-E62C-4991-BE03-D9FDEB8D1F61}" type="presOf" srcId="{7D9098B2-0548-4771-A39B-82B798DBF846}" destId="{8478314C-F781-44BC-8AD9-710AF0F9C219}" srcOrd="0" destOrd="0" presId="urn:microsoft.com/office/officeart/2005/8/layout/default"/>
    <dgm:cxn modelId="{91642926-CEB1-4095-A020-11A0529CE8B1}" srcId="{0C095A66-49F4-46CE-B218-F818E7A95B39}" destId="{72456497-C767-4C3F-8F25-FFB02273E6EA}" srcOrd="0" destOrd="0" parTransId="{1BD4B3E6-4641-441B-9500-F5432D4788E6}" sibTransId="{165B6484-A247-494F-AAB9-D756B0FEC056}"/>
    <dgm:cxn modelId="{BF555426-2E6E-481D-AB25-5368EF63FAEC}" type="presOf" srcId="{E3793162-268D-4D0A-8040-12304EA4634C}" destId="{2D9F26AD-5A67-4B35-B02F-7BF4804C318E}" srcOrd="0" destOrd="0" presId="urn:microsoft.com/office/officeart/2005/8/layout/default"/>
    <dgm:cxn modelId="{88D8DE4E-C12E-4FCF-8074-99C80F898DBD}" srcId="{0C095A66-49F4-46CE-B218-F818E7A95B39}" destId="{7D9098B2-0548-4771-A39B-82B798DBF846}" srcOrd="3" destOrd="0" parTransId="{B0682844-A988-4E46-9ADE-600D392CAC7F}" sibTransId="{B013A1FF-B80F-4A79-824A-7AFFB2C5AC24}"/>
    <dgm:cxn modelId="{921D927D-56ED-4651-84F8-1E80B7D4895A}" srcId="{0C095A66-49F4-46CE-B218-F818E7A95B39}" destId="{80CCE826-1F53-4530-AAFA-449791F39552}" srcOrd="1" destOrd="0" parTransId="{8D33DFE7-CC8D-459A-B521-6B56AD164970}" sibTransId="{313CCB39-4941-4C78-9968-3148C4464B52}"/>
    <dgm:cxn modelId="{E3289C7E-679D-432F-A9D9-2E60925CBBA5}" type="presOf" srcId="{80CCE826-1F53-4530-AAFA-449791F39552}" destId="{E2DB2B5F-1A13-46DD-B1C1-E51466D7659E}" srcOrd="0" destOrd="0" presId="urn:microsoft.com/office/officeart/2005/8/layout/default"/>
    <dgm:cxn modelId="{5AB90DBF-E9D4-4EC6-8E84-350012428063}" type="presOf" srcId="{0C095A66-49F4-46CE-B218-F818E7A95B39}" destId="{F6A4934B-25A2-4C74-B755-058B306EFB1F}" srcOrd="0" destOrd="0" presId="urn:microsoft.com/office/officeart/2005/8/layout/default"/>
    <dgm:cxn modelId="{3DCACBC5-A1DA-4D7A-9BA1-9EFADED9C764}" type="presOf" srcId="{72456497-C767-4C3F-8F25-FFB02273E6EA}" destId="{12E9D318-8EC2-437D-9E41-6A44A1740A0B}" srcOrd="0" destOrd="0" presId="urn:microsoft.com/office/officeart/2005/8/layout/default"/>
    <dgm:cxn modelId="{D3F969D6-0D7B-46C8-B2AF-DD2AA61E0F4E}" srcId="{0C095A66-49F4-46CE-B218-F818E7A95B39}" destId="{E3793162-268D-4D0A-8040-12304EA4634C}" srcOrd="2" destOrd="0" parTransId="{F10CD8D1-6B9A-4220-85F2-9711E816AA8B}" sibTransId="{C55A8ACA-D223-4988-9BB9-3DA58FDABE39}"/>
    <dgm:cxn modelId="{96F730FB-2E9C-4617-BB69-4E3A65B69CC3}" type="presParOf" srcId="{F6A4934B-25A2-4C74-B755-058B306EFB1F}" destId="{12E9D318-8EC2-437D-9E41-6A44A1740A0B}" srcOrd="0" destOrd="0" presId="urn:microsoft.com/office/officeart/2005/8/layout/default"/>
    <dgm:cxn modelId="{205269B0-257D-40C6-8AB6-0772C402ED1A}" type="presParOf" srcId="{F6A4934B-25A2-4C74-B755-058B306EFB1F}" destId="{1787BF6B-8B0C-41FE-B019-733266A7B56B}" srcOrd="1" destOrd="0" presId="urn:microsoft.com/office/officeart/2005/8/layout/default"/>
    <dgm:cxn modelId="{310B8588-AFC2-484E-A49D-913902ADCAE3}" type="presParOf" srcId="{F6A4934B-25A2-4C74-B755-058B306EFB1F}" destId="{E2DB2B5F-1A13-46DD-B1C1-E51466D7659E}" srcOrd="2" destOrd="0" presId="urn:microsoft.com/office/officeart/2005/8/layout/default"/>
    <dgm:cxn modelId="{9E964DFC-EA92-4693-B297-B335FB8BC606}" type="presParOf" srcId="{F6A4934B-25A2-4C74-B755-058B306EFB1F}" destId="{99A15870-1440-49AE-9A0A-D40A41DB7545}" srcOrd="3" destOrd="0" presId="urn:microsoft.com/office/officeart/2005/8/layout/default"/>
    <dgm:cxn modelId="{83D70A38-CAE0-4B0B-9081-91C9B20F3FC5}" type="presParOf" srcId="{F6A4934B-25A2-4C74-B755-058B306EFB1F}" destId="{2D9F26AD-5A67-4B35-B02F-7BF4804C318E}" srcOrd="4" destOrd="0" presId="urn:microsoft.com/office/officeart/2005/8/layout/default"/>
    <dgm:cxn modelId="{4A79ED26-70DE-489D-AC7B-CCB199AB6F1B}" type="presParOf" srcId="{F6A4934B-25A2-4C74-B755-058B306EFB1F}" destId="{D808E84E-A570-4C18-81CE-8808DB691028}" srcOrd="5" destOrd="0" presId="urn:microsoft.com/office/officeart/2005/8/layout/default"/>
    <dgm:cxn modelId="{05D51DF7-C5AC-4777-BD4E-58F5E3D91964}" type="presParOf" srcId="{F6A4934B-25A2-4C74-B755-058B306EFB1F}" destId="{8478314C-F781-44BC-8AD9-710AF0F9C219}"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21CB806-F2BB-4C70-B6EC-B4134F88C7E8}" type="doc">
      <dgm:prSet loTypeId="urn:microsoft.com/office/officeart/2005/8/layout/default" loCatId="list" qsTypeId="urn:microsoft.com/office/officeart/2005/8/quickstyle/simple1" qsCatId="simple" csTypeId="urn:microsoft.com/office/officeart/2005/8/colors/colorful4" csCatId="colorful" phldr="1"/>
      <dgm:spPr/>
      <dgm:t>
        <a:bodyPr/>
        <a:lstStyle/>
        <a:p>
          <a:endParaRPr lang="lv-LV"/>
        </a:p>
      </dgm:t>
    </dgm:pt>
    <dgm:pt modelId="{576BB1E4-E817-48E4-B026-DBB8DA7746A7}">
      <dgm:prSet phldrT="[Text]" custT="1"/>
      <dgm:spPr/>
      <dgm:t>
        <a:bodyPr/>
        <a:lstStyle/>
        <a:p>
          <a:pPr>
            <a:buClrTx/>
            <a:buSzTx/>
            <a:buFont typeface="Arial" pitchFamily="34" charset="0"/>
            <a:buChar char="•"/>
          </a:pPr>
          <a:r>
            <a:rPr kumimoji="0" lang="lv-LV" sz="1400" b="0" i="0" u="none" strike="noStrike" cap="none" spc="0" normalizeH="0" baseline="0" noProof="0" dirty="0">
              <a:ln/>
              <a:effectLst/>
              <a:uLnTx/>
              <a:uFillTx/>
              <a:latin typeface="Verdana" panose="020B0604030504040204" pitchFamily="34" charset="0"/>
              <a:ea typeface="Verdana" panose="020B0604030504040204" pitchFamily="34" charset="0"/>
              <a:cs typeface="Arial" panose="020B0604020202020204" pitchFamily="34" charset="0"/>
            </a:rPr>
            <a:t>Datu uzkrāšana un apmaiņa</a:t>
          </a:r>
          <a:endParaRPr lang="lv-LV" sz="1400" dirty="0"/>
        </a:p>
      </dgm:t>
    </dgm:pt>
    <dgm:pt modelId="{4413B319-0F1C-45FE-893E-4820F6220313}" type="parTrans" cxnId="{FA0D6644-6DF0-4095-9DA4-9084E0264398}">
      <dgm:prSet/>
      <dgm:spPr/>
      <dgm:t>
        <a:bodyPr/>
        <a:lstStyle/>
        <a:p>
          <a:endParaRPr lang="lv-LV" sz="1400"/>
        </a:p>
      </dgm:t>
    </dgm:pt>
    <dgm:pt modelId="{B2799395-FA00-42A7-97B3-59986DE74E70}" type="sibTrans" cxnId="{FA0D6644-6DF0-4095-9DA4-9084E0264398}">
      <dgm:prSet/>
      <dgm:spPr/>
      <dgm:t>
        <a:bodyPr/>
        <a:lstStyle/>
        <a:p>
          <a:endParaRPr lang="lv-LV" sz="1400"/>
        </a:p>
      </dgm:t>
    </dgm:pt>
    <dgm:pt modelId="{F672012D-B6AD-4E23-B6A5-A15014BC7FD3}">
      <dgm:prSet phldrT="[Text]" custT="1"/>
      <dgm:spPr/>
      <dgm:t>
        <a:bodyPr/>
        <a:lstStyle/>
        <a:p>
          <a:pPr>
            <a:buClrTx/>
            <a:buSzTx/>
            <a:buFont typeface="Arial" pitchFamily="34" charset="0"/>
            <a:buChar char="•"/>
          </a:pPr>
          <a:r>
            <a:rPr kumimoji="0" lang="lv-LV" sz="1400" b="0" i="0" u="none" strike="noStrike" cap="none" spc="0" normalizeH="0" baseline="0" noProof="0" dirty="0">
              <a:ln/>
              <a:effectLst/>
              <a:uLnTx/>
              <a:uFillTx/>
              <a:latin typeface="Verdana" panose="020B0604030504040204" pitchFamily="34" charset="0"/>
              <a:ea typeface="Verdana" panose="020B0604030504040204" pitchFamily="34" charset="0"/>
              <a:cs typeface="Arial" panose="020B0604020202020204" pitchFamily="34" charset="0"/>
            </a:rPr>
            <a:t>Starp-disciplinārs komandu darbs/ efektīva informācijas aprite starp speciālistiem</a:t>
          </a:r>
          <a:endParaRPr lang="lv-LV" sz="1400" dirty="0"/>
        </a:p>
      </dgm:t>
    </dgm:pt>
    <dgm:pt modelId="{DACDAF8B-4F6F-4161-A236-1F44E0F5C047}" type="parTrans" cxnId="{E2661D68-7801-4533-A1A2-47912AE24D07}">
      <dgm:prSet/>
      <dgm:spPr/>
      <dgm:t>
        <a:bodyPr/>
        <a:lstStyle/>
        <a:p>
          <a:endParaRPr lang="lv-LV" sz="1400"/>
        </a:p>
      </dgm:t>
    </dgm:pt>
    <dgm:pt modelId="{35052F51-CACE-4E7B-8550-513EC3FA6964}" type="sibTrans" cxnId="{E2661D68-7801-4533-A1A2-47912AE24D07}">
      <dgm:prSet/>
      <dgm:spPr/>
      <dgm:t>
        <a:bodyPr/>
        <a:lstStyle/>
        <a:p>
          <a:endParaRPr lang="lv-LV" sz="1400"/>
        </a:p>
      </dgm:t>
    </dgm:pt>
    <dgm:pt modelId="{CEE48F05-06B0-4524-AB50-71DC7C9A126A}">
      <dgm:prSet phldrT="[Text]" custT="1"/>
      <dgm:spPr/>
      <dgm:t>
        <a:bodyPr/>
        <a:lstStyle/>
        <a:p>
          <a:r>
            <a:rPr lang="lv-LV" sz="1400" dirty="0">
              <a:latin typeface="Verdana" panose="020B0604030504040204" pitchFamily="34" charset="0"/>
              <a:ea typeface="Verdana" panose="020B0604030504040204" pitchFamily="34" charset="0"/>
              <a:cs typeface="Arial" panose="020B0604020202020204" pitchFamily="34" charset="0"/>
            </a:rPr>
            <a:t>V</a:t>
          </a:r>
          <a:r>
            <a:rPr kumimoji="0" lang="lv-LV" sz="1400" b="0" i="0" u="none" strike="noStrike" cap="none" spc="0" normalizeH="0" baseline="0" noProof="0" dirty="0" err="1">
              <a:ln/>
              <a:effectLst/>
              <a:uLnTx/>
              <a:uFillTx/>
              <a:latin typeface="Verdana" panose="020B0604030504040204" pitchFamily="34" charset="0"/>
              <a:ea typeface="Verdana" panose="020B0604030504040204" pitchFamily="34" charset="0"/>
              <a:cs typeface="Arial" panose="020B0604020202020204" pitchFamily="34" charset="0"/>
            </a:rPr>
            <a:t>ieglāka</a:t>
          </a:r>
          <a:r>
            <a:rPr kumimoji="0" lang="lv-LV" sz="1400" b="0" i="0" u="none" strike="noStrike" cap="none" spc="0" normalizeH="0" baseline="0" noProof="0" dirty="0">
              <a:ln/>
              <a:effectLst/>
              <a:uLnTx/>
              <a:uFillTx/>
              <a:latin typeface="Verdana" panose="020B0604030504040204" pitchFamily="34" charset="0"/>
              <a:ea typeface="Verdana" panose="020B0604030504040204" pitchFamily="34" charset="0"/>
              <a:cs typeface="Arial" panose="020B0604020202020204" pitchFamily="34" charset="0"/>
            </a:rPr>
            <a:t> piekļuve veselības aprūpei un pacienta navigācija; </a:t>
          </a:r>
        </a:p>
        <a:p>
          <a:r>
            <a:rPr kumimoji="0" lang="lv-LV" sz="1400" b="0" i="0" u="none" strike="noStrike" cap="none" spc="0" normalizeH="0" baseline="0" noProof="0" dirty="0">
              <a:ln/>
              <a:effectLst/>
              <a:uLnTx/>
              <a:uFillTx/>
              <a:latin typeface="Verdana" panose="020B0604030504040204" pitchFamily="34" charset="0"/>
              <a:ea typeface="Verdana" panose="020B0604030504040204" pitchFamily="34" charset="0"/>
              <a:cs typeface="Arial" panose="020B0604020202020204" pitchFamily="34" charset="0"/>
            </a:rPr>
            <a:t>pastāvīga veselības aprūpe vienā plūsmā</a:t>
          </a:r>
          <a:endParaRPr lang="lv-LV" sz="1400" dirty="0"/>
        </a:p>
      </dgm:t>
    </dgm:pt>
    <dgm:pt modelId="{5C2BD58A-9054-4952-9C58-1579EFF78F7C}" type="parTrans" cxnId="{832F7440-C201-4FC4-A115-34B774F884D9}">
      <dgm:prSet/>
      <dgm:spPr/>
      <dgm:t>
        <a:bodyPr/>
        <a:lstStyle/>
        <a:p>
          <a:endParaRPr lang="lv-LV" sz="1400"/>
        </a:p>
      </dgm:t>
    </dgm:pt>
    <dgm:pt modelId="{34029E18-736D-4FA2-B670-E4763BC23ED6}" type="sibTrans" cxnId="{832F7440-C201-4FC4-A115-34B774F884D9}">
      <dgm:prSet/>
      <dgm:spPr/>
      <dgm:t>
        <a:bodyPr/>
        <a:lstStyle/>
        <a:p>
          <a:endParaRPr lang="lv-LV" sz="1400"/>
        </a:p>
      </dgm:t>
    </dgm:pt>
    <dgm:pt modelId="{47741AAD-DDB9-4388-ADCF-DA1C17F85ED2}">
      <dgm:prSet phldrT="[Text]" custT="1"/>
      <dgm:spPr/>
      <dgm:t>
        <a:bodyPr/>
        <a:lstStyle/>
        <a:p>
          <a:pPr>
            <a:buClrTx/>
            <a:buSzTx/>
            <a:buFont typeface="Arial" pitchFamily="34" charset="0"/>
            <a:buChar char="•"/>
          </a:pPr>
          <a:r>
            <a:rPr kumimoji="0" lang="lv-LV" sz="1400" b="0" i="0" u="none" strike="noStrike" cap="none" spc="0" normalizeH="0" baseline="0" noProof="0" dirty="0">
              <a:ln/>
              <a:effectLst/>
              <a:uLnTx/>
              <a:uFillTx/>
              <a:latin typeface="Verdana" panose="020B0604030504040204" pitchFamily="34" charset="0"/>
              <a:ea typeface="Verdana" panose="020B0604030504040204" pitchFamily="34" charset="0"/>
              <a:cs typeface="Arial" panose="020B0604020202020204" pitchFamily="34" charset="0"/>
            </a:rPr>
            <a:t>Pakalpojumu kvalitātes palielināšana (tai skaitā mazinātas atkārtotas hospitalizācijas un saskares punkti)</a:t>
          </a:r>
          <a:endParaRPr lang="lv-LV" sz="1400" dirty="0"/>
        </a:p>
      </dgm:t>
    </dgm:pt>
    <dgm:pt modelId="{36F0855C-ACB2-4520-8C0C-0CEF4B7128EA}" type="parTrans" cxnId="{94CE9986-B34D-4BA2-B239-B1B4D5DCA4F9}">
      <dgm:prSet/>
      <dgm:spPr/>
      <dgm:t>
        <a:bodyPr/>
        <a:lstStyle/>
        <a:p>
          <a:endParaRPr lang="lv-LV" sz="1400"/>
        </a:p>
      </dgm:t>
    </dgm:pt>
    <dgm:pt modelId="{5AB4CEDE-88CD-4BB6-B0BF-B2A9A80A79C2}" type="sibTrans" cxnId="{94CE9986-B34D-4BA2-B239-B1B4D5DCA4F9}">
      <dgm:prSet/>
      <dgm:spPr/>
      <dgm:t>
        <a:bodyPr/>
        <a:lstStyle/>
        <a:p>
          <a:endParaRPr lang="lv-LV" sz="1400"/>
        </a:p>
      </dgm:t>
    </dgm:pt>
    <dgm:pt modelId="{06AD1901-6458-4701-B40A-A0517060DB37}">
      <dgm:prSet phldrT="[Text]" custT="1"/>
      <dgm:spPr/>
      <dgm:t>
        <a:bodyPr/>
        <a:lstStyle/>
        <a:p>
          <a:pPr>
            <a:buClrTx/>
            <a:buSzTx/>
            <a:buFont typeface="Arial" pitchFamily="34" charset="0"/>
            <a:buChar char="•"/>
          </a:pPr>
          <a:r>
            <a:rPr kumimoji="0" lang="lv-LV" sz="1400" b="0" i="0" u="none" strike="noStrike" cap="none" spc="0" normalizeH="0" baseline="0" noProof="0">
              <a:ln/>
              <a:effectLst/>
              <a:uLnTx/>
              <a:uFillTx/>
              <a:latin typeface="Verdana" panose="020B0604030504040204" pitchFamily="34" charset="0"/>
              <a:ea typeface="Verdana" panose="020B0604030504040204" pitchFamily="34" charset="0"/>
              <a:cs typeface="Arial" panose="020B0604020202020204" pitchFamily="34" charset="0"/>
            </a:rPr>
            <a:t>Pacienta centrēta pieeja</a:t>
          </a:r>
          <a:endParaRPr lang="lv-LV" sz="1400" dirty="0"/>
        </a:p>
      </dgm:t>
    </dgm:pt>
    <dgm:pt modelId="{3560FACF-1E69-4B27-BC06-40D40C111ABC}" type="parTrans" cxnId="{685517CB-7AD6-401E-9435-276363F74DA0}">
      <dgm:prSet/>
      <dgm:spPr/>
      <dgm:t>
        <a:bodyPr/>
        <a:lstStyle/>
        <a:p>
          <a:endParaRPr lang="lv-LV" sz="1400"/>
        </a:p>
      </dgm:t>
    </dgm:pt>
    <dgm:pt modelId="{9D30E79D-701E-4DA0-A9B5-9CD31AC4A306}" type="sibTrans" cxnId="{685517CB-7AD6-401E-9435-276363F74DA0}">
      <dgm:prSet/>
      <dgm:spPr/>
      <dgm:t>
        <a:bodyPr/>
        <a:lstStyle/>
        <a:p>
          <a:endParaRPr lang="lv-LV" sz="1400"/>
        </a:p>
      </dgm:t>
    </dgm:pt>
    <dgm:pt modelId="{23ECEDAF-5472-4D4F-B011-56053245B349}" type="pres">
      <dgm:prSet presAssocID="{C21CB806-F2BB-4C70-B6EC-B4134F88C7E8}" presName="diagram" presStyleCnt="0">
        <dgm:presLayoutVars>
          <dgm:dir/>
          <dgm:resizeHandles val="exact"/>
        </dgm:presLayoutVars>
      </dgm:prSet>
      <dgm:spPr/>
    </dgm:pt>
    <dgm:pt modelId="{84CAE576-A1D6-4C9B-B43F-ABAE87D5585F}" type="pres">
      <dgm:prSet presAssocID="{576BB1E4-E817-48E4-B026-DBB8DA7746A7}" presName="node" presStyleLbl="node1" presStyleIdx="0" presStyleCnt="5">
        <dgm:presLayoutVars>
          <dgm:bulletEnabled val="1"/>
        </dgm:presLayoutVars>
      </dgm:prSet>
      <dgm:spPr/>
    </dgm:pt>
    <dgm:pt modelId="{7D2088DC-BDFB-4CC2-B26E-319E23025594}" type="pres">
      <dgm:prSet presAssocID="{B2799395-FA00-42A7-97B3-59986DE74E70}" presName="sibTrans" presStyleCnt="0"/>
      <dgm:spPr/>
    </dgm:pt>
    <dgm:pt modelId="{DF63A031-9A6F-4ED6-92CF-97E9E2FB2B60}" type="pres">
      <dgm:prSet presAssocID="{F672012D-B6AD-4E23-B6A5-A15014BC7FD3}" presName="node" presStyleLbl="node1" presStyleIdx="1" presStyleCnt="5">
        <dgm:presLayoutVars>
          <dgm:bulletEnabled val="1"/>
        </dgm:presLayoutVars>
      </dgm:prSet>
      <dgm:spPr/>
    </dgm:pt>
    <dgm:pt modelId="{15A7F7EB-B60E-4AD9-A4A6-2A166A52DA3E}" type="pres">
      <dgm:prSet presAssocID="{35052F51-CACE-4E7B-8550-513EC3FA6964}" presName="sibTrans" presStyleCnt="0"/>
      <dgm:spPr/>
    </dgm:pt>
    <dgm:pt modelId="{D17566A3-A382-4AB2-B3C1-2EE7EF68EEA5}" type="pres">
      <dgm:prSet presAssocID="{CEE48F05-06B0-4524-AB50-71DC7C9A126A}" presName="node" presStyleLbl="node1" presStyleIdx="2" presStyleCnt="5">
        <dgm:presLayoutVars>
          <dgm:bulletEnabled val="1"/>
        </dgm:presLayoutVars>
      </dgm:prSet>
      <dgm:spPr/>
    </dgm:pt>
    <dgm:pt modelId="{DFD9FAB5-C644-476A-B565-2F1AE881CA34}" type="pres">
      <dgm:prSet presAssocID="{34029E18-736D-4FA2-B670-E4763BC23ED6}" presName="sibTrans" presStyleCnt="0"/>
      <dgm:spPr/>
    </dgm:pt>
    <dgm:pt modelId="{36C3680E-FE2C-4CBD-BB2A-CCF94CA84C02}" type="pres">
      <dgm:prSet presAssocID="{47741AAD-DDB9-4388-ADCF-DA1C17F85ED2}" presName="node" presStyleLbl="node1" presStyleIdx="3" presStyleCnt="5" custScaleX="106534">
        <dgm:presLayoutVars>
          <dgm:bulletEnabled val="1"/>
        </dgm:presLayoutVars>
      </dgm:prSet>
      <dgm:spPr/>
    </dgm:pt>
    <dgm:pt modelId="{38C8D764-67A1-46DD-AEAD-A9C85CEBE510}" type="pres">
      <dgm:prSet presAssocID="{5AB4CEDE-88CD-4BB6-B0BF-B2A9A80A79C2}" presName="sibTrans" presStyleCnt="0"/>
      <dgm:spPr/>
    </dgm:pt>
    <dgm:pt modelId="{5FCDA742-6DFD-4258-9247-38E45211235D}" type="pres">
      <dgm:prSet presAssocID="{06AD1901-6458-4701-B40A-A0517060DB37}" presName="node" presStyleLbl="node1" presStyleIdx="4" presStyleCnt="5">
        <dgm:presLayoutVars>
          <dgm:bulletEnabled val="1"/>
        </dgm:presLayoutVars>
      </dgm:prSet>
      <dgm:spPr/>
    </dgm:pt>
  </dgm:ptLst>
  <dgm:cxnLst>
    <dgm:cxn modelId="{7F843527-C10D-42CD-AB27-C20DBAFC5D59}" type="presOf" srcId="{06AD1901-6458-4701-B40A-A0517060DB37}" destId="{5FCDA742-6DFD-4258-9247-38E45211235D}" srcOrd="0" destOrd="0" presId="urn:microsoft.com/office/officeart/2005/8/layout/default"/>
    <dgm:cxn modelId="{99397738-115C-4340-A7E3-A49E5C409B72}" type="presOf" srcId="{47741AAD-DDB9-4388-ADCF-DA1C17F85ED2}" destId="{36C3680E-FE2C-4CBD-BB2A-CCF94CA84C02}" srcOrd="0" destOrd="0" presId="urn:microsoft.com/office/officeart/2005/8/layout/default"/>
    <dgm:cxn modelId="{832F7440-C201-4FC4-A115-34B774F884D9}" srcId="{C21CB806-F2BB-4C70-B6EC-B4134F88C7E8}" destId="{CEE48F05-06B0-4524-AB50-71DC7C9A126A}" srcOrd="2" destOrd="0" parTransId="{5C2BD58A-9054-4952-9C58-1579EFF78F7C}" sibTransId="{34029E18-736D-4FA2-B670-E4763BC23ED6}"/>
    <dgm:cxn modelId="{DF4E5663-5E09-4137-BC75-ABECE11F2F88}" type="presOf" srcId="{F672012D-B6AD-4E23-B6A5-A15014BC7FD3}" destId="{DF63A031-9A6F-4ED6-92CF-97E9E2FB2B60}" srcOrd="0" destOrd="0" presId="urn:microsoft.com/office/officeart/2005/8/layout/default"/>
    <dgm:cxn modelId="{FA0D6644-6DF0-4095-9DA4-9084E0264398}" srcId="{C21CB806-F2BB-4C70-B6EC-B4134F88C7E8}" destId="{576BB1E4-E817-48E4-B026-DBB8DA7746A7}" srcOrd="0" destOrd="0" parTransId="{4413B319-0F1C-45FE-893E-4820F6220313}" sibTransId="{B2799395-FA00-42A7-97B3-59986DE74E70}"/>
    <dgm:cxn modelId="{E2661D68-7801-4533-A1A2-47912AE24D07}" srcId="{C21CB806-F2BB-4C70-B6EC-B4134F88C7E8}" destId="{F672012D-B6AD-4E23-B6A5-A15014BC7FD3}" srcOrd="1" destOrd="0" parTransId="{DACDAF8B-4F6F-4161-A236-1F44E0F5C047}" sibTransId="{35052F51-CACE-4E7B-8550-513EC3FA6964}"/>
    <dgm:cxn modelId="{F05DFC76-66F6-4684-BD4D-BC9F026E4BB5}" type="presOf" srcId="{C21CB806-F2BB-4C70-B6EC-B4134F88C7E8}" destId="{23ECEDAF-5472-4D4F-B011-56053245B349}" srcOrd="0" destOrd="0" presId="urn:microsoft.com/office/officeart/2005/8/layout/default"/>
    <dgm:cxn modelId="{94CE9986-B34D-4BA2-B239-B1B4D5DCA4F9}" srcId="{C21CB806-F2BB-4C70-B6EC-B4134F88C7E8}" destId="{47741AAD-DDB9-4388-ADCF-DA1C17F85ED2}" srcOrd="3" destOrd="0" parTransId="{36F0855C-ACB2-4520-8C0C-0CEF4B7128EA}" sibTransId="{5AB4CEDE-88CD-4BB6-B0BF-B2A9A80A79C2}"/>
    <dgm:cxn modelId="{7B44AFCA-8E90-473A-BAC3-A3CE61C9D94F}" type="presOf" srcId="{576BB1E4-E817-48E4-B026-DBB8DA7746A7}" destId="{84CAE576-A1D6-4C9B-B43F-ABAE87D5585F}" srcOrd="0" destOrd="0" presId="urn:microsoft.com/office/officeart/2005/8/layout/default"/>
    <dgm:cxn modelId="{685517CB-7AD6-401E-9435-276363F74DA0}" srcId="{C21CB806-F2BB-4C70-B6EC-B4134F88C7E8}" destId="{06AD1901-6458-4701-B40A-A0517060DB37}" srcOrd="4" destOrd="0" parTransId="{3560FACF-1E69-4B27-BC06-40D40C111ABC}" sibTransId="{9D30E79D-701E-4DA0-A9B5-9CD31AC4A306}"/>
    <dgm:cxn modelId="{D99F46FA-D03A-4F5D-8C89-28CBD65AFAC1}" type="presOf" srcId="{CEE48F05-06B0-4524-AB50-71DC7C9A126A}" destId="{D17566A3-A382-4AB2-B3C1-2EE7EF68EEA5}" srcOrd="0" destOrd="0" presId="urn:microsoft.com/office/officeart/2005/8/layout/default"/>
    <dgm:cxn modelId="{2841C2B4-332D-417C-985A-6745F9F7F220}" type="presParOf" srcId="{23ECEDAF-5472-4D4F-B011-56053245B349}" destId="{84CAE576-A1D6-4C9B-B43F-ABAE87D5585F}" srcOrd="0" destOrd="0" presId="urn:microsoft.com/office/officeart/2005/8/layout/default"/>
    <dgm:cxn modelId="{6039B478-655E-497B-8A6B-BD249866021B}" type="presParOf" srcId="{23ECEDAF-5472-4D4F-B011-56053245B349}" destId="{7D2088DC-BDFB-4CC2-B26E-319E23025594}" srcOrd="1" destOrd="0" presId="urn:microsoft.com/office/officeart/2005/8/layout/default"/>
    <dgm:cxn modelId="{E5D7BD84-DBC5-483F-B0B8-CC531D504A95}" type="presParOf" srcId="{23ECEDAF-5472-4D4F-B011-56053245B349}" destId="{DF63A031-9A6F-4ED6-92CF-97E9E2FB2B60}" srcOrd="2" destOrd="0" presId="urn:microsoft.com/office/officeart/2005/8/layout/default"/>
    <dgm:cxn modelId="{DC8DB6F9-4446-4F32-80A7-4D6BC295DE4A}" type="presParOf" srcId="{23ECEDAF-5472-4D4F-B011-56053245B349}" destId="{15A7F7EB-B60E-4AD9-A4A6-2A166A52DA3E}" srcOrd="3" destOrd="0" presId="urn:microsoft.com/office/officeart/2005/8/layout/default"/>
    <dgm:cxn modelId="{0CDE4B21-7C6B-4496-B93D-04C908BA897F}" type="presParOf" srcId="{23ECEDAF-5472-4D4F-B011-56053245B349}" destId="{D17566A3-A382-4AB2-B3C1-2EE7EF68EEA5}" srcOrd="4" destOrd="0" presId="urn:microsoft.com/office/officeart/2005/8/layout/default"/>
    <dgm:cxn modelId="{B664D061-64B2-4801-A375-60E7BEB95548}" type="presParOf" srcId="{23ECEDAF-5472-4D4F-B011-56053245B349}" destId="{DFD9FAB5-C644-476A-B565-2F1AE881CA34}" srcOrd="5" destOrd="0" presId="urn:microsoft.com/office/officeart/2005/8/layout/default"/>
    <dgm:cxn modelId="{01BC7458-D7F1-4ADD-8706-92592AFE1B9E}" type="presParOf" srcId="{23ECEDAF-5472-4D4F-B011-56053245B349}" destId="{36C3680E-FE2C-4CBD-BB2A-CCF94CA84C02}" srcOrd="6" destOrd="0" presId="urn:microsoft.com/office/officeart/2005/8/layout/default"/>
    <dgm:cxn modelId="{C7F492FD-48E9-48D2-8C32-3D530EC2C389}" type="presParOf" srcId="{23ECEDAF-5472-4D4F-B011-56053245B349}" destId="{38C8D764-67A1-46DD-AEAD-A9C85CEBE510}" srcOrd="7" destOrd="0" presId="urn:microsoft.com/office/officeart/2005/8/layout/default"/>
    <dgm:cxn modelId="{044EAE9B-8A08-4475-AE83-8BA44F8DD901}" type="presParOf" srcId="{23ECEDAF-5472-4D4F-B011-56053245B349}" destId="{5FCDA742-6DFD-4258-9247-38E45211235D}"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2362B8D-3E08-4A26-9717-A24EE6324260}"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lv-LV"/>
        </a:p>
      </dgm:t>
    </dgm:pt>
    <dgm:pt modelId="{075DC8ED-CC3E-425D-86D3-509688AD113A}">
      <dgm:prSet phldrT="[Text]" custT="1"/>
      <dgm:spPr>
        <a:solidFill>
          <a:schemeClr val="accent2">
            <a:lumMod val="75000"/>
          </a:schemeClr>
        </a:solidFill>
      </dgm:spPr>
      <dgm:t>
        <a:bodyPr/>
        <a:lstStyle/>
        <a:p>
          <a:pPr algn="just"/>
          <a:r>
            <a:rPr lang="lv-LV" sz="1600" b="1" u="sng" dirty="0">
              <a:latin typeface="Verdana" panose="020B0604030504040204" pitchFamily="34" charset="0"/>
              <a:ea typeface="Verdana" panose="020B0604030504040204" pitchFamily="34" charset="0"/>
            </a:rPr>
            <a:t>Informācijas un komunikācijas risinājumi </a:t>
          </a:r>
          <a:r>
            <a:rPr lang="lv-LV" sz="1600" dirty="0">
              <a:latin typeface="Verdana" panose="020B0604030504040204" pitchFamily="34" charset="0"/>
              <a:ea typeface="Verdana" panose="020B0604030504040204" pitchFamily="34" charset="0"/>
            </a:rPr>
            <a:t>informācijas aprites nodrošināšanai (e-veselības un </a:t>
          </a:r>
          <a:r>
            <a:rPr lang="lv-LV" sz="1600" dirty="0" err="1">
              <a:latin typeface="Verdana" panose="020B0604030504040204" pitchFamily="34" charset="0"/>
              <a:ea typeface="Verdana" panose="020B0604030504040204" pitchFamily="34" charset="0"/>
            </a:rPr>
            <a:t>telemedicīnas</a:t>
          </a:r>
          <a:r>
            <a:rPr lang="lv-LV" sz="1600" dirty="0">
              <a:latin typeface="Verdana" panose="020B0604030504040204" pitchFamily="34" charset="0"/>
              <a:ea typeface="Verdana" panose="020B0604030504040204" pitchFamily="34" charset="0"/>
            </a:rPr>
            <a:t> risinājumi):</a:t>
          </a:r>
        </a:p>
      </dgm:t>
    </dgm:pt>
    <dgm:pt modelId="{CF901578-1F5B-4A8E-8F0E-DD3CBDAD4C6A}" type="parTrans" cxnId="{2453BB13-54FD-443E-974A-A791987CEECB}">
      <dgm:prSet/>
      <dgm:spPr/>
      <dgm:t>
        <a:bodyPr/>
        <a:lstStyle/>
        <a:p>
          <a:pPr algn="just"/>
          <a:endParaRPr lang="lv-LV" sz="1600">
            <a:latin typeface="Verdana" panose="020B0604030504040204" pitchFamily="34" charset="0"/>
            <a:ea typeface="Verdana" panose="020B0604030504040204" pitchFamily="34" charset="0"/>
          </a:endParaRPr>
        </a:p>
      </dgm:t>
    </dgm:pt>
    <dgm:pt modelId="{B301F827-FDDC-43D1-9A4E-74F51EC67BAF}" type="sibTrans" cxnId="{2453BB13-54FD-443E-974A-A791987CEECB}">
      <dgm:prSet/>
      <dgm:spPr/>
      <dgm:t>
        <a:bodyPr/>
        <a:lstStyle/>
        <a:p>
          <a:pPr algn="just"/>
          <a:endParaRPr lang="lv-LV" sz="1600">
            <a:latin typeface="Verdana" panose="020B0604030504040204" pitchFamily="34" charset="0"/>
            <a:ea typeface="Verdana" panose="020B0604030504040204" pitchFamily="34" charset="0"/>
          </a:endParaRPr>
        </a:p>
      </dgm:t>
    </dgm:pt>
    <dgm:pt modelId="{11540BC6-B9F0-4410-93BB-54A59FCF97B9}">
      <dgm:prSet phldrT="[Text]" custT="1"/>
      <dgm:spPr/>
      <dgm:t>
        <a:bodyPr/>
        <a:lstStyle/>
        <a:p>
          <a:pPr algn="just"/>
          <a:r>
            <a:rPr lang="lv-LV" sz="1600" dirty="0">
              <a:latin typeface="Verdana" panose="020B0604030504040204" pitchFamily="34" charset="0"/>
              <a:ea typeface="Verdana" panose="020B0604030504040204" pitchFamily="34" charset="0"/>
            </a:rPr>
            <a:t>Piemēram, IT aprīkojums (saraksts pieejams VM mājas lapā pie biežāk uzdotajiem jautājumiem).</a:t>
          </a:r>
        </a:p>
      </dgm:t>
    </dgm:pt>
    <dgm:pt modelId="{72DD99A9-2779-408D-B728-ED65E5279FA2}" type="parTrans" cxnId="{F4E8A07F-B814-4454-A493-3EC50D73A36A}">
      <dgm:prSet/>
      <dgm:spPr/>
      <dgm:t>
        <a:bodyPr/>
        <a:lstStyle/>
        <a:p>
          <a:pPr algn="just"/>
          <a:endParaRPr lang="lv-LV" sz="1600">
            <a:latin typeface="Verdana" panose="020B0604030504040204" pitchFamily="34" charset="0"/>
            <a:ea typeface="Verdana" panose="020B0604030504040204" pitchFamily="34" charset="0"/>
          </a:endParaRPr>
        </a:p>
      </dgm:t>
    </dgm:pt>
    <dgm:pt modelId="{AC0651FA-20A8-486B-B3C9-46386F82C6DC}" type="sibTrans" cxnId="{F4E8A07F-B814-4454-A493-3EC50D73A36A}">
      <dgm:prSet/>
      <dgm:spPr/>
      <dgm:t>
        <a:bodyPr/>
        <a:lstStyle/>
        <a:p>
          <a:pPr algn="just"/>
          <a:endParaRPr lang="lv-LV" sz="1600">
            <a:latin typeface="Verdana" panose="020B0604030504040204" pitchFamily="34" charset="0"/>
            <a:ea typeface="Verdana" panose="020B0604030504040204" pitchFamily="34" charset="0"/>
          </a:endParaRPr>
        </a:p>
      </dgm:t>
    </dgm:pt>
    <dgm:pt modelId="{4FAAAA5C-8C3B-4869-BD27-898FD8FABD26}">
      <dgm:prSet phldrT="[Text]" custT="1"/>
      <dgm:spPr>
        <a:solidFill>
          <a:srgbClr val="0070C0"/>
        </a:solidFill>
      </dgm:spPr>
      <dgm:t>
        <a:bodyPr/>
        <a:lstStyle/>
        <a:p>
          <a:pPr algn="just"/>
          <a:r>
            <a:rPr lang="lv-LV" sz="1600" b="1" u="sng" dirty="0">
              <a:latin typeface="Verdana" panose="020B0604030504040204" pitchFamily="34" charset="0"/>
              <a:ea typeface="Verdana" panose="020B0604030504040204" pitchFamily="34" charset="0"/>
            </a:rPr>
            <a:t>Pacientu aprūpes vadība jeb koordinācija </a:t>
          </a:r>
          <a:r>
            <a:rPr lang="lv-LV" sz="1600" dirty="0">
              <a:latin typeface="Verdana" panose="020B0604030504040204" pitchFamily="34" charset="0"/>
              <a:ea typeface="Verdana" panose="020B0604030504040204" pitchFamily="34" charset="0"/>
            </a:rPr>
            <a:t>– t.sk. jaunu aprūpes lomu ieviešana un vienota aprūpes plāna uzturēšana; lielāks uzsvars uz PVA speciālistu lomu veselības aprūpes koordinēšanu:</a:t>
          </a:r>
        </a:p>
      </dgm:t>
    </dgm:pt>
    <dgm:pt modelId="{7E54CF90-AF9C-4168-A4DC-FECC6DDBD903}" type="parTrans" cxnId="{77B1AC1C-71CE-494F-BEF3-5FB9975B769F}">
      <dgm:prSet/>
      <dgm:spPr/>
      <dgm:t>
        <a:bodyPr/>
        <a:lstStyle/>
        <a:p>
          <a:pPr algn="just"/>
          <a:endParaRPr lang="lv-LV" sz="1600">
            <a:latin typeface="Verdana" panose="020B0604030504040204" pitchFamily="34" charset="0"/>
            <a:ea typeface="Verdana" panose="020B0604030504040204" pitchFamily="34" charset="0"/>
          </a:endParaRPr>
        </a:p>
      </dgm:t>
    </dgm:pt>
    <dgm:pt modelId="{0A8C0DF1-332F-4F86-B373-78F872DFCC31}" type="sibTrans" cxnId="{77B1AC1C-71CE-494F-BEF3-5FB9975B769F}">
      <dgm:prSet/>
      <dgm:spPr/>
      <dgm:t>
        <a:bodyPr/>
        <a:lstStyle/>
        <a:p>
          <a:pPr algn="just"/>
          <a:endParaRPr lang="lv-LV" sz="1600">
            <a:latin typeface="Verdana" panose="020B0604030504040204" pitchFamily="34" charset="0"/>
            <a:ea typeface="Verdana" panose="020B0604030504040204" pitchFamily="34" charset="0"/>
          </a:endParaRPr>
        </a:p>
      </dgm:t>
    </dgm:pt>
    <dgm:pt modelId="{225F8116-E2E4-4CAF-9059-21A25727199C}">
      <dgm:prSet phldrT="[Text]" custT="1"/>
      <dgm:spPr/>
      <dgm:t>
        <a:bodyPr/>
        <a:lstStyle/>
        <a:p>
          <a:pPr algn="just"/>
          <a:r>
            <a:rPr lang="lv-LV" sz="1600" dirty="0">
              <a:latin typeface="Verdana" panose="020B0604030504040204" pitchFamily="34" charset="0"/>
              <a:ea typeface="Verdana" panose="020B0604030504040204" pitchFamily="34" charset="0"/>
            </a:rPr>
            <a:t>Piemēram,</a:t>
          </a:r>
        </a:p>
      </dgm:t>
    </dgm:pt>
    <dgm:pt modelId="{B661FAA5-C45C-4B2A-B8F6-F0D8C04E5756}" type="parTrans" cxnId="{E6A8B519-A8E4-461C-971A-12C87A97E43D}">
      <dgm:prSet/>
      <dgm:spPr/>
      <dgm:t>
        <a:bodyPr/>
        <a:lstStyle/>
        <a:p>
          <a:pPr algn="just"/>
          <a:endParaRPr lang="lv-LV" sz="1600">
            <a:latin typeface="Verdana" panose="020B0604030504040204" pitchFamily="34" charset="0"/>
            <a:ea typeface="Verdana" panose="020B0604030504040204" pitchFamily="34" charset="0"/>
          </a:endParaRPr>
        </a:p>
      </dgm:t>
    </dgm:pt>
    <dgm:pt modelId="{42FBD6F1-F974-40C6-A479-1079C51E061E}" type="sibTrans" cxnId="{E6A8B519-A8E4-461C-971A-12C87A97E43D}">
      <dgm:prSet/>
      <dgm:spPr/>
      <dgm:t>
        <a:bodyPr/>
        <a:lstStyle/>
        <a:p>
          <a:pPr algn="just"/>
          <a:endParaRPr lang="lv-LV" sz="1600">
            <a:latin typeface="Verdana" panose="020B0604030504040204" pitchFamily="34" charset="0"/>
            <a:ea typeface="Verdana" panose="020B0604030504040204" pitchFamily="34" charset="0"/>
          </a:endParaRPr>
        </a:p>
      </dgm:t>
    </dgm:pt>
    <dgm:pt modelId="{47C2E948-DBF7-4AD7-9A09-5328743D9730}">
      <dgm:prSet phldrT="[Text]" custT="1"/>
      <dgm:spPr>
        <a:solidFill>
          <a:schemeClr val="accent4"/>
        </a:solidFill>
      </dgm:spPr>
      <dgm:t>
        <a:bodyPr/>
        <a:lstStyle/>
        <a:p>
          <a:pPr algn="just"/>
          <a:r>
            <a:rPr lang="lv-LV" sz="1600" b="1" u="sng" dirty="0">
              <a:latin typeface="Verdana" panose="020B0604030504040204" pitchFamily="34" charset="0"/>
              <a:ea typeface="Verdana" panose="020B0604030504040204" pitchFamily="34" charset="0"/>
            </a:rPr>
            <a:t>Vienota pieeja aprūpei un savstarpējai sadarbībai</a:t>
          </a:r>
          <a:r>
            <a:rPr lang="lv-LV" sz="1600" dirty="0">
              <a:latin typeface="Verdana" panose="020B0604030504040204" pitchFamily="34" charset="0"/>
              <a:ea typeface="Verdana" panose="020B0604030504040204" pitchFamily="34" charset="0"/>
            </a:rPr>
            <a:t>, kas ietver arī skaidras </a:t>
          </a:r>
          <a:r>
            <a:rPr lang="lv-LV" sz="1600" dirty="0" err="1">
              <a:latin typeface="Verdana" panose="020B0604030504040204" pitchFamily="34" charset="0"/>
              <a:ea typeface="Verdana" panose="020B0604030504040204" pitchFamily="34" charset="0"/>
            </a:rPr>
            <a:t>multidisciplināras</a:t>
          </a:r>
          <a:r>
            <a:rPr lang="lv-LV" sz="1600" dirty="0">
              <a:latin typeface="Verdana" panose="020B0604030504040204" pitchFamily="34" charset="0"/>
              <a:ea typeface="Verdana" panose="020B0604030504040204" pitchFamily="34" charset="0"/>
            </a:rPr>
            <a:t> vai starpdisciplināras komandas speciālistu lomas:</a:t>
          </a:r>
        </a:p>
      </dgm:t>
    </dgm:pt>
    <dgm:pt modelId="{10747D4C-B2DD-42FA-B359-69D8BE2EA987}" type="parTrans" cxnId="{81DBD252-B19D-49DA-8B8F-5A3ABC5389D7}">
      <dgm:prSet/>
      <dgm:spPr/>
      <dgm:t>
        <a:bodyPr/>
        <a:lstStyle/>
        <a:p>
          <a:pPr algn="just"/>
          <a:endParaRPr lang="lv-LV" sz="1600">
            <a:latin typeface="Verdana" panose="020B0604030504040204" pitchFamily="34" charset="0"/>
            <a:ea typeface="Verdana" panose="020B0604030504040204" pitchFamily="34" charset="0"/>
          </a:endParaRPr>
        </a:p>
      </dgm:t>
    </dgm:pt>
    <dgm:pt modelId="{DFCA360C-0878-408F-B708-A4741D571A1F}" type="sibTrans" cxnId="{81DBD252-B19D-49DA-8B8F-5A3ABC5389D7}">
      <dgm:prSet/>
      <dgm:spPr/>
      <dgm:t>
        <a:bodyPr/>
        <a:lstStyle/>
        <a:p>
          <a:pPr algn="just"/>
          <a:endParaRPr lang="lv-LV" sz="1600">
            <a:latin typeface="Verdana" panose="020B0604030504040204" pitchFamily="34" charset="0"/>
            <a:ea typeface="Verdana" panose="020B0604030504040204" pitchFamily="34" charset="0"/>
          </a:endParaRPr>
        </a:p>
      </dgm:t>
    </dgm:pt>
    <dgm:pt modelId="{2EE7D7CB-CE29-4DFB-A77E-C017F903D6C3}">
      <dgm:prSet phldrT="[Text]" custT="1"/>
      <dgm:spPr/>
      <dgm:t>
        <a:bodyPr/>
        <a:lstStyle/>
        <a:p>
          <a:pPr algn="just"/>
          <a:r>
            <a:rPr lang="lv-LV" sz="1600" dirty="0">
              <a:latin typeface="Verdana" panose="020B0604030504040204" pitchFamily="34" charset="0"/>
              <a:ea typeface="Verdana" panose="020B0604030504040204" pitchFamily="34" charset="0"/>
            </a:rPr>
            <a:t>Piemēram, aprīkojums vai telpu uzlabošana starpdisciplināras komandas darba veicināšanai.</a:t>
          </a:r>
        </a:p>
      </dgm:t>
    </dgm:pt>
    <dgm:pt modelId="{9D511529-0288-454F-8C18-3EFBF3A72E34}" type="parTrans" cxnId="{8488AB62-6E6A-4FF3-BB19-268BE384A5C6}">
      <dgm:prSet/>
      <dgm:spPr/>
      <dgm:t>
        <a:bodyPr/>
        <a:lstStyle/>
        <a:p>
          <a:pPr algn="just"/>
          <a:endParaRPr lang="lv-LV" sz="1600">
            <a:latin typeface="Verdana" panose="020B0604030504040204" pitchFamily="34" charset="0"/>
            <a:ea typeface="Verdana" panose="020B0604030504040204" pitchFamily="34" charset="0"/>
          </a:endParaRPr>
        </a:p>
      </dgm:t>
    </dgm:pt>
    <dgm:pt modelId="{A411A6FE-0B42-4222-ADC4-5B45F64F4BFC}" type="sibTrans" cxnId="{8488AB62-6E6A-4FF3-BB19-268BE384A5C6}">
      <dgm:prSet/>
      <dgm:spPr/>
      <dgm:t>
        <a:bodyPr/>
        <a:lstStyle/>
        <a:p>
          <a:pPr algn="just"/>
          <a:endParaRPr lang="lv-LV" sz="1600">
            <a:latin typeface="Verdana" panose="020B0604030504040204" pitchFamily="34" charset="0"/>
            <a:ea typeface="Verdana" panose="020B0604030504040204" pitchFamily="34" charset="0"/>
          </a:endParaRPr>
        </a:p>
      </dgm:t>
    </dgm:pt>
    <dgm:pt modelId="{567B0D11-64EF-4CF0-8072-6457C3C70BC7}">
      <dgm:prSet phldrT="[Text]" custT="1"/>
      <dgm:spPr/>
      <dgm:t>
        <a:bodyPr/>
        <a:lstStyle/>
        <a:p>
          <a:pPr algn="just">
            <a:buFont typeface="Wingdings" panose="05000000000000000000" pitchFamily="2" charset="2"/>
            <a:buChar char="ü"/>
          </a:pPr>
          <a:r>
            <a:rPr lang="lv-LV" sz="1600" dirty="0">
              <a:latin typeface="Verdana" panose="020B0604030504040204" pitchFamily="34" charset="0"/>
              <a:ea typeface="Verdana" panose="020B0604030504040204" pitchFamily="34" charset="0"/>
            </a:rPr>
            <a:t> pacientu koordinatora darba vietas aprīkošana, telpas pielāgošana;</a:t>
          </a:r>
        </a:p>
      </dgm:t>
    </dgm:pt>
    <dgm:pt modelId="{6867F53B-DED0-449E-B0ED-FC18CE031389}" type="parTrans" cxnId="{A70DD45B-159D-4C74-B9E8-26FA87C5FCE8}">
      <dgm:prSet/>
      <dgm:spPr/>
      <dgm:t>
        <a:bodyPr/>
        <a:lstStyle/>
        <a:p>
          <a:pPr algn="just"/>
          <a:endParaRPr lang="lv-LV" sz="1600">
            <a:latin typeface="Verdana" panose="020B0604030504040204" pitchFamily="34" charset="0"/>
            <a:ea typeface="Verdana" panose="020B0604030504040204" pitchFamily="34" charset="0"/>
          </a:endParaRPr>
        </a:p>
      </dgm:t>
    </dgm:pt>
    <dgm:pt modelId="{A0F42EE0-7DE7-4C92-8AF5-4AA32F1B4232}" type="sibTrans" cxnId="{A70DD45B-159D-4C74-B9E8-26FA87C5FCE8}">
      <dgm:prSet/>
      <dgm:spPr/>
      <dgm:t>
        <a:bodyPr/>
        <a:lstStyle/>
        <a:p>
          <a:pPr algn="just"/>
          <a:endParaRPr lang="lv-LV" sz="1600">
            <a:latin typeface="Verdana" panose="020B0604030504040204" pitchFamily="34" charset="0"/>
            <a:ea typeface="Verdana" panose="020B0604030504040204" pitchFamily="34" charset="0"/>
          </a:endParaRPr>
        </a:p>
      </dgm:t>
    </dgm:pt>
    <dgm:pt modelId="{BAE7C1DA-93A4-40D5-B10B-61B6ED611801}">
      <dgm:prSet phldrT="[Text]" custT="1"/>
      <dgm:spPr/>
      <dgm:t>
        <a:bodyPr/>
        <a:lstStyle/>
        <a:p>
          <a:pPr algn="just">
            <a:buFont typeface="Wingdings" panose="05000000000000000000" pitchFamily="2" charset="2"/>
            <a:buChar char="ü"/>
          </a:pPr>
          <a:r>
            <a:rPr lang="lv-LV" sz="1600" dirty="0">
              <a:latin typeface="Verdana" panose="020B0604030504040204" pitchFamily="34" charset="0"/>
              <a:ea typeface="Verdana" panose="020B0604030504040204" pitchFamily="34" charset="0"/>
            </a:rPr>
            <a:t>aprīkojuma iegāde vai telpu uzlabošana primārās aprūpes (ģimenes ārstu, zobārstu) pakalpojumu stiprināšanai.</a:t>
          </a:r>
        </a:p>
      </dgm:t>
    </dgm:pt>
    <dgm:pt modelId="{F40E0616-A646-49B1-B849-731461A81E11}" type="parTrans" cxnId="{E76F8BDC-4A9F-4FCE-91A1-1A8E527E22EF}">
      <dgm:prSet/>
      <dgm:spPr/>
      <dgm:t>
        <a:bodyPr/>
        <a:lstStyle/>
        <a:p>
          <a:pPr algn="just"/>
          <a:endParaRPr lang="lv-LV" sz="1600">
            <a:latin typeface="Verdana" panose="020B0604030504040204" pitchFamily="34" charset="0"/>
            <a:ea typeface="Verdana" panose="020B0604030504040204" pitchFamily="34" charset="0"/>
          </a:endParaRPr>
        </a:p>
      </dgm:t>
    </dgm:pt>
    <dgm:pt modelId="{CB8DE362-3ED4-403E-8057-50C300CA8D24}" type="sibTrans" cxnId="{E76F8BDC-4A9F-4FCE-91A1-1A8E527E22EF}">
      <dgm:prSet/>
      <dgm:spPr/>
      <dgm:t>
        <a:bodyPr/>
        <a:lstStyle/>
        <a:p>
          <a:pPr algn="just"/>
          <a:endParaRPr lang="lv-LV" sz="1600">
            <a:latin typeface="Verdana" panose="020B0604030504040204" pitchFamily="34" charset="0"/>
            <a:ea typeface="Verdana" panose="020B0604030504040204" pitchFamily="34" charset="0"/>
          </a:endParaRPr>
        </a:p>
      </dgm:t>
    </dgm:pt>
    <dgm:pt modelId="{6E4AB11E-0A26-428B-84E1-1A6D293B6F40}" type="pres">
      <dgm:prSet presAssocID="{F2362B8D-3E08-4A26-9717-A24EE6324260}" presName="linear" presStyleCnt="0">
        <dgm:presLayoutVars>
          <dgm:animLvl val="lvl"/>
          <dgm:resizeHandles val="exact"/>
        </dgm:presLayoutVars>
      </dgm:prSet>
      <dgm:spPr/>
    </dgm:pt>
    <dgm:pt modelId="{D821349E-FCC0-4BCD-8829-1835B14E45A3}" type="pres">
      <dgm:prSet presAssocID="{075DC8ED-CC3E-425D-86D3-509688AD113A}" presName="parentText" presStyleLbl="node1" presStyleIdx="0" presStyleCnt="3">
        <dgm:presLayoutVars>
          <dgm:chMax val="0"/>
          <dgm:bulletEnabled val="1"/>
        </dgm:presLayoutVars>
      </dgm:prSet>
      <dgm:spPr/>
    </dgm:pt>
    <dgm:pt modelId="{63E5D2C3-9EBB-47BD-B461-2CFBACA9D25D}" type="pres">
      <dgm:prSet presAssocID="{075DC8ED-CC3E-425D-86D3-509688AD113A}" presName="childText" presStyleLbl="revTx" presStyleIdx="0" presStyleCnt="3">
        <dgm:presLayoutVars>
          <dgm:bulletEnabled val="1"/>
        </dgm:presLayoutVars>
      </dgm:prSet>
      <dgm:spPr/>
    </dgm:pt>
    <dgm:pt modelId="{084A7245-1D2E-4D5D-B7E2-B60C93410922}" type="pres">
      <dgm:prSet presAssocID="{4FAAAA5C-8C3B-4869-BD27-898FD8FABD26}" presName="parentText" presStyleLbl="node1" presStyleIdx="1" presStyleCnt="3">
        <dgm:presLayoutVars>
          <dgm:chMax val="0"/>
          <dgm:bulletEnabled val="1"/>
        </dgm:presLayoutVars>
      </dgm:prSet>
      <dgm:spPr/>
    </dgm:pt>
    <dgm:pt modelId="{CCC67FF2-4C23-42C0-A4EC-63975C55F7A6}" type="pres">
      <dgm:prSet presAssocID="{4FAAAA5C-8C3B-4869-BD27-898FD8FABD26}" presName="childText" presStyleLbl="revTx" presStyleIdx="1" presStyleCnt="3">
        <dgm:presLayoutVars>
          <dgm:bulletEnabled val="1"/>
        </dgm:presLayoutVars>
      </dgm:prSet>
      <dgm:spPr/>
    </dgm:pt>
    <dgm:pt modelId="{FFBA728F-C4F6-4257-8E47-C03A10051158}" type="pres">
      <dgm:prSet presAssocID="{47C2E948-DBF7-4AD7-9A09-5328743D9730}" presName="parentText" presStyleLbl="node1" presStyleIdx="2" presStyleCnt="3">
        <dgm:presLayoutVars>
          <dgm:chMax val="0"/>
          <dgm:bulletEnabled val="1"/>
        </dgm:presLayoutVars>
      </dgm:prSet>
      <dgm:spPr/>
    </dgm:pt>
    <dgm:pt modelId="{E99C554A-EF39-4E69-BC00-236C6CA6E2FD}" type="pres">
      <dgm:prSet presAssocID="{47C2E948-DBF7-4AD7-9A09-5328743D9730}" presName="childText" presStyleLbl="revTx" presStyleIdx="2" presStyleCnt="3">
        <dgm:presLayoutVars>
          <dgm:bulletEnabled val="1"/>
        </dgm:presLayoutVars>
      </dgm:prSet>
      <dgm:spPr/>
    </dgm:pt>
  </dgm:ptLst>
  <dgm:cxnLst>
    <dgm:cxn modelId="{2453BB13-54FD-443E-974A-A791987CEECB}" srcId="{F2362B8D-3E08-4A26-9717-A24EE6324260}" destId="{075DC8ED-CC3E-425D-86D3-509688AD113A}" srcOrd="0" destOrd="0" parTransId="{CF901578-1F5B-4A8E-8F0E-DD3CBDAD4C6A}" sibTransId="{B301F827-FDDC-43D1-9A4E-74F51EC67BAF}"/>
    <dgm:cxn modelId="{E6A8B519-A8E4-461C-971A-12C87A97E43D}" srcId="{4FAAAA5C-8C3B-4869-BD27-898FD8FABD26}" destId="{225F8116-E2E4-4CAF-9059-21A25727199C}" srcOrd="0" destOrd="0" parTransId="{B661FAA5-C45C-4B2A-B8F6-F0D8C04E5756}" sibTransId="{42FBD6F1-F974-40C6-A479-1079C51E061E}"/>
    <dgm:cxn modelId="{77B1AC1C-71CE-494F-BEF3-5FB9975B769F}" srcId="{F2362B8D-3E08-4A26-9717-A24EE6324260}" destId="{4FAAAA5C-8C3B-4869-BD27-898FD8FABD26}" srcOrd="1" destOrd="0" parTransId="{7E54CF90-AF9C-4168-A4DC-FECC6DDBD903}" sibTransId="{0A8C0DF1-332F-4F86-B373-78F872DFCC31}"/>
    <dgm:cxn modelId="{A70DD45B-159D-4C74-B9E8-26FA87C5FCE8}" srcId="{225F8116-E2E4-4CAF-9059-21A25727199C}" destId="{567B0D11-64EF-4CF0-8072-6457C3C70BC7}" srcOrd="0" destOrd="0" parTransId="{6867F53B-DED0-449E-B0ED-FC18CE031389}" sibTransId="{A0F42EE0-7DE7-4C92-8AF5-4AA32F1B4232}"/>
    <dgm:cxn modelId="{8488AB62-6E6A-4FF3-BB19-268BE384A5C6}" srcId="{47C2E948-DBF7-4AD7-9A09-5328743D9730}" destId="{2EE7D7CB-CE29-4DFB-A77E-C017F903D6C3}" srcOrd="0" destOrd="0" parTransId="{9D511529-0288-454F-8C18-3EFBF3A72E34}" sibTransId="{A411A6FE-0B42-4222-ADC4-5B45F64F4BFC}"/>
    <dgm:cxn modelId="{B9213143-C200-48DA-A96F-7D20F5C6C7D8}" type="presOf" srcId="{2EE7D7CB-CE29-4DFB-A77E-C017F903D6C3}" destId="{E99C554A-EF39-4E69-BC00-236C6CA6E2FD}" srcOrd="0" destOrd="0" presId="urn:microsoft.com/office/officeart/2005/8/layout/vList2"/>
    <dgm:cxn modelId="{9069E766-6E4B-4AFD-97D6-4EBBB4D0CB56}" type="presOf" srcId="{567B0D11-64EF-4CF0-8072-6457C3C70BC7}" destId="{CCC67FF2-4C23-42C0-A4EC-63975C55F7A6}" srcOrd="0" destOrd="1" presId="urn:microsoft.com/office/officeart/2005/8/layout/vList2"/>
    <dgm:cxn modelId="{81DBD252-B19D-49DA-8B8F-5A3ABC5389D7}" srcId="{F2362B8D-3E08-4A26-9717-A24EE6324260}" destId="{47C2E948-DBF7-4AD7-9A09-5328743D9730}" srcOrd="2" destOrd="0" parTransId="{10747D4C-B2DD-42FA-B359-69D8BE2EA987}" sibTransId="{DFCA360C-0878-408F-B708-A4741D571A1F}"/>
    <dgm:cxn modelId="{F4E8A07F-B814-4454-A493-3EC50D73A36A}" srcId="{075DC8ED-CC3E-425D-86D3-509688AD113A}" destId="{11540BC6-B9F0-4410-93BB-54A59FCF97B9}" srcOrd="0" destOrd="0" parTransId="{72DD99A9-2779-408D-B728-ED65E5279FA2}" sibTransId="{AC0651FA-20A8-486B-B3C9-46386F82C6DC}"/>
    <dgm:cxn modelId="{89789580-955C-483A-83EE-6CE7745A004F}" type="presOf" srcId="{BAE7C1DA-93A4-40D5-B10B-61B6ED611801}" destId="{CCC67FF2-4C23-42C0-A4EC-63975C55F7A6}" srcOrd="0" destOrd="2" presId="urn:microsoft.com/office/officeart/2005/8/layout/vList2"/>
    <dgm:cxn modelId="{56C31984-62AC-46E6-9EF0-4A41D559D22D}" type="presOf" srcId="{225F8116-E2E4-4CAF-9059-21A25727199C}" destId="{CCC67FF2-4C23-42C0-A4EC-63975C55F7A6}" srcOrd="0" destOrd="0" presId="urn:microsoft.com/office/officeart/2005/8/layout/vList2"/>
    <dgm:cxn modelId="{DB6E9895-AE63-4445-8B8E-2B64872DBDE6}" type="presOf" srcId="{4FAAAA5C-8C3B-4869-BD27-898FD8FABD26}" destId="{084A7245-1D2E-4D5D-B7E2-B60C93410922}" srcOrd="0" destOrd="0" presId="urn:microsoft.com/office/officeart/2005/8/layout/vList2"/>
    <dgm:cxn modelId="{49E21898-8D12-4AA9-B18E-CF9A48EF9E18}" type="presOf" srcId="{47C2E948-DBF7-4AD7-9A09-5328743D9730}" destId="{FFBA728F-C4F6-4257-8E47-C03A10051158}" srcOrd="0" destOrd="0" presId="urn:microsoft.com/office/officeart/2005/8/layout/vList2"/>
    <dgm:cxn modelId="{6B8112D5-5359-452D-9488-1BE1880530A7}" type="presOf" srcId="{F2362B8D-3E08-4A26-9717-A24EE6324260}" destId="{6E4AB11E-0A26-428B-84E1-1A6D293B6F40}" srcOrd="0" destOrd="0" presId="urn:microsoft.com/office/officeart/2005/8/layout/vList2"/>
    <dgm:cxn modelId="{E76F8BDC-4A9F-4FCE-91A1-1A8E527E22EF}" srcId="{225F8116-E2E4-4CAF-9059-21A25727199C}" destId="{BAE7C1DA-93A4-40D5-B10B-61B6ED611801}" srcOrd="1" destOrd="0" parTransId="{F40E0616-A646-49B1-B849-731461A81E11}" sibTransId="{CB8DE362-3ED4-403E-8057-50C300CA8D24}"/>
    <dgm:cxn modelId="{10FB2FEA-41D1-4836-96E9-5B13C60CCB74}" type="presOf" srcId="{11540BC6-B9F0-4410-93BB-54A59FCF97B9}" destId="{63E5D2C3-9EBB-47BD-B461-2CFBACA9D25D}" srcOrd="0" destOrd="0" presId="urn:microsoft.com/office/officeart/2005/8/layout/vList2"/>
    <dgm:cxn modelId="{B74704FF-4E53-4DD6-B3ED-F27633B173DF}" type="presOf" srcId="{075DC8ED-CC3E-425D-86D3-509688AD113A}" destId="{D821349E-FCC0-4BCD-8829-1835B14E45A3}" srcOrd="0" destOrd="0" presId="urn:microsoft.com/office/officeart/2005/8/layout/vList2"/>
    <dgm:cxn modelId="{55F9A172-5E9C-4F41-ACA2-38C042C7CB4E}" type="presParOf" srcId="{6E4AB11E-0A26-428B-84E1-1A6D293B6F40}" destId="{D821349E-FCC0-4BCD-8829-1835B14E45A3}" srcOrd="0" destOrd="0" presId="urn:microsoft.com/office/officeart/2005/8/layout/vList2"/>
    <dgm:cxn modelId="{E63346A3-EAC8-4CFA-B2CB-474D93128BBA}" type="presParOf" srcId="{6E4AB11E-0A26-428B-84E1-1A6D293B6F40}" destId="{63E5D2C3-9EBB-47BD-B461-2CFBACA9D25D}" srcOrd="1" destOrd="0" presId="urn:microsoft.com/office/officeart/2005/8/layout/vList2"/>
    <dgm:cxn modelId="{222AAD34-5BD1-4FE8-8737-0BEA9A208DFD}" type="presParOf" srcId="{6E4AB11E-0A26-428B-84E1-1A6D293B6F40}" destId="{084A7245-1D2E-4D5D-B7E2-B60C93410922}" srcOrd="2" destOrd="0" presId="urn:microsoft.com/office/officeart/2005/8/layout/vList2"/>
    <dgm:cxn modelId="{0E96A37A-D48F-4E25-8E65-8A66A63870AE}" type="presParOf" srcId="{6E4AB11E-0A26-428B-84E1-1A6D293B6F40}" destId="{CCC67FF2-4C23-42C0-A4EC-63975C55F7A6}" srcOrd="3" destOrd="0" presId="urn:microsoft.com/office/officeart/2005/8/layout/vList2"/>
    <dgm:cxn modelId="{8B2734FC-E191-47DF-B882-882B1C7A0555}" type="presParOf" srcId="{6E4AB11E-0A26-428B-84E1-1A6D293B6F40}" destId="{FFBA728F-C4F6-4257-8E47-C03A10051158}" srcOrd="4" destOrd="0" presId="urn:microsoft.com/office/officeart/2005/8/layout/vList2"/>
    <dgm:cxn modelId="{76F627CC-C0EA-4765-8B12-2EEE3035CB97}" type="presParOf" srcId="{6E4AB11E-0A26-428B-84E1-1A6D293B6F40}" destId="{E99C554A-EF39-4E69-BC00-236C6CA6E2FD}"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2362B8D-3E08-4A26-9717-A24EE6324260}"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lv-LV"/>
        </a:p>
      </dgm:t>
    </dgm:pt>
    <dgm:pt modelId="{B56A2CF2-862B-4701-857C-C4B386E0F19E}">
      <dgm:prSet phldrT="[Text]" custT="1"/>
      <dgm:spPr>
        <a:solidFill>
          <a:schemeClr val="tx2">
            <a:lumMod val="60000"/>
            <a:lumOff val="40000"/>
          </a:schemeClr>
        </a:solidFill>
      </dgm:spPr>
      <dgm:t>
        <a:bodyPr/>
        <a:lstStyle/>
        <a:p>
          <a:pPr algn="just"/>
          <a:r>
            <a:rPr lang="lv-LV" sz="1600" dirty="0">
              <a:latin typeface="Verdana" panose="020B0604030504040204" pitchFamily="34" charset="0"/>
              <a:ea typeface="Verdana" panose="020B0604030504040204" pitchFamily="34" charset="0"/>
            </a:rPr>
            <a:t>Uzsvars uz </a:t>
          </a:r>
          <a:r>
            <a:rPr lang="lv-LV" sz="1600" dirty="0" err="1">
              <a:latin typeface="Verdana" panose="020B0604030504040204" pitchFamily="34" charset="0"/>
              <a:ea typeface="Verdana" panose="020B0604030504040204" pitchFamily="34" charset="0"/>
            </a:rPr>
            <a:t>proaktīvu</a:t>
          </a:r>
          <a:r>
            <a:rPr lang="lv-LV" sz="1600" dirty="0">
              <a:latin typeface="Verdana" panose="020B0604030504040204" pitchFamily="34" charset="0"/>
              <a:ea typeface="Verdana" panose="020B0604030504040204" pitchFamily="34" charset="0"/>
            </a:rPr>
            <a:t> </a:t>
          </a:r>
          <a:r>
            <a:rPr lang="lv-LV" sz="1600" b="1" u="sng" dirty="0">
              <a:latin typeface="Verdana" panose="020B0604030504040204" pitchFamily="34" charset="0"/>
              <a:ea typeface="Verdana" panose="020B0604030504040204" pitchFamily="34" charset="0"/>
            </a:rPr>
            <a:t>sadarbību ar pacientu</a:t>
          </a:r>
          <a:r>
            <a:rPr lang="lv-LV" sz="1600" dirty="0">
              <a:latin typeface="Verdana" panose="020B0604030504040204" pitchFamily="34" charset="0"/>
              <a:ea typeface="Verdana" panose="020B0604030504040204" pitchFamily="34" charset="0"/>
            </a:rPr>
            <a:t>, tai skaitā kopēju virzību uz </a:t>
          </a:r>
          <a:r>
            <a:rPr lang="lv-LV" sz="1600" dirty="0" err="1">
              <a:latin typeface="Verdana" panose="020B0604030504040204" pitchFamily="34" charset="0"/>
              <a:ea typeface="Verdana" panose="020B0604030504040204" pitchFamily="34" charset="0"/>
            </a:rPr>
            <a:t>prevencijas</a:t>
          </a:r>
          <a:r>
            <a:rPr lang="lv-LV" sz="1600" dirty="0">
              <a:latin typeface="Verdana" panose="020B0604030504040204" pitchFamily="34" charset="0"/>
              <a:ea typeface="Verdana" panose="020B0604030504040204" pitchFamily="34" charset="0"/>
            </a:rPr>
            <a:t> vai agrīnās diagnostikas lomas palielināšanu:</a:t>
          </a:r>
        </a:p>
      </dgm:t>
    </dgm:pt>
    <dgm:pt modelId="{D1599B46-A8FE-4F4C-84CD-D95F2EB6FD85}" type="parTrans" cxnId="{BB1B0508-0B89-4FBF-B5EC-DEA9EACFA8D1}">
      <dgm:prSet/>
      <dgm:spPr/>
      <dgm:t>
        <a:bodyPr/>
        <a:lstStyle/>
        <a:p>
          <a:pPr algn="just"/>
          <a:endParaRPr lang="lv-LV" sz="1600">
            <a:latin typeface="Verdana" panose="020B0604030504040204" pitchFamily="34" charset="0"/>
            <a:ea typeface="Verdana" panose="020B0604030504040204" pitchFamily="34" charset="0"/>
          </a:endParaRPr>
        </a:p>
      </dgm:t>
    </dgm:pt>
    <dgm:pt modelId="{F75B6ACF-BCC5-4D17-9EBF-A3CDE834C1CC}" type="sibTrans" cxnId="{BB1B0508-0B89-4FBF-B5EC-DEA9EACFA8D1}">
      <dgm:prSet/>
      <dgm:spPr/>
      <dgm:t>
        <a:bodyPr/>
        <a:lstStyle/>
        <a:p>
          <a:pPr algn="just"/>
          <a:endParaRPr lang="lv-LV" sz="1600">
            <a:latin typeface="Verdana" panose="020B0604030504040204" pitchFamily="34" charset="0"/>
            <a:ea typeface="Verdana" panose="020B0604030504040204" pitchFamily="34" charset="0"/>
          </a:endParaRPr>
        </a:p>
      </dgm:t>
    </dgm:pt>
    <dgm:pt modelId="{DDCF6EB7-CE02-4F49-B848-A51AD955B3DF}">
      <dgm:prSet phldrT="[Text]" custT="1"/>
      <dgm:spPr>
        <a:solidFill>
          <a:schemeClr val="accent1">
            <a:lumMod val="75000"/>
          </a:schemeClr>
        </a:solidFill>
      </dgm:spPr>
      <dgm:t>
        <a:bodyPr/>
        <a:lstStyle/>
        <a:p>
          <a:pPr algn="just"/>
          <a:r>
            <a:rPr lang="lv-LV" sz="1600" b="1" u="sng" dirty="0">
              <a:latin typeface="Verdana" panose="020B0604030504040204" pitchFamily="34" charset="0"/>
              <a:ea typeface="Verdana" panose="020B0604030504040204" pitchFamily="34" charset="0"/>
            </a:rPr>
            <a:t>Jaunu atbalsta infrastruktūru veidošana</a:t>
          </a:r>
          <a:r>
            <a:rPr lang="lv-LV" sz="1600" dirty="0">
              <a:latin typeface="Verdana" panose="020B0604030504040204" pitchFamily="34" charset="0"/>
              <a:ea typeface="Verdana" panose="020B0604030504040204" pitchFamily="34" charset="0"/>
            </a:rPr>
            <a:t> kopsolī ar veselības aprūpes sistēmu integrāciju, t.sk. investīciju slimnīcu infrastruktūrā plānošanu:</a:t>
          </a:r>
        </a:p>
      </dgm:t>
    </dgm:pt>
    <dgm:pt modelId="{426237CC-E656-4A8A-B404-946BD9803604}" type="parTrans" cxnId="{04F44673-3C8B-4FD0-80BF-216479D4A693}">
      <dgm:prSet/>
      <dgm:spPr/>
      <dgm:t>
        <a:bodyPr/>
        <a:lstStyle/>
        <a:p>
          <a:pPr algn="just"/>
          <a:endParaRPr lang="lv-LV" sz="1600">
            <a:latin typeface="Verdana" panose="020B0604030504040204" pitchFamily="34" charset="0"/>
            <a:ea typeface="Verdana" panose="020B0604030504040204" pitchFamily="34" charset="0"/>
          </a:endParaRPr>
        </a:p>
      </dgm:t>
    </dgm:pt>
    <dgm:pt modelId="{84D1E5EE-CA7E-4A49-AC3F-E7EC761B06F3}" type="sibTrans" cxnId="{04F44673-3C8B-4FD0-80BF-216479D4A693}">
      <dgm:prSet/>
      <dgm:spPr/>
      <dgm:t>
        <a:bodyPr/>
        <a:lstStyle/>
        <a:p>
          <a:pPr algn="just"/>
          <a:endParaRPr lang="lv-LV" sz="1600">
            <a:latin typeface="Verdana" panose="020B0604030504040204" pitchFamily="34" charset="0"/>
            <a:ea typeface="Verdana" panose="020B0604030504040204" pitchFamily="34" charset="0"/>
          </a:endParaRPr>
        </a:p>
      </dgm:t>
    </dgm:pt>
    <dgm:pt modelId="{6527946F-E4CF-42B3-9FCA-4CC5B147D58D}">
      <dgm:prSet phldrT="[Text]" custT="1"/>
      <dgm:spPr/>
      <dgm:t>
        <a:bodyPr/>
        <a:lstStyle/>
        <a:p>
          <a:pPr algn="just"/>
          <a:r>
            <a:rPr lang="lv-LV" sz="1600" dirty="0">
              <a:latin typeface="Verdana" panose="020B0604030504040204" pitchFamily="34" charset="0"/>
              <a:ea typeface="Verdana" panose="020B0604030504040204" pitchFamily="34" charset="0"/>
            </a:rPr>
            <a:t>Piemēram,</a:t>
          </a:r>
        </a:p>
      </dgm:t>
    </dgm:pt>
    <dgm:pt modelId="{EFC13BE5-31D2-4038-A833-E2AA3430D93D}" type="parTrans" cxnId="{37AE53B8-9D7F-4844-9962-2232EA2FCA09}">
      <dgm:prSet/>
      <dgm:spPr/>
      <dgm:t>
        <a:bodyPr/>
        <a:lstStyle/>
        <a:p>
          <a:pPr algn="just"/>
          <a:endParaRPr lang="lv-LV" sz="1600">
            <a:latin typeface="Verdana" panose="020B0604030504040204" pitchFamily="34" charset="0"/>
            <a:ea typeface="Verdana" panose="020B0604030504040204" pitchFamily="34" charset="0"/>
          </a:endParaRPr>
        </a:p>
      </dgm:t>
    </dgm:pt>
    <dgm:pt modelId="{2E34AFAE-9C91-4F8B-97C3-1E630E232851}" type="sibTrans" cxnId="{37AE53B8-9D7F-4844-9962-2232EA2FCA09}">
      <dgm:prSet/>
      <dgm:spPr/>
      <dgm:t>
        <a:bodyPr/>
        <a:lstStyle/>
        <a:p>
          <a:pPr algn="just"/>
          <a:endParaRPr lang="lv-LV" sz="1600">
            <a:latin typeface="Verdana" panose="020B0604030504040204" pitchFamily="34" charset="0"/>
            <a:ea typeface="Verdana" panose="020B0604030504040204" pitchFamily="34" charset="0"/>
          </a:endParaRPr>
        </a:p>
      </dgm:t>
    </dgm:pt>
    <dgm:pt modelId="{8A813431-0BC5-4EE7-B08B-E42E7A2CF22A}">
      <dgm:prSet phldrT="[Text]" custT="1"/>
      <dgm:spPr/>
      <dgm:t>
        <a:bodyPr/>
        <a:lstStyle/>
        <a:p>
          <a:pPr algn="just"/>
          <a:r>
            <a:rPr lang="lv-LV" sz="1600" dirty="0">
              <a:latin typeface="Verdana" panose="020B0604030504040204" pitchFamily="34" charset="0"/>
              <a:ea typeface="Verdana" panose="020B0604030504040204" pitchFamily="34" charset="0"/>
            </a:rPr>
            <a:t>Piemēram, telpu pielāgošana, lai veicinātu efektīvāku pacientu plūsmu, pieejamāku pakalpojumu (piemēram, ginekologa apmeklējums un USG izmeklējums pieejams vienas vizītes laikā).</a:t>
          </a:r>
        </a:p>
      </dgm:t>
    </dgm:pt>
    <dgm:pt modelId="{14AF77B3-D624-4D1E-9676-0BFEA6611BA2}" type="parTrans" cxnId="{D07520FC-8C02-47F6-B339-FCFCC6D50656}">
      <dgm:prSet/>
      <dgm:spPr/>
      <dgm:t>
        <a:bodyPr/>
        <a:lstStyle/>
        <a:p>
          <a:pPr algn="just"/>
          <a:endParaRPr lang="lv-LV" sz="1600">
            <a:latin typeface="Verdana" panose="020B0604030504040204" pitchFamily="34" charset="0"/>
            <a:ea typeface="Verdana" panose="020B0604030504040204" pitchFamily="34" charset="0"/>
          </a:endParaRPr>
        </a:p>
      </dgm:t>
    </dgm:pt>
    <dgm:pt modelId="{963BF0BB-151E-44D3-960F-EE3EFE83C226}" type="sibTrans" cxnId="{D07520FC-8C02-47F6-B339-FCFCC6D50656}">
      <dgm:prSet/>
      <dgm:spPr/>
      <dgm:t>
        <a:bodyPr/>
        <a:lstStyle/>
        <a:p>
          <a:pPr algn="just"/>
          <a:endParaRPr lang="lv-LV" sz="1600">
            <a:latin typeface="Verdana" panose="020B0604030504040204" pitchFamily="34" charset="0"/>
            <a:ea typeface="Verdana" panose="020B0604030504040204" pitchFamily="34" charset="0"/>
          </a:endParaRPr>
        </a:p>
      </dgm:t>
    </dgm:pt>
    <dgm:pt modelId="{A0C23D07-F5BD-4893-B83A-E13404401EF3}">
      <dgm:prSet phldrT="[Text]" custT="1"/>
      <dgm:spPr/>
      <dgm:t>
        <a:bodyPr/>
        <a:lstStyle/>
        <a:p>
          <a:pPr algn="just">
            <a:buFont typeface="Wingdings" panose="05000000000000000000" pitchFamily="2" charset="2"/>
            <a:buChar char="ü"/>
          </a:pPr>
          <a:r>
            <a:rPr lang="lv-LV" sz="1600" dirty="0">
              <a:latin typeface="Verdana" panose="020B0604030504040204" pitchFamily="34" charset="0"/>
              <a:ea typeface="Verdana" panose="020B0604030504040204" pitchFamily="34" charset="0"/>
            </a:rPr>
            <a:t>stacionāra telpu uzlabošana ar mērķi veicināt pakalpojuma pieejamību reģionā, racionālu resursu izmantošanu, nodrošinot stacionāro aprūpi atbilstoši slimnīcas līmenim un pēctecīgu ambulatoro aprūpi;</a:t>
          </a:r>
        </a:p>
      </dgm:t>
    </dgm:pt>
    <dgm:pt modelId="{3A2D1ED8-34D4-4E9F-8A59-044FC20BCEF9}" type="parTrans" cxnId="{2D8864F5-110C-4CAE-BEAB-B37CAABF8BEC}">
      <dgm:prSet/>
      <dgm:spPr/>
      <dgm:t>
        <a:bodyPr/>
        <a:lstStyle/>
        <a:p>
          <a:pPr algn="just"/>
          <a:endParaRPr lang="lv-LV" sz="1600">
            <a:latin typeface="Verdana" panose="020B0604030504040204" pitchFamily="34" charset="0"/>
            <a:ea typeface="Verdana" panose="020B0604030504040204" pitchFamily="34" charset="0"/>
          </a:endParaRPr>
        </a:p>
      </dgm:t>
    </dgm:pt>
    <dgm:pt modelId="{1E637EEA-CE7A-497D-BB8F-08BFAF576F0F}" type="sibTrans" cxnId="{2D8864F5-110C-4CAE-BEAB-B37CAABF8BEC}">
      <dgm:prSet/>
      <dgm:spPr/>
      <dgm:t>
        <a:bodyPr/>
        <a:lstStyle/>
        <a:p>
          <a:pPr algn="just"/>
          <a:endParaRPr lang="lv-LV" sz="1600">
            <a:latin typeface="Verdana" panose="020B0604030504040204" pitchFamily="34" charset="0"/>
            <a:ea typeface="Verdana" panose="020B0604030504040204" pitchFamily="34" charset="0"/>
          </a:endParaRPr>
        </a:p>
      </dgm:t>
    </dgm:pt>
    <dgm:pt modelId="{3D4C2CC9-E152-4C58-AC9E-5D9A64232876}">
      <dgm:prSet phldrT="[Text]" custT="1"/>
      <dgm:spPr/>
      <dgm:t>
        <a:bodyPr/>
        <a:lstStyle/>
        <a:p>
          <a:pPr algn="just">
            <a:buFont typeface="Wingdings" panose="05000000000000000000" pitchFamily="2" charset="2"/>
            <a:buChar char="ü"/>
          </a:pPr>
          <a:r>
            <a:rPr lang="lv-LV" sz="1600" dirty="0">
              <a:latin typeface="Verdana" panose="020B0604030504040204" pitchFamily="34" charset="0"/>
              <a:ea typeface="Verdana" panose="020B0604030504040204" pitchFamily="34" charset="0"/>
            </a:rPr>
            <a:t>mobilas/pārvietojamas iekārtas iegāde, kuras pārvietošanas rezultātā tiek </a:t>
          </a:r>
          <a:r>
            <a:rPr lang="lv-LV" sz="1600" dirty="0" err="1">
              <a:latin typeface="Verdana" panose="020B0604030504040204" pitchFamily="34" charset="0"/>
              <a:ea typeface="Verdana" panose="020B0604030504040204" pitchFamily="34" charset="0"/>
            </a:rPr>
            <a:t>efektivizēta</a:t>
          </a:r>
          <a:r>
            <a:rPr lang="lv-LV" sz="1600" dirty="0">
              <a:latin typeface="Verdana" panose="020B0604030504040204" pitchFamily="34" charset="0"/>
              <a:ea typeface="Verdana" panose="020B0604030504040204" pitchFamily="34" charset="0"/>
            </a:rPr>
            <a:t> pacientu plūsma;</a:t>
          </a:r>
        </a:p>
      </dgm:t>
    </dgm:pt>
    <dgm:pt modelId="{23E77456-B59A-449B-9950-A6DAD2D8F6ED}" type="parTrans" cxnId="{E1E821D4-EF99-4177-A9B7-FC8B014A355C}">
      <dgm:prSet/>
      <dgm:spPr/>
      <dgm:t>
        <a:bodyPr/>
        <a:lstStyle/>
        <a:p>
          <a:pPr algn="just"/>
          <a:endParaRPr lang="lv-LV" sz="1600">
            <a:latin typeface="Verdana" panose="020B0604030504040204" pitchFamily="34" charset="0"/>
            <a:ea typeface="Verdana" panose="020B0604030504040204" pitchFamily="34" charset="0"/>
          </a:endParaRPr>
        </a:p>
      </dgm:t>
    </dgm:pt>
    <dgm:pt modelId="{44B25799-DC16-49BD-A000-6A3611D36C63}" type="sibTrans" cxnId="{E1E821D4-EF99-4177-A9B7-FC8B014A355C}">
      <dgm:prSet/>
      <dgm:spPr/>
      <dgm:t>
        <a:bodyPr/>
        <a:lstStyle/>
        <a:p>
          <a:pPr algn="just"/>
          <a:endParaRPr lang="lv-LV" sz="1600">
            <a:latin typeface="Verdana" panose="020B0604030504040204" pitchFamily="34" charset="0"/>
            <a:ea typeface="Verdana" panose="020B0604030504040204" pitchFamily="34" charset="0"/>
          </a:endParaRPr>
        </a:p>
      </dgm:t>
    </dgm:pt>
    <dgm:pt modelId="{A9A48A4A-B437-45AF-928D-EECA4513E6C3}">
      <dgm:prSet phldrT="[Text]" custT="1"/>
      <dgm:spPr/>
      <dgm:t>
        <a:bodyPr/>
        <a:lstStyle/>
        <a:p>
          <a:pPr algn="just">
            <a:buFont typeface="Wingdings" panose="05000000000000000000" pitchFamily="2" charset="2"/>
            <a:buChar char="ü"/>
          </a:pPr>
          <a:r>
            <a:rPr lang="lv-LV" sz="1600" dirty="0">
              <a:latin typeface="Verdana" panose="020B0604030504040204" pitchFamily="34" charset="0"/>
              <a:ea typeface="Verdana" panose="020B0604030504040204" pitchFamily="34" charset="0"/>
            </a:rPr>
            <a:t>aprīkojuma nomaiņa, lai nebūtu jāpārtrauc pakalpojums novecojušu medicīnas tehnoloģiju dēļ.</a:t>
          </a:r>
        </a:p>
      </dgm:t>
    </dgm:pt>
    <dgm:pt modelId="{400E44DE-4138-4641-AFB3-D04C42B217B6}" type="parTrans" cxnId="{B405FF78-4068-4FE0-815B-9450100080D2}">
      <dgm:prSet/>
      <dgm:spPr/>
      <dgm:t>
        <a:bodyPr/>
        <a:lstStyle/>
        <a:p>
          <a:pPr algn="just"/>
          <a:endParaRPr lang="lv-LV" sz="1600">
            <a:latin typeface="Verdana" panose="020B0604030504040204" pitchFamily="34" charset="0"/>
            <a:ea typeface="Verdana" panose="020B0604030504040204" pitchFamily="34" charset="0"/>
          </a:endParaRPr>
        </a:p>
      </dgm:t>
    </dgm:pt>
    <dgm:pt modelId="{D345F38C-0986-42AC-B94B-2F4366C62B3E}" type="sibTrans" cxnId="{B405FF78-4068-4FE0-815B-9450100080D2}">
      <dgm:prSet/>
      <dgm:spPr/>
      <dgm:t>
        <a:bodyPr/>
        <a:lstStyle/>
        <a:p>
          <a:pPr algn="just"/>
          <a:endParaRPr lang="lv-LV" sz="1600">
            <a:latin typeface="Verdana" panose="020B0604030504040204" pitchFamily="34" charset="0"/>
            <a:ea typeface="Verdana" panose="020B0604030504040204" pitchFamily="34" charset="0"/>
          </a:endParaRPr>
        </a:p>
      </dgm:t>
    </dgm:pt>
    <dgm:pt modelId="{6E4AB11E-0A26-428B-84E1-1A6D293B6F40}" type="pres">
      <dgm:prSet presAssocID="{F2362B8D-3E08-4A26-9717-A24EE6324260}" presName="linear" presStyleCnt="0">
        <dgm:presLayoutVars>
          <dgm:animLvl val="lvl"/>
          <dgm:resizeHandles val="exact"/>
        </dgm:presLayoutVars>
      </dgm:prSet>
      <dgm:spPr/>
    </dgm:pt>
    <dgm:pt modelId="{2FFCA19A-0579-4C3F-BC73-660D61A7852C}" type="pres">
      <dgm:prSet presAssocID="{B56A2CF2-862B-4701-857C-C4B386E0F19E}" presName="parentText" presStyleLbl="node1" presStyleIdx="0" presStyleCnt="2">
        <dgm:presLayoutVars>
          <dgm:chMax val="0"/>
          <dgm:bulletEnabled val="1"/>
        </dgm:presLayoutVars>
      </dgm:prSet>
      <dgm:spPr/>
    </dgm:pt>
    <dgm:pt modelId="{10108DED-EB34-4597-86F6-E04836AC076E}" type="pres">
      <dgm:prSet presAssocID="{B56A2CF2-862B-4701-857C-C4B386E0F19E}" presName="childText" presStyleLbl="revTx" presStyleIdx="0" presStyleCnt="2">
        <dgm:presLayoutVars>
          <dgm:bulletEnabled val="1"/>
        </dgm:presLayoutVars>
      </dgm:prSet>
      <dgm:spPr/>
    </dgm:pt>
    <dgm:pt modelId="{00DF0710-AD8F-4CE2-9F76-8F7FA83695D6}" type="pres">
      <dgm:prSet presAssocID="{DDCF6EB7-CE02-4F49-B848-A51AD955B3DF}" presName="parentText" presStyleLbl="node1" presStyleIdx="1" presStyleCnt="2">
        <dgm:presLayoutVars>
          <dgm:chMax val="0"/>
          <dgm:bulletEnabled val="1"/>
        </dgm:presLayoutVars>
      </dgm:prSet>
      <dgm:spPr/>
    </dgm:pt>
    <dgm:pt modelId="{630D5FD0-5011-4229-A073-3624D155222E}" type="pres">
      <dgm:prSet presAssocID="{DDCF6EB7-CE02-4F49-B848-A51AD955B3DF}" presName="childText" presStyleLbl="revTx" presStyleIdx="1" presStyleCnt="2">
        <dgm:presLayoutVars>
          <dgm:bulletEnabled val="1"/>
        </dgm:presLayoutVars>
      </dgm:prSet>
      <dgm:spPr/>
    </dgm:pt>
  </dgm:ptLst>
  <dgm:cxnLst>
    <dgm:cxn modelId="{BB1B0508-0B89-4FBF-B5EC-DEA9EACFA8D1}" srcId="{F2362B8D-3E08-4A26-9717-A24EE6324260}" destId="{B56A2CF2-862B-4701-857C-C4B386E0F19E}" srcOrd="0" destOrd="0" parTransId="{D1599B46-A8FE-4F4C-84CD-D95F2EB6FD85}" sibTransId="{F75B6ACF-BCC5-4D17-9EBF-A3CDE834C1CC}"/>
    <dgm:cxn modelId="{ACD81237-6337-459C-A039-7EA64235072E}" type="presOf" srcId="{3D4C2CC9-E152-4C58-AC9E-5D9A64232876}" destId="{630D5FD0-5011-4229-A073-3624D155222E}" srcOrd="0" destOrd="2" presId="urn:microsoft.com/office/officeart/2005/8/layout/vList2"/>
    <dgm:cxn modelId="{3E49FB51-8584-4207-8F93-75699DD724C8}" type="presOf" srcId="{B56A2CF2-862B-4701-857C-C4B386E0F19E}" destId="{2FFCA19A-0579-4C3F-BC73-660D61A7852C}" srcOrd="0" destOrd="0" presId="urn:microsoft.com/office/officeart/2005/8/layout/vList2"/>
    <dgm:cxn modelId="{04F44673-3C8B-4FD0-80BF-216479D4A693}" srcId="{F2362B8D-3E08-4A26-9717-A24EE6324260}" destId="{DDCF6EB7-CE02-4F49-B848-A51AD955B3DF}" srcOrd="1" destOrd="0" parTransId="{426237CC-E656-4A8A-B404-946BD9803604}" sibTransId="{84D1E5EE-CA7E-4A49-AC3F-E7EC761B06F3}"/>
    <dgm:cxn modelId="{6E340E75-7E3F-4D8B-96F5-49B9C32004C7}" type="presOf" srcId="{DDCF6EB7-CE02-4F49-B848-A51AD955B3DF}" destId="{00DF0710-AD8F-4CE2-9F76-8F7FA83695D6}" srcOrd="0" destOrd="0" presId="urn:microsoft.com/office/officeart/2005/8/layout/vList2"/>
    <dgm:cxn modelId="{B405FF78-4068-4FE0-815B-9450100080D2}" srcId="{6527946F-E4CF-42B3-9FCA-4CC5B147D58D}" destId="{A9A48A4A-B437-45AF-928D-EECA4513E6C3}" srcOrd="2" destOrd="0" parTransId="{400E44DE-4138-4641-AFB3-D04C42B217B6}" sibTransId="{D345F38C-0986-42AC-B94B-2F4366C62B3E}"/>
    <dgm:cxn modelId="{85C9027D-0C48-4E87-8850-116A4C22B6A6}" type="presOf" srcId="{6527946F-E4CF-42B3-9FCA-4CC5B147D58D}" destId="{630D5FD0-5011-4229-A073-3624D155222E}" srcOrd="0" destOrd="0" presId="urn:microsoft.com/office/officeart/2005/8/layout/vList2"/>
    <dgm:cxn modelId="{37AE53B8-9D7F-4844-9962-2232EA2FCA09}" srcId="{DDCF6EB7-CE02-4F49-B848-A51AD955B3DF}" destId="{6527946F-E4CF-42B3-9FCA-4CC5B147D58D}" srcOrd="0" destOrd="0" parTransId="{EFC13BE5-31D2-4038-A833-E2AA3430D93D}" sibTransId="{2E34AFAE-9C91-4F8B-97C3-1E630E232851}"/>
    <dgm:cxn modelId="{6C950DD2-3A35-4388-B96C-0CE61E4B5F54}" type="presOf" srcId="{A9A48A4A-B437-45AF-928D-EECA4513E6C3}" destId="{630D5FD0-5011-4229-A073-3624D155222E}" srcOrd="0" destOrd="3" presId="urn:microsoft.com/office/officeart/2005/8/layout/vList2"/>
    <dgm:cxn modelId="{E1E821D4-EF99-4177-A9B7-FC8B014A355C}" srcId="{6527946F-E4CF-42B3-9FCA-4CC5B147D58D}" destId="{3D4C2CC9-E152-4C58-AC9E-5D9A64232876}" srcOrd="1" destOrd="0" parTransId="{23E77456-B59A-449B-9950-A6DAD2D8F6ED}" sibTransId="{44B25799-DC16-49BD-A000-6A3611D36C63}"/>
    <dgm:cxn modelId="{6B8112D5-5359-452D-9488-1BE1880530A7}" type="presOf" srcId="{F2362B8D-3E08-4A26-9717-A24EE6324260}" destId="{6E4AB11E-0A26-428B-84E1-1A6D293B6F40}" srcOrd="0" destOrd="0" presId="urn:microsoft.com/office/officeart/2005/8/layout/vList2"/>
    <dgm:cxn modelId="{4B3A19EC-1B9F-49B1-80D9-98E1BEAD1ADD}" type="presOf" srcId="{8A813431-0BC5-4EE7-B08B-E42E7A2CF22A}" destId="{10108DED-EB34-4597-86F6-E04836AC076E}" srcOrd="0" destOrd="0" presId="urn:microsoft.com/office/officeart/2005/8/layout/vList2"/>
    <dgm:cxn modelId="{B304B5F0-997E-4682-B08E-F9510314FE36}" type="presOf" srcId="{A0C23D07-F5BD-4893-B83A-E13404401EF3}" destId="{630D5FD0-5011-4229-A073-3624D155222E}" srcOrd="0" destOrd="1" presId="urn:microsoft.com/office/officeart/2005/8/layout/vList2"/>
    <dgm:cxn modelId="{2D8864F5-110C-4CAE-BEAB-B37CAABF8BEC}" srcId="{6527946F-E4CF-42B3-9FCA-4CC5B147D58D}" destId="{A0C23D07-F5BD-4893-B83A-E13404401EF3}" srcOrd="0" destOrd="0" parTransId="{3A2D1ED8-34D4-4E9F-8A59-044FC20BCEF9}" sibTransId="{1E637EEA-CE7A-497D-BB8F-08BFAF576F0F}"/>
    <dgm:cxn modelId="{D07520FC-8C02-47F6-B339-FCFCC6D50656}" srcId="{B56A2CF2-862B-4701-857C-C4B386E0F19E}" destId="{8A813431-0BC5-4EE7-B08B-E42E7A2CF22A}" srcOrd="0" destOrd="0" parTransId="{14AF77B3-D624-4D1E-9676-0BFEA6611BA2}" sibTransId="{963BF0BB-151E-44D3-960F-EE3EFE83C226}"/>
    <dgm:cxn modelId="{71C843D3-FC6B-49EF-9E6A-EF66BC3C452C}" type="presParOf" srcId="{6E4AB11E-0A26-428B-84E1-1A6D293B6F40}" destId="{2FFCA19A-0579-4C3F-BC73-660D61A7852C}" srcOrd="0" destOrd="0" presId="urn:microsoft.com/office/officeart/2005/8/layout/vList2"/>
    <dgm:cxn modelId="{F984513B-C20D-4398-9E14-EFD09013E87E}" type="presParOf" srcId="{6E4AB11E-0A26-428B-84E1-1A6D293B6F40}" destId="{10108DED-EB34-4597-86F6-E04836AC076E}" srcOrd="1" destOrd="0" presId="urn:microsoft.com/office/officeart/2005/8/layout/vList2"/>
    <dgm:cxn modelId="{145FC39D-C2DA-4B0E-9D45-F33E96210C99}" type="presParOf" srcId="{6E4AB11E-0A26-428B-84E1-1A6D293B6F40}" destId="{00DF0710-AD8F-4CE2-9F76-8F7FA83695D6}" srcOrd="2" destOrd="0" presId="urn:microsoft.com/office/officeart/2005/8/layout/vList2"/>
    <dgm:cxn modelId="{7E925220-BA6C-4307-9377-79338C54CEAB}" type="presParOf" srcId="{6E4AB11E-0A26-428B-84E1-1A6D293B6F40}" destId="{630D5FD0-5011-4229-A073-3624D155222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4CF3DA-65E3-4109-9E15-1A4853B0FD30}">
      <dsp:nvSpPr>
        <dsp:cNvPr id="0" name=""/>
        <dsp:cNvSpPr/>
      </dsp:nvSpPr>
      <dsp:spPr>
        <a:xfrm>
          <a:off x="0" y="164"/>
          <a:ext cx="8229600" cy="6567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lv-LV" sz="1800" kern="1200" dirty="0"/>
            <a:t>1. Veselības ministrijas prezentācija par projektu atlases norisi</a:t>
          </a:r>
          <a:endParaRPr lang="en-US" sz="1800" kern="1200" dirty="0"/>
        </a:p>
      </dsp:txBody>
      <dsp:txXfrm>
        <a:off x="32061" y="32225"/>
        <a:ext cx="8165478" cy="592652"/>
      </dsp:txXfrm>
    </dsp:sp>
    <dsp:sp modelId="{AC82E9A3-CEA8-4019-A93E-EE262D36A251}">
      <dsp:nvSpPr>
        <dsp:cNvPr id="0" name=""/>
        <dsp:cNvSpPr/>
      </dsp:nvSpPr>
      <dsp:spPr>
        <a:xfrm>
          <a:off x="0" y="670129"/>
          <a:ext cx="8229600" cy="6567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lv-LV" sz="1800" kern="1200" dirty="0"/>
            <a:t>2. Veselības ministrijas skaidrojumi par integrētas veselības aprūpes rekomendācijām</a:t>
          </a:r>
        </a:p>
      </dsp:txBody>
      <dsp:txXfrm>
        <a:off x="32061" y="702190"/>
        <a:ext cx="8165478" cy="592652"/>
      </dsp:txXfrm>
    </dsp:sp>
    <dsp:sp modelId="{F7D2854C-A077-468B-8D3E-6DD432787BE4}">
      <dsp:nvSpPr>
        <dsp:cNvPr id="0" name=""/>
        <dsp:cNvSpPr/>
      </dsp:nvSpPr>
      <dsp:spPr>
        <a:xfrm>
          <a:off x="0" y="1340094"/>
          <a:ext cx="8229600" cy="6567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lv-LV" sz="1800" kern="1200" dirty="0"/>
            <a:t>3. Invalīdu un viņu draugu </a:t>
          </a:r>
          <a:r>
            <a:rPr lang="en-GB" sz="1800" kern="1200" dirty="0"/>
            <a:t>a</a:t>
          </a:r>
          <a:r>
            <a:rPr lang="lv-LV" sz="1800" kern="1200" dirty="0" err="1"/>
            <a:t>pvienība</a:t>
          </a:r>
          <a:r>
            <a:rPr lang="en-GB" sz="1800" kern="1200" dirty="0"/>
            <a:t> ”</a:t>
          </a:r>
          <a:r>
            <a:rPr lang="lv-LV" sz="1800" kern="1200" dirty="0"/>
            <a:t>Apeirons</a:t>
          </a:r>
          <a:r>
            <a:rPr lang="en-GB" sz="1800" kern="1200" dirty="0"/>
            <a:t>”</a:t>
          </a:r>
          <a:r>
            <a:rPr lang="lv-LV" sz="1800" kern="1200" dirty="0"/>
            <a:t> prezentācija par ieteikumiem risinājumiem vides </a:t>
          </a:r>
          <a:r>
            <a:rPr lang="lv-LV" sz="1800" kern="1200" dirty="0" err="1"/>
            <a:t>piekļūstamības</a:t>
          </a:r>
          <a:r>
            <a:rPr lang="lv-LV" sz="1800" kern="1200" dirty="0"/>
            <a:t> risinājumiem</a:t>
          </a:r>
        </a:p>
      </dsp:txBody>
      <dsp:txXfrm>
        <a:off x="32061" y="1372155"/>
        <a:ext cx="8165478" cy="592652"/>
      </dsp:txXfrm>
    </dsp:sp>
    <dsp:sp modelId="{59B277B6-8FFE-40F9-9622-8A740F479984}">
      <dsp:nvSpPr>
        <dsp:cNvPr id="0" name=""/>
        <dsp:cNvSpPr/>
      </dsp:nvSpPr>
      <dsp:spPr>
        <a:xfrm>
          <a:off x="0" y="2010060"/>
          <a:ext cx="8229600" cy="6567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lv-LV" sz="1800" kern="1200" dirty="0"/>
            <a:t>4. Jautājumi</a:t>
          </a:r>
          <a:endParaRPr lang="en-US" sz="1800" kern="1200" dirty="0"/>
        </a:p>
      </dsp:txBody>
      <dsp:txXfrm>
        <a:off x="32061" y="2042121"/>
        <a:ext cx="8165478" cy="5926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DBCDA4-9290-458A-82E9-EDFF48FEBDFC}">
      <dsp:nvSpPr>
        <dsp:cNvPr id="0" name=""/>
        <dsp:cNvSpPr/>
      </dsp:nvSpPr>
      <dsp:spPr>
        <a:xfrm>
          <a:off x="2388" y="141855"/>
          <a:ext cx="2910222" cy="116408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lv-LV" sz="1600" b="1" kern="1200" dirty="0">
              <a:solidFill>
                <a:srgbClr val="C00000"/>
              </a:solidFill>
              <a:latin typeface="Verdana" panose="020B0604030504040204" pitchFamily="34" charset="0"/>
              <a:ea typeface="Verdana" panose="020B0604030504040204" pitchFamily="34" charset="0"/>
            </a:rPr>
            <a:t>Projektu iesniegšana līdz 25.09.2023.</a:t>
          </a:r>
          <a:endParaRPr lang="lv-LV" sz="1600" kern="1200" dirty="0">
            <a:solidFill>
              <a:srgbClr val="C00000"/>
            </a:solidFill>
          </a:endParaRPr>
        </a:p>
      </dsp:txBody>
      <dsp:txXfrm>
        <a:off x="584432" y="141855"/>
        <a:ext cx="1746134" cy="1164088"/>
      </dsp:txXfrm>
    </dsp:sp>
    <dsp:sp modelId="{93C2E004-EFE7-43AD-A1D8-BA9068FE2F42}">
      <dsp:nvSpPr>
        <dsp:cNvPr id="0" name=""/>
        <dsp:cNvSpPr/>
      </dsp:nvSpPr>
      <dsp:spPr>
        <a:xfrm>
          <a:off x="2621588" y="141855"/>
          <a:ext cx="2910222" cy="116408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lv-LV" sz="1600" kern="1200" dirty="0">
              <a:latin typeface="Verdana" panose="020B0604030504040204" pitchFamily="34" charset="0"/>
              <a:ea typeface="Verdana" panose="020B0604030504040204" pitchFamily="34" charset="0"/>
            </a:rPr>
            <a:t>Provizoriskā izvērtēšana līdz 24.11.2023.</a:t>
          </a:r>
          <a:endParaRPr lang="lv-LV" sz="1600" kern="1200" dirty="0"/>
        </a:p>
      </dsp:txBody>
      <dsp:txXfrm>
        <a:off x="3203632" y="141855"/>
        <a:ext cx="1746134" cy="1164088"/>
      </dsp:txXfrm>
    </dsp:sp>
    <dsp:sp modelId="{A7B28ACB-3E9C-4D65-BE40-85F1F29B5B50}">
      <dsp:nvSpPr>
        <dsp:cNvPr id="0" name=""/>
        <dsp:cNvSpPr/>
      </dsp:nvSpPr>
      <dsp:spPr>
        <a:xfrm>
          <a:off x="5240788" y="141855"/>
          <a:ext cx="2910222" cy="116408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lv-LV" sz="1600" kern="1200" dirty="0">
              <a:latin typeface="Verdana" panose="020B0604030504040204" pitchFamily="34" charset="0"/>
              <a:ea typeface="Verdana" panose="020B0604030504040204" pitchFamily="34" charset="0"/>
            </a:rPr>
            <a:t>Provizoriskā līgumu slēgšana - 2023.gada decembris</a:t>
          </a:r>
          <a:endParaRPr lang="lv-LV" sz="1600" kern="1200" dirty="0"/>
        </a:p>
      </dsp:txBody>
      <dsp:txXfrm>
        <a:off x="5822832" y="141855"/>
        <a:ext cx="1746134" cy="11640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9D318-8EC2-437D-9E41-6A44A1740A0B}">
      <dsp:nvSpPr>
        <dsp:cNvPr id="0" name=""/>
        <dsp:cNvSpPr/>
      </dsp:nvSpPr>
      <dsp:spPr>
        <a:xfrm>
          <a:off x="743651" y="1340"/>
          <a:ext cx="2811474" cy="1686884"/>
        </a:xfrm>
        <a:prstGeom prst="rect">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lv-LV" sz="1700" kern="1200" dirty="0">
              <a:latin typeface="Verdana" panose="020B0604030504040204" pitchFamily="34" charset="0"/>
              <a:ea typeface="Verdana" panose="020B0604030504040204" pitchFamily="34" charset="0"/>
              <a:cs typeface="Arial" panose="020B0604020202020204" pitchFamily="34" charset="0"/>
            </a:rPr>
            <a:t>Sadrumstalotība un vairāki saskares punkti veselības aprūpē</a:t>
          </a:r>
          <a:endParaRPr lang="lv-LV" sz="1700" kern="1200" dirty="0"/>
        </a:p>
      </dsp:txBody>
      <dsp:txXfrm>
        <a:off x="743651" y="1340"/>
        <a:ext cx="2811474" cy="1686884"/>
      </dsp:txXfrm>
    </dsp:sp>
    <dsp:sp modelId="{E2DB2B5F-1A13-46DD-B1C1-E51466D7659E}">
      <dsp:nvSpPr>
        <dsp:cNvPr id="0" name=""/>
        <dsp:cNvSpPr/>
      </dsp:nvSpPr>
      <dsp:spPr>
        <a:xfrm>
          <a:off x="3836273" y="1340"/>
          <a:ext cx="2811474" cy="1686884"/>
        </a:xfrm>
        <a:prstGeom prst="rect">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lv-LV" sz="1700" kern="1200" dirty="0">
              <a:latin typeface="Verdana" panose="020B0604030504040204" pitchFamily="34" charset="0"/>
              <a:ea typeface="Verdana" panose="020B0604030504040204" pitchFamily="34" charset="0"/>
              <a:cs typeface="Arial" panose="020B0604020202020204" pitchFamily="34" charset="0"/>
            </a:rPr>
            <a:t>Pēctecības/koordinācijas trūkums veselības aprūpē, tai skaitā pacientu «noklīšana»</a:t>
          </a:r>
          <a:endParaRPr lang="lv-LV" sz="1700" kern="1200" dirty="0"/>
        </a:p>
      </dsp:txBody>
      <dsp:txXfrm>
        <a:off x="3836273" y="1340"/>
        <a:ext cx="2811474" cy="1686884"/>
      </dsp:txXfrm>
    </dsp:sp>
    <dsp:sp modelId="{2D9F26AD-5A67-4B35-B02F-7BF4804C318E}">
      <dsp:nvSpPr>
        <dsp:cNvPr id="0" name=""/>
        <dsp:cNvSpPr/>
      </dsp:nvSpPr>
      <dsp:spPr>
        <a:xfrm>
          <a:off x="743651" y="1969373"/>
          <a:ext cx="2811474" cy="1686884"/>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lv-LV" sz="1700" kern="1200" dirty="0">
              <a:latin typeface="Verdana" panose="020B0604030504040204" pitchFamily="34" charset="0"/>
              <a:ea typeface="Verdana" panose="020B0604030504040204" pitchFamily="34" charset="0"/>
              <a:cs typeface="Arial" panose="020B0604020202020204" pitchFamily="34" charset="0"/>
            </a:rPr>
            <a:t>Sadarbības trūkums starp organizācijām, komandām vai profesiju pārstāvjiem</a:t>
          </a:r>
          <a:endParaRPr lang="lv-LV" sz="1700" kern="1200" dirty="0"/>
        </a:p>
      </dsp:txBody>
      <dsp:txXfrm>
        <a:off x="743651" y="1969373"/>
        <a:ext cx="2811474" cy="1686884"/>
      </dsp:txXfrm>
    </dsp:sp>
    <dsp:sp modelId="{8478314C-F781-44BC-8AD9-710AF0F9C219}">
      <dsp:nvSpPr>
        <dsp:cNvPr id="0" name=""/>
        <dsp:cNvSpPr/>
      </dsp:nvSpPr>
      <dsp:spPr>
        <a:xfrm>
          <a:off x="3836273" y="1969373"/>
          <a:ext cx="2811474" cy="1686884"/>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lv-LV" sz="1700" kern="1200" dirty="0">
              <a:latin typeface="Verdana" panose="020B0604030504040204" pitchFamily="34" charset="0"/>
              <a:ea typeface="Verdana" panose="020B0604030504040204" pitchFamily="34" charset="0"/>
              <a:cs typeface="Arial" panose="020B0604020202020204" pitchFamily="34" charset="0"/>
            </a:rPr>
            <a:t>Aprūpes process nav vērsts uz cilvēku un viņa ērtībām</a:t>
          </a:r>
          <a:endParaRPr lang="lv-LV" sz="1700" kern="1200" dirty="0"/>
        </a:p>
      </dsp:txBody>
      <dsp:txXfrm>
        <a:off x="3836273" y="1969373"/>
        <a:ext cx="2811474" cy="168688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CAE576-A1D6-4C9B-B43F-ABAE87D5585F}">
      <dsp:nvSpPr>
        <dsp:cNvPr id="0" name=""/>
        <dsp:cNvSpPr/>
      </dsp:nvSpPr>
      <dsp:spPr>
        <a:xfrm>
          <a:off x="0" y="467763"/>
          <a:ext cx="2624584" cy="1574750"/>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ClrTx/>
            <a:buSzTx/>
            <a:buFont typeface="Arial" pitchFamily="34" charset="0"/>
            <a:buNone/>
          </a:pPr>
          <a:r>
            <a:rPr kumimoji="0" lang="lv-LV" sz="1400" b="0" i="0" u="none" strike="noStrike" kern="1200" cap="none" spc="0" normalizeH="0" baseline="0" noProof="0" dirty="0">
              <a:ln/>
              <a:effectLst/>
              <a:uLnTx/>
              <a:uFillTx/>
              <a:latin typeface="Verdana" panose="020B0604030504040204" pitchFamily="34" charset="0"/>
              <a:ea typeface="Verdana" panose="020B0604030504040204" pitchFamily="34" charset="0"/>
              <a:cs typeface="Arial" panose="020B0604020202020204" pitchFamily="34" charset="0"/>
            </a:rPr>
            <a:t>Datu uzkrāšana un apmaiņa</a:t>
          </a:r>
          <a:endParaRPr lang="lv-LV" sz="1400" kern="1200" dirty="0"/>
        </a:p>
      </dsp:txBody>
      <dsp:txXfrm>
        <a:off x="0" y="467763"/>
        <a:ext cx="2624584" cy="1574750"/>
      </dsp:txXfrm>
    </dsp:sp>
    <dsp:sp modelId="{DF63A031-9A6F-4ED6-92CF-97E9E2FB2B60}">
      <dsp:nvSpPr>
        <dsp:cNvPr id="0" name=""/>
        <dsp:cNvSpPr/>
      </dsp:nvSpPr>
      <dsp:spPr>
        <a:xfrm>
          <a:off x="2887042" y="467763"/>
          <a:ext cx="2624584" cy="1574750"/>
        </a:xfrm>
        <a:prstGeom prst="rect">
          <a:avLst/>
        </a:prstGeom>
        <a:solidFill>
          <a:schemeClr val="accent4">
            <a:hueOff val="-802584"/>
            <a:satOff val="9922"/>
            <a:lumOff val="-32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ClrTx/>
            <a:buSzTx/>
            <a:buFont typeface="Arial" pitchFamily="34" charset="0"/>
            <a:buNone/>
          </a:pPr>
          <a:r>
            <a:rPr kumimoji="0" lang="lv-LV" sz="1400" b="0" i="0" u="none" strike="noStrike" kern="1200" cap="none" spc="0" normalizeH="0" baseline="0" noProof="0" dirty="0">
              <a:ln/>
              <a:effectLst/>
              <a:uLnTx/>
              <a:uFillTx/>
              <a:latin typeface="Verdana" panose="020B0604030504040204" pitchFamily="34" charset="0"/>
              <a:ea typeface="Verdana" panose="020B0604030504040204" pitchFamily="34" charset="0"/>
              <a:cs typeface="Arial" panose="020B0604020202020204" pitchFamily="34" charset="0"/>
            </a:rPr>
            <a:t>Starp-disciplinārs komandu darbs/ efektīva informācijas aprite starp speciālistiem</a:t>
          </a:r>
          <a:endParaRPr lang="lv-LV" sz="1400" kern="1200" dirty="0"/>
        </a:p>
      </dsp:txBody>
      <dsp:txXfrm>
        <a:off x="2887042" y="467763"/>
        <a:ext cx="2624584" cy="1574750"/>
      </dsp:txXfrm>
    </dsp:sp>
    <dsp:sp modelId="{D17566A3-A382-4AB2-B3C1-2EE7EF68EEA5}">
      <dsp:nvSpPr>
        <dsp:cNvPr id="0" name=""/>
        <dsp:cNvSpPr/>
      </dsp:nvSpPr>
      <dsp:spPr>
        <a:xfrm>
          <a:off x="5774084" y="467763"/>
          <a:ext cx="2624584" cy="1574750"/>
        </a:xfrm>
        <a:prstGeom prst="rect">
          <a:avLst/>
        </a:prstGeom>
        <a:solidFill>
          <a:schemeClr val="accent4">
            <a:hueOff val="-1605168"/>
            <a:satOff val="19845"/>
            <a:lumOff val="-64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lv-LV" sz="1400" kern="1200" dirty="0">
              <a:latin typeface="Verdana" panose="020B0604030504040204" pitchFamily="34" charset="0"/>
              <a:ea typeface="Verdana" panose="020B0604030504040204" pitchFamily="34" charset="0"/>
              <a:cs typeface="Arial" panose="020B0604020202020204" pitchFamily="34" charset="0"/>
            </a:rPr>
            <a:t>V</a:t>
          </a:r>
          <a:r>
            <a:rPr kumimoji="0" lang="lv-LV" sz="1400" b="0" i="0" u="none" strike="noStrike" kern="1200" cap="none" spc="0" normalizeH="0" baseline="0" noProof="0" dirty="0" err="1">
              <a:ln/>
              <a:effectLst/>
              <a:uLnTx/>
              <a:uFillTx/>
              <a:latin typeface="Verdana" panose="020B0604030504040204" pitchFamily="34" charset="0"/>
              <a:ea typeface="Verdana" panose="020B0604030504040204" pitchFamily="34" charset="0"/>
              <a:cs typeface="Arial" panose="020B0604020202020204" pitchFamily="34" charset="0"/>
            </a:rPr>
            <a:t>ieglāka</a:t>
          </a:r>
          <a:r>
            <a:rPr kumimoji="0" lang="lv-LV" sz="1400" b="0" i="0" u="none" strike="noStrike" kern="1200" cap="none" spc="0" normalizeH="0" baseline="0" noProof="0" dirty="0">
              <a:ln/>
              <a:effectLst/>
              <a:uLnTx/>
              <a:uFillTx/>
              <a:latin typeface="Verdana" panose="020B0604030504040204" pitchFamily="34" charset="0"/>
              <a:ea typeface="Verdana" panose="020B0604030504040204" pitchFamily="34" charset="0"/>
              <a:cs typeface="Arial" panose="020B0604020202020204" pitchFamily="34" charset="0"/>
            </a:rPr>
            <a:t> piekļuve veselības aprūpei un pacienta navigācija; </a:t>
          </a:r>
        </a:p>
        <a:p>
          <a:pPr marL="0" lvl="0" indent="0" algn="ctr" defTabSz="622300">
            <a:lnSpc>
              <a:spcPct val="90000"/>
            </a:lnSpc>
            <a:spcBef>
              <a:spcPct val="0"/>
            </a:spcBef>
            <a:spcAft>
              <a:spcPct val="35000"/>
            </a:spcAft>
            <a:buNone/>
          </a:pPr>
          <a:r>
            <a:rPr kumimoji="0" lang="lv-LV" sz="1400" b="0" i="0" u="none" strike="noStrike" kern="1200" cap="none" spc="0" normalizeH="0" baseline="0" noProof="0" dirty="0">
              <a:ln/>
              <a:effectLst/>
              <a:uLnTx/>
              <a:uFillTx/>
              <a:latin typeface="Verdana" panose="020B0604030504040204" pitchFamily="34" charset="0"/>
              <a:ea typeface="Verdana" panose="020B0604030504040204" pitchFamily="34" charset="0"/>
              <a:cs typeface="Arial" panose="020B0604020202020204" pitchFamily="34" charset="0"/>
            </a:rPr>
            <a:t>pastāvīga veselības aprūpe vienā plūsmā</a:t>
          </a:r>
          <a:endParaRPr lang="lv-LV" sz="1400" kern="1200" dirty="0"/>
        </a:p>
      </dsp:txBody>
      <dsp:txXfrm>
        <a:off x="5774084" y="467763"/>
        <a:ext cx="2624584" cy="1574750"/>
      </dsp:txXfrm>
    </dsp:sp>
    <dsp:sp modelId="{36C3680E-FE2C-4CBD-BB2A-CCF94CA84C02}">
      <dsp:nvSpPr>
        <dsp:cNvPr id="0" name=""/>
        <dsp:cNvSpPr/>
      </dsp:nvSpPr>
      <dsp:spPr>
        <a:xfrm>
          <a:off x="1357776" y="2304972"/>
          <a:ext cx="2796074" cy="1574750"/>
        </a:xfrm>
        <a:prstGeom prst="rect">
          <a:avLst/>
        </a:prstGeom>
        <a:solidFill>
          <a:schemeClr val="accent4">
            <a:hueOff val="-2407752"/>
            <a:satOff val="29768"/>
            <a:lumOff val="-970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ClrTx/>
            <a:buSzTx/>
            <a:buFont typeface="Arial" pitchFamily="34" charset="0"/>
            <a:buNone/>
          </a:pPr>
          <a:r>
            <a:rPr kumimoji="0" lang="lv-LV" sz="1400" b="0" i="0" u="none" strike="noStrike" kern="1200" cap="none" spc="0" normalizeH="0" baseline="0" noProof="0" dirty="0">
              <a:ln/>
              <a:effectLst/>
              <a:uLnTx/>
              <a:uFillTx/>
              <a:latin typeface="Verdana" panose="020B0604030504040204" pitchFamily="34" charset="0"/>
              <a:ea typeface="Verdana" panose="020B0604030504040204" pitchFamily="34" charset="0"/>
              <a:cs typeface="Arial" panose="020B0604020202020204" pitchFamily="34" charset="0"/>
            </a:rPr>
            <a:t>Pakalpojumu kvalitātes palielināšana (tai skaitā mazinātas atkārtotas hospitalizācijas un saskares punkti)</a:t>
          </a:r>
          <a:endParaRPr lang="lv-LV" sz="1400" kern="1200" dirty="0"/>
        </a:p>
      </dsp:txBody>
      <dsp:txXfrm>
        <a:off x="1357776" y="2304972"/>
        <a:ext cx="2796074" cy="1574750"/>
      </dsp:txXfrm>
    </dsp:sp>
    <dsp:sp modelId="{5FCDA742-6DFD-4258-9247-38E45211235D}">
      <dsp:nvSpPr>
        <dsp:cNvPr id="0" name=""/>
        <dsp:cNvSpPr/>
      </dsp:nvSpPr>
      <dsp:spPr>
        <a:xfrm>
          <a:off x="4416308" y="2304972"/>
          <a:ext cx="2624584" cy="1574750"/>
        </a:xfrm>
        <a:prstGeom prst="rect">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ClrTx/>
            <a:buSzTx/>
            <a:buFont typeface="Arial" pitchFamily="34" charset="0"/>
            <a:buNone/>
          </a:pPr>
          <a:r>
            <a:rPr kumimoji="0" lang="lv-LV" sz="1400" b="0" i="0" u="none" strike="noStrike" kern="1200" cap="none" spc="0" normalizeH="0" baseline="0" noProof="0">
              <a:ln/>
              <a:effectLst/>
              <a:uLnTx/>
              <a:uFillTx/>
              <a:latin typeface="Verdana" panose="020B0604030504040204" pitchFamily="34" charset="0"/>
              <a:ea typeface="Verdana" panose="020B0604030504040204" pitchFamily="34" charset="0"/>
              <a:cs typeface="Arial" panose="020B0604020202020204" pitchFamily="34" charset="0"/>
            </a:rPr>
            <a:t>Pacienta centrēta pieeja</a:t>
          </a:r>
          <a:endParaRPr lang="lv-LV" sz="1400" kern="1200" dirty="0"/>
        </a:p>
      </dsp:txBody>
      <dsp:txXfrm>
        <a:off x="4416308" y="2304972"/>
        <a:ext cx="2624584" cy="15747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21349E-FCC0-4BCD-8829-1835B14E45A3}">
      <dsp:nvSpPr>
        <dsp:cNvPr id="0" name=""/>
        <dsp:cNvSpPr/>
      </dsp:nvSpPr>
      <dsp:spPr>
        <a:xfrm>
          <a:off x="0" y="20730"/>
          <a:ext cx="8534400" cy="888468"/>
        </a:xfrm>
        <a:prstGeom prst="roundRect">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r>
            <a:rPr lang="lv-LV" sz="1600" b="1" u="sng" kern="1200" dirty="0">
              <a:latin typeface="Verdana" panose="020B0604030504040204" pitchFamily="34" charset="0"/>
              <a:ea typeface="Verdana" panose="020B0604030504040204" pitchFamily="34" charset="0"/>
            </a:rPr>
            <a:t>Informācijas un komunikācijas risinājumi </a:t>
          </a:r>
          <a:r>
            <a:rPr lang="lv-LV" sz="1600" kern="1200" dirty="0">
              <a:latin typeface="Verdana" panose="020B0604030504040204" pitchFamily="34" charset="0"/>
              <a:ea typeface="Verdana" panose="020B0604030504040204" pitchFamily="34" charset="0"/>
            </a:rPr>
            <a:t>informācijas aprites nodrošināšanai (e-veselības un </a:t>
          </a:r>
          <a:r>
            <a:rPr lang="lv-LV" sz="1600" kern="1200" dirty="0" err="1">
              <a:latin typeface="Verdana" panose="020B0604030504040204" pitchFamily="34" charset="0"/>
              <a:ea typeface="Verdana" panose="020B0604030504040204" pitchFamily="34" charset="0"/>
            </a:rPr>
            <a:t>telemedicīnas</a:t>
          </a:r>
          <a:r>
            <a:rPr lang="lv-LV" sz="1600" kern="1200" dirty="0">
              <a:latin typeface="Verdana" panose="020B0604030504040204" pitchFamily="34" charset="0"/>
              <a:ea typeface="Verdana" panose="020B0604030504040204" pitchFamily="34" charset="0"/>
            </a:rPr>
            <a:t> risinājumi):</a:t>
          </a:r>
        </a:p>
      </dsp:txBody>
      <dsp:txXfrm>
        <a:off x="43371" y="64101"/>
        <a:ext cx="8447658" cy="801726"/>
      </dsp:txXfrm>
    </dsp:sp>
    <dsp:sp modelId="{63E5D2C3-9EBB-47BD-B461-2CFBACA9D25D}">
      <dsp:nvSpPr>
        <dsp:cNvPr id="0" name=""/>
        <dsp:cNvSpPr/>
      </dsp:nvSpPr>
      <dsp:spPr>
        <a:xfrm>
          <a:off x="0" y="909199"/>
          <a:ext cx="8534400" cy="49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967" tIns="20320" rIns="113792" bIns="20320" numCol="1" spcCol="1270" anchor="t" anchorCtr="0">
          <a:noAutofit/>
        </a:bodyPr>
        <a:lstStyle/>
        <a:p>
          <a:pPr marL="171450" lvl="1" indent="-171450" algn="just" defTabSz="711200">
            <a:lnSpc>
              <a:spcPct val="90000"/>
            </a:lnSpc>
            <a:spcBef>
              <a:spcPct val="0"/>
            </a:spcBef>
            <a:spcAft>
              <a:spcPct val="20000"/>
            </a:spcAft>
            <a:buChar char="•"/>
          </a:pPr>
          <a:r>
            <a:rPr lang="lv-LV" sz="1600" kern="1200" dirty="0">
              <a:latin typeface="Verdana" panose="020B0604030504040204" pitchFamily="34" charset="0"/>
              <a:ea typeface="Verdana" panose="020B0604030504040204" pitchFamily="34" charset="0"/>
            </a:rPr>
            <a:t>Piemēram, IT aprīkojums (saraksts pieejams VM mājas lapā pie biežāk uzdotajiem jautājumiem).</a:t>
          </a:r>
        </a:p>
      </dsp:txBody>
      <dsp:txXfrm>
        <a:off x="0" y="909199"/>
        <a:ext cx="8534400" cy="496800"/>
      </dsp:txXfrm>
    </dsp:sp>
    <dsp:sp modelId="{084A7245-1D2E-4D5D-B7E2-B60C93410922}">
      <dsp:nvSpPr>
        <dsp:cNvPr id="0" name=""/>
        <dsp:cNvSpPr/>
      </dsp:nvSpPr>
      <dsp:spPr>
        <a:xfrm>
          <a:off x="0" y="1405999"/>
          <a:ext cx="8534400" cy="888468"/>
        </a:xfrm>
        <a:prstGeom prst="round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r>
            <a:rPr lang="lv-LV" sz="1600" b="1" u="sng" kern="1200" dirty="0">
              <a:latin typeface="Verdana" panose="020B0604030504040204" pitchFamily="34" charset="0"/>
              <a:ea typeface="Verdana" panose="020B0604030504040204" pitchFamily="34" charset="0"/>
            </a:rPr>
            <a:t>Pacientu aprūpes vadība jeb koordinācija </a:t>
          </a:r>
          <a:r>
            <a:rPr lang="lv-LV" sz="1600" kern="1200" dirty="0">
              <a:latin typeface="Verdana" panose="020B0604030504040204" pitchFamily="34" charset="0"/>
              <a:ea typeface="Verdana" panose="020B0604030504040204" pitchFamily="34" charset="0"/>
            </a:rPr>
            <a:t>– t.sk. jaunu aprūpes lomu ieviešana un vienota aprūpes plāna uzturēšana; lielāks uzsvars uz PVA speciālistu lomu veselības aprūpes koordinēšanu:</a:t>
          </a:r>
        </a:p>
      </dsp:txBody>
      <dsp:txXfrm>
        <a:off x="43371" y="1449370"/>
        <a:ext cx="8447658" cy="801726"/>
      </dsp:txXfrm>
    </dsp:sp>
    <dsp:sp modelId="{CCC67FF2-4C23-42C0-A4EC-63975C55F7A6}">
      <dsp:nvSpPr>
        <dsp:cNvPr id="0" name=""/>
        <dsp:cNvSpPr/>
      </dsp:nvSpPr>
      <dsp:spPr>
        <a:xfrm>
          <a:off x="0" y="2294468"/>
          <a:ext cx="8534400" cy="1055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967" tIns="20320" rIns="113792" bIns="20320" numCol="1" spcCol="1270" anchor="t" anchorCtr="0">
          <a:noAutofit/>
        </a:bodyPr>
        <a:lstStyle/>
        <a:p>
          <a:pPr marL="171450" lvl="1" indent="-171450" algn="just" defTabSz="711200">
            <a:lnSpc>
              <a:spcPct val="90000"/>
            </a:lnSpc>
            <a:spcBef>
              <a:spcPct val="0"/>
            </a:spcBef>
            <a:spcAft>
              <a:spcPct val="20000"/>
            </a:spcAft>
            <a:buChar char="•"/>
          </a:pPr>
          <a:r>
            <a:rPr lang="lv-LV" sz="1600" kern="1200" dirty="0">
              <a:latin typeface="Verdana" panose="020B0604030504040204" pitchFamily="34" charset="0"/>
              <a:ea typeface="Verdana" panose="020B0604030504040204" pitchFamily="34" charset="0"/>
            </a:rPr>
            <a:t>Piemēram,</a:t>
          </a:r>
        </a:p>
        <a:p>
          <a:pPr marL="342900" lvl="2" indent="-171450" algn="just" defTabSz="711200">
            <a:lnSpc>
              <a:spcPct val="90000"/>
            </a:lnSpc>
            <a:spcBef>
              <a:spcPct val="0"/>
            </a:spcBef>
            <a:spcAft>
              <a:spcPct val="20000"/>
            </a:spcAft>
            <a:buFont typeface="Wingdings" panose="05000000000000000000" pitchFamily="2" charset="2"/>
            <a:buChar char="ü"/>
          </a:pPr>
          <a:r>
            <a:rPr lang="lv-LV" sz="1600" kern="1200" dirty="0">
              <a:latin typeface="Verdana" panose="020B0604030504040204" pitchFamily="34" charset="0"/>
              <a:ea typeface="Verdana" panose="020B0604030504040204" pitchFamily="34" charset="0"/>
            </a:rPr>
            <a:t> pacientu koordinatora darba vietas aprīkošana, telpas pielāgošana;</a:t>
          </a:r>
        </a:p>
        <a:p>
          <a:pPr marL="342900" lvl="2" indent="-171450" algn="just" defTabSz="711200">
            <a:lnSpc>
              <a:spcPct val="90000"/>
            </a:lnSpc>
            <a:spcBef>
              <a:spcPct val="0"/>
            </a:spcBef>
            <a:spcAft>
              <a:spcPct val="20000"/>
            </a:spcAft>
            <a:buFont typeface="Wingdings" panose="05000000000000000000" pitchFamily="2" charset="2"/>
            <a:buChar char="ü"/>
          </a:pPr>
          <a:r>
            <a:rPr lang="lv-LV" sz="1600" kern="1200" dirty="0">
              <a:latin typeface="Verdana" panose="020B0604030504040204" pitchFamily="34" charset="0"/>
              <a:ea typeface="Verdana" panose="020B0604030504040204" pitchFamily="34" charset="0"/>
            </a:rPr>
            <a:t>aprīkojuma iegāde vai telpu uzlabošana primārās aprūpes (ģimenes ārstu, zobārstu) pakalpojumu stiprināšanai.</a:t>
          </a:r>
        </a:p>
      </dsp:txBody>
      <dsp:txXfrm>
        <a:off x="0" y="2294468"/>
        <a:ext cx="8534400" cy="1055700"/>
      </dsp:txXfrm>
    </dsp:sp>
    <dsp:sp modelId="{FFBA728F-C4F6-4257-8E47-C03A10051158}">
      <dsp:nvSpPr>
        <dsp:cNvPr id="0" name=""/>
        <dsp:cNvSpPr/>
      </dsp:nvSpPr>
      <dsp:spPr>
        <a:xfrm>
          <a:off x="0" y="3350168"/>
          <a:ext cx="8534400" cy="888468"/>
        </a:xfrm>
        <a:prstGeom prst="roundRect">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r>
            <a:rPr lang="lv-LV" sz="1600" b="1" u="sng" kern="1200" dirty="0">
              <a:latin typeface="Verdana" panose="020B0604030504040204" pitchFamily="34" charset="0"/>
              <a:ea typeface="Verdana" panose="020B0604030504040204" pitchFamily="34" charset="0"/>
            </a:rPr>
            <a:t>Vienota pieeja aprūpei un savstarpējai sadarbībai</a:t>
          </a:r>
          <a:r>
            <a:rPr lang="lv-LV" sz="1600" kern="1200" dirty="0">
              <a:latin typeface="Verdana" panose="020B0604030504040204" pitchFamily="34" charset="0"/>
              <a:ea typeface="Verdana" panose="020B0604030504040204" pitchFamily="34" charset="0"/>
            </a:rPr>
            <a:t>, kas ietver arī skaidras </a:t>
          </a:r>
          <a:r>
            <a:rPr lang="lv-LV" sz="1600" kern="1200" dirty="0" err="1">
              <a:latin typeface="Verdana" panose="020B0604030504040204" pitchFamily="34" charset="0"/>
              <a:ea typeface="Verdana" panose="020B0604030504040204" pitchFamily="34" charset="0"/>
            </a:rPr>
            <a:t>multidisciplināras</a:t>
          </a:r>
          <a:r>
            <a:rPr lang="lv-LV" sz="1600" kern="1200" dirty="0">
              <a:latin typeface="Verdana" panose="020B0604030504040204" pitchFamily="34" charset="0"/>
              <a:ea typeface="Verdana" panose="020B0604030504040204" pitchFamily="34" charset="0"/>
            </a:rPr>
            <a:t> vai starpdisciplināras komandas speciālistu lomas:</a:t>
          </a:r>
        </a:p>
      </dsp:txBody>
      <dsp:txXfrm>
        <a:off x="43371" y="3393539"/>
        <a:ext cx="8447658" cy="801726"/>
      </dsp:txXfrm>
    </dsp:sp>
    <dsp:sp modelId="{E99C554A-EF39-4E69-BC00-236C6CA6E2FD}">
      <dsp:nvSpPr>
        <dsp:cNvPr id="0" name=""/>
        <dsp:cNvSpPr/>
      </dsp:nvSpPr>
      <dsp:spPr>
        <a:xfrm>
          <a:off x="0" y="4238637"/>
          <a:ext cx="8534400" cy="49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967" tIns="20320" rIns="113792" bIns="20320" numCol="1" spcCol="1270" anchor="t" anchorCtr="0">
          <a:noAutofit/>
        </a:bodyPr>
        <a:lstStyle/>
        <a:p>
          <a:pPr marL="171450" lvl="1" indent="-171450" algn="just" defTabSz="711200">
            <a:lnSpc>
              <a:spcPct val="90000"/>
            </a:lnSpc>
            <a:spcBef>
              <a:spcPct val="0"/>
            </a:spcBef>
            <a:spcAft>
              <a:spcPct val="20000"/>
            </a:spcAft>
            <a:buChar char="•"/>
          </a:pPr>
          <a:r>
            <a:rPr lang="lv-LV" sz="1600" kern="1200" dirty="0">
              <a:latin typeface="Verdana" panose="020B0604030504040204" pitchFamily="34" charset="0"/>
              <a:ea typeface="Verdana" panose="020B0604030504040204" pitchFamily="34" charset="0"/>
            </a:rPr>
            <a:t>Piemēram, aprīkojums vai telpu uzlabošana starpdisciplināras komandas darba veicināšanai.</a:t>
          </a:r>
        </a:p>
      </dsp:txBody>
      <dsp:txXfrm>
        <a:off x="0" y="4238637"/>
        <a:ext cx="8534400" cy="4968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FCA19A-0579-4C3F-BC73-660D61A7852C}">
      <dsp:nvSpPr>
        <dsp:cNvPr id="0" name=""/>
        <dsp:cNvSpPr/>
      </dsp:nvSpPr>
      <dsp:spPr>
        <a:xfrm>
          <a:off x="0" y="6090"/>
          <a:ext cx="8458200" cy="861120"/>
        </a:xfrm>
        <a:prstGeom prst="roundRect">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r>
            <a:rPr lang="lv-LV" sz="1600" kern="1200" dirty="0">
              <a:latin typeface="Verdana" panose="020B0604030504040204" pitchFamily="34" charset="0"/>
              <a:ea typeface="Verdana" panose="020B0604030504040204" pitchFamily="34" charset="0"/>
            </a:rPr>
            <a:t>Uzsvars uz </a:t>
          </a:r>
          <a:r>
            <a:rPr lang="lv-LV" sz="1600" kern="1200" dirty="0" err="1">
              <a:latin typeface="Verdana" panose="020B0604030504040204" pitchFamily="34" charset="0"/>
              <a:ea typeface="Verdana" panose="020B0604030504040204" pitchFamily="34" charset="0"/>
            </a:rPr>
            <a:t>proaktīvu</a:t>
          </a:r>
          <a:r>
            <a:rPr lang="lv-LV" sz="1600" kern="1200" dirty="0">
              <a:latin typeface="Verdana" panose="020B0604030504040204" pitchFamily="34" charset="0"/>
              <a:ea typeface="Verdana" panose="020B0604030504040204" pitchFamily="34" charset="0"/>
            </a:rPr>
            <a:t> </a:t>
          </a:r>
          <a:r>
            <a:rPr lang="lv-LV" sz="1600" b="1" u="sng" kern="1200" dirty="0">
              <a:latin typeface="Verdana" panose="020B0604030504040204" pitchFamily="34" charset="0"/>
              <a:ea typeface="Verdana" panose="020B0604030504040204" pitchFamily="34" charset="0"/>
            </a:rPr>
            <a:t>sadarbību ar pacientu</a:t>
          </a:r>
          <a:r>
            <a:rPr lang="lv-LV" sz="1600" kern="1200" dirty="0">
              <a:latin typeface="Verdana" panose="020B0604030504040204" pitchFamily="34" charset="0"/>
              <a:ea typeface="Verdana" panose="020B0604030504040204" pitchFamily="34" charset="0"/>
            </a:rPr>
            <a:t>, tai skaitā kopēju virzību uz </a:t>
          </a:r>
          <a:r>
            <a:rPr lang="lv-LV" sz="1600" kern="1200" dirty="0" err="1">
              <a:latin typeface="Verdana" panose="020B0604030504040204" pitchFamily="34" charset="0"/>
              <a:ea typeface="Verdana" panose="020B0604030504040204" pitchFamily="34" charset="0"/>
            </a:rPr>
            <a:t>prevencijas</a:t>
          </a:r>
          <a:r>
            <a:rPr lang="lv-LV" sz="1600" kern="1200" dirty="0">
              <a:latin typeface="Verdana" panose="020B0604030504040204" pitchFamily="34" charset="0"/>
              <a:ea typeface="Verdana" panose="020B0604030504040204" pitchFamily="34" charset="0"/>
            </a:rPr>
            <a:t> vai agrīnās diagnostikas lomas palielināšanu:</a:t>
          </a:r>
        </a:p>
      </dsp:txBody>
      <dsp:txXfrm>
        <a:off x="42036" y="48126"/>
        <a:ext cx="8374128" cy="777048"/>
      </dsp:txXfrm>
    </dsp:sp>
    <dsp:sp modelId="{10108DED-EB34-4597-86F6-E04836AC076E}">
      <dsp:nvSpPr>
        <dsp:cNvPr id="0" name=""/>
        <dsp:cNvSpPr/>
      </dsp:nvSpPr>
      <dsp:spPr>
        <a:xfrm>
          <a:off x="0" y="867210"/>
          <a:ext cx="8458200" cy="761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8548" tIns="20320" rIns="113792" bIns="20320" numCol="1" spcCol="1270" anchor="t" anchorCtr="0">
          <a:noAutofit/>
        </a:bodyPr>
        <a:lstStyle/>
        <a:p>
          <a:pPr marL="171450" lvl="1" indent="-171450" algn="just" defTabSz="711200">
            <a:lnSpc>
              <a:spcPct val="90000"/>
            </a:lnSpc>
            <a:spcBef>
              <a:spcPct val="0"/>
            </a:spcBef>
            <a:spcAft>
              <a:spcPct val="20000"/>
            </a:spcAft>
            <a:buChar char="•"/>
          </a:pPr>
          <a:r>
            <a:rPr lang="lv-LV" sz="1600" kern="1200" dirty="0">
              <a:latin typeface="Verdana" panose="020B0604030504040204" pitchFamily="34" charset="0"/>
              <a:ea typeface="Verdana" panose="020B0604030504040204" pitchFamily="34" charset="0"/>
            </a:rPr>
            <a:t>Piemēram, telpu pielāgošana, lai veicinātu efektīvāku pacientu plūsmu, pieejamāku pakalpojumu (piemēram, ginekologa apmeklējums un USG izmeklējums pieejams vienas vizītes laikā).</a:t>
          </a:r>
        </a:p>
      </dsp:txBody>
      <dsp:txXfrm>
        <a:off x="0" y="867210"/>
        <a:ext cx="8458200" cy="761760"/>
      </dsp:txXfrm>
    </dsp:sp>
    <dsp:sp modelId="{00DF0710-AD8F-4CE2-9F76-8F7FA83695D6}">
      <dsp:nvSpPr>
        <dsp:cNvPr id="0" name=""/>
        <dsp:cNvSpPr/>
      </dsp:nvSpPr>
      <dsp:spPr>
        <a:xfrm>
          <a:off x="0" y="1628970"/>
          <a:ext cx="8458200" cy="861120"/>
        </a:xfrm>
        <a:prstGeom prst="roundRect">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r>
            <a:rPr lang="lv-LV" sz="1600" b="1" u="sng" kern="1200" dirty="0">
              <a:latin typeface="Verdana" panose="020B0604030504040204" pitchFamily="34" charset="0"/>
              <a:ea typeface="Verdana" panose="020B0604030504040204" pitchFamily="34" charset="0"/>
            </a:rPr>
            <a:t>Jaunu atbalsta infrastruktūru veidošana</a:t>
          </a:r>
          <a:r>
            <a:rPr lang="lv-LV" sz="1600" kern="1200" dirty="0">
              <a:latin typeface="Verdana" panose="020B0604030504040204" pitchFamily="34" charset="0"/>
              <a:ea typeface="Verdana" panose="020B0604030504040204" pitchFamily="34" charset="0"/>
            </a:rPr>
            <a:t> kopsolī ar veselības aprūpes sistēmu integrāciju, t.sk. investīciju slimnīcu infrastruktūrā plānošanu:</a:t>
          </a:r>
        </a:p>
      </dsp:txBody>
      <dsp:txXfrm>
        <a:off x="42036" y="1671006"/>
        <a:ext cx="8374128" cy="777048"/>
      </dsp:txXfrm>
    </dsp:sp>
    <dsp:sp modelId="{630D5FD0-5011-4229-A073-3624D155222E}">
      <dsp:nvSpPr>
        <dsp:cNvPr id="0" name=""/>
        <dsp:cNvSpPr/>
      </dsp:nvSpPr>
      <dsp:spPr>
        <a:xfrm>
          <a:off x="0" y="2490090"/>
          <a:ext cx="8458200" cy="19996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8548" tIns="20320" rIns="113792" bIns="20320" numCol="1" spcCol="1270" anchor="t" anchorCtr="0">
          <a:noAutofit/>
        </a:bodyPr>
        <a:lstStyle/>
        <a:p>
          <a:pPr marL="171450" lvl="1" indent="-171450" algn="just" defTabSz="711200">
            <a:lnSpc>
              <a:spcPct val="90000"/>
            </a:lnSpc>
            <a:spcBef>
              <a:spcPct val="0"/>
            </a:spcBef>
            <a:spcAft>
              <a:spcPct val="20000"/>
            </a:spcAft>
            <a:buChar char="•"/>
          </a:pPr>
          <a:r>
            <a:rPr lang="lv-LV" sz="1600" kern="1200" dirty="0">
              <a:latin typeface="Verdana" panose="020B0604030504040204" pitchFamily="34" charset="0"/>
              <a:ea typeface="Verdana" panose="020B0604030504040204" pitchFamily="34" charset="0"/>
            </a:rPr>
            <a:t>Piemēram,</a:t>
          </a:r>
        </a:p>
        <a:p>
          <a:pPr marL="342900" lvl="2" indent="-171450" algn="just" defTabSz="711200">
            <a:lnSpc>
              <a:spcPct val="90000"/>
            </a:lnSpc>
            <a:spcBef>
              <a:spcPct val="0"/>
            </a:spcBef>
            <a:spcAft>
              <a:spcPct val="20000"/>
            </a:spcAft>
            <a:buFont typeface="Wingdings" panose="05000000000000000000" pitchFamily="2" charset="2"/>
            <a:buChar char="ü"/>
          </a:pPr>
          <a:r>
            <a:rPr lang="lv-LV" sz="1600" kern="1200" dirty="0">
              <a:latin typeface="Verdana" panose="020B0604030504040204" pitchFamily="34" charset="0"/>
              <a:ea typeface="Verdana" panose="020B0604030504040204" pitchFamily="34" charset="0"/>
            </a:rPr>
            <a:t>stacionāra telpu uzlabošana ar mērķi veicināt pakalpojuma pieejamību reģionā, racionālu resursu izmantošanu, nodrošinot stacionāro aprūpi atbilstoši slimnīcas līmenim un pēctecīgu ambulatoro aprūpi;</a:t>
          </a:r>
        </a:p>
        <a:p>
          <a:pPr marL="342900" lvl="2" indent="-171450" algn="just" defTabSz="711200">
            <a:lnSpc>
              <a:spcPct val="90000"/>
            </a:lnSpc>
            <a:spcBef>
              <a:spcPct val="0"/>
            </a:spcBef>
            <a:spcAft>
              <a:spcPct val="20000"/>
            </a:spcAft>
            <a:buFont typeface="Wingdings" panose="05000000000000000000" pitchFamily="2" charset="2"/>
            <a:buChar char="ü"/>
          </a:pPr>
          <a:r>
            <a:rPr lang="lv-LV" sz="1600" kern="1200" dirty="0">
              <a:latin typeface="Verdana" panose="020B0604030504040204" pitchFamily="34" charset="0"/>
              <a:ea typeface="Verdana" panose="020B0604030504040204" pitchFamily="34" charset="0"/>
            </a:rPr>
            <a:t>mobilas/pārvietojamas iekārtas iegāde, kuras pārvietošanas rezultātā tiek </a:t>
          </a:r>
          <a:r>
            <a:rPr lang="lv-LV" sz="1600" kern="1200" dirty="0" err="1">
              <a:latin typeface="Verdana" panose="020B0604030504040204" pitchFamily="34" charset="0"/>
              <a:ea typeface="Verdana" panose="020B0604030504040204" pitchFamily="34" charset="0"/>
            </a:rPr>
            <a:t>efektivizēta</a:t>
          </a:r>
          <a:r>
            <a:rPr lang="lv-LV" sz="1600" kern="1200" dirty="0">
              <a:latin typeface="Verdana" panose="020B0604030504040204" pitchFamily="34" charset="0"/>
              <a:ea typeface="Verdana" panose="020B0604030504040204" pitchFamily="34" charset="0"/>
            </a:rPr>
            <a:t> pacientu plūsma;</a:t>
          </a:r>
        </a:p>
        <a:p>
          <a:pPr marL="342900" lvl="2" indent="-171450" algn="just" defTabSz="711200">
            <a:lnSpc>
              <a:spcPct val="90000"/>
            </a:lnSpc>
            <a:spcBef>
              <a:spcPct val="0"/>
            </a:spcBef>
            <a:spcAft>
              <a:spcPct val="20000"/>
            </a:spcAft>
            <a:buFont typeface="Wingdings" panose="05000000000000000000" pitchFamily="2" charset="2"/>
            <a:buChar char="ü"/>
          </a:pPr>
          <a:r>
            <a:rPr lang="lv-LV" sz="1600" kern="1200" dirty="0">
              <a:latin typeface="Verdana" panose="020B0604030504040204" pitchFamily="34" charset="0"/>
              <a:ea typeface="Verdana" panose="020B0604030504040204" pitchFamily="34" charset="0"/>
            </a:rPr>
            <a:t>aprīkojuma nomaiņa, lai nebūtu jāpārtrauc pakalpojums novecojušu medicīnas tehnoloģiju dēļ.</a:t>
          </a:r>
        </a:p>
      </dsp:txBody>
      <dsp:txXfrm>
        <a:off x="0" y="2490090"/>
        <a:ext cx="8458200" cy="199962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E572615-529F-416B-85C3-CC12FC850629}" type="datetimeFigureOut">
              <a:rPr lang="lv-LV" smtClean="0"/>
              <a:pPr/>
              <a:t>09.08.2023</a:t>
            </a:fld>
            <a:endParaRPr lang="lv-LV"/>
          </a:p>
        </p:txBody>
      </p:sp>
      <p:sp>
        <p:nvSpPr>
          <p:cNvPr id="4" name="Footer Placeholder 3"/>
          <p:cNvSpPr>
            <a:spLocks noGrp="1"/>
          </p:cNvSpPr>
          <p:nvPr>
            <p:ph type="ftr" sz="quarter" idx="2"/>
          </p:nvPr>
        </p:nvSpPr>
        <p:spPr>
          <a:xfrm>
            <a:off x="0" y="9428165"/>
            <a:ext cx="2946400" cy="496887"/>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p:cNvSpPr>
            <a:spLocks noGrp="1"/>
          </p:cNvSpPr>
          <p:nvPr>
            <p:ph type="sldNum" sz="quarter" idx="3"/>
          </p:nvPr>
        </p:nvSpPr>
        <p:spPr>
          <a:xfrm>
            <a:off x="3849688" y="9428165"/>
            <a:ext cx="2946400" cy="496887"/>
          </a:xfrm>
          <a:prstGeom prst="rect">
            <a:avLst/>
          </a:prstGeom>
        </p:spPr>
        <p:txBody>
          <a:bodyPr vert="horz" lIns="91440" tIns="45720" rIns="91440" bIns="45720" rtlCol="0" anchor="b"/>
          <a:lstStyle>
            <a:lvl1pPr algn="r">
              <a:defRPr sz="1200"/>
            </a:lvl1pPr>
          </a:lstStyle>
          <a:p>
            <a:fld id="{4C73BCA0-598E-4CEC-9DEE-30E75FD13D6A}" type="slidenum">
              <a:rPr lang="lv-LV" smtClean="0"/>
              <a:pPr/>
              <a:t>‹#›</a:t>
            </a:fld>
            <a:endParaRPr lang="lv-LV"/>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50445" y="0"/>
            <a:ext cx="2945659" cy="496332"/>
          </a:xfrm>
          <a:prstGeom prst="rect">
            <a:avLst/>
          </a:prstGeom>
        </p:spPr>
        <p:txBody>
          <a:bodyPr vert="horz" lIns="91440" tIns="45720" rIns="91440" bIns="45720" rtlCol="0"/>
          <a:lstStyle>
            <a:lvl1pPr algn="r">
              <a:defRPr sz="1200"/>
            </a:lvl1pPr>
          </a:lstStyle>
          <a:p>
            <a:fld id="{7D8B0190-AB26-45BA-9728-4B31236091C6}" type="datetimeFigureOut">
              <a:rPr lang="lv-LV" smtClean="0"/>
              <a:pPr/>
              <a:t>09.08.2023</a:t>
            </a:fld>
            <a:endParaRPr lang="lv-LV"/>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50445" y="9428583"/>
            <a:ext cx="2945659" cy="496332"/>
          </a:xfrm>
          <a:prstGeom prst="rect">
            <a:avLst/>
          </a:prstGeom>
        </p:spPr>
        <p:txBody>
          <a:bodyPr vert="horz" lIns="91440" tIns="45720" rIns="91440" bIns="45720" rtlCol="0" anchor="b"/>
          <a:lstStyle>
            <a:lvl1pPr algn="r">
              <a:defRPr sz="1200"/>
            </a:lvl1pPr>
          </a:lstStyle>
          <a:p>
            <a:fld id="{1B279CF9-1BEB-4BD2-BFB6-79C9D6052C24}" type="slidenum">
              <a:rPr lang="lv-LV" smtClean="0"/>
              <a:pPr/>
              <a:t>‹#›</a:t>
            </a:fld>
            <a:endParaRPr lang="lv-LV"/>
          </a:p>
        </p:txBody>
      </p:sp>
    </p:spTree>
    <p:extLst>
      <p:ext uri="{BB962C8B-B14F-4D97-AF65-F5344CB8AC3E}">
        <p14:creationId xmlns:p14="http://schemas.microsoft.com/office/powerpoint/2010/main" val="4175990985"/>
      </p:ext>
    </p:extLst>
  </p:cSld>
  <p:clrMap bg1="lt1" tx1="dk1" bg2="lt2" tx2="dk2" accent1="accent1" accent2="accent2" accent3="accent3" accent4="accent4" accent5="accent5" accent6="accent6" hlink="hlink" folHlink="folHlink"/>
  <p:notesStyle>
    <a:lvl1pPr marL="0" algn="l" defTabSz="939575" rtl="0" eaLnBrk="1" latinLnBrk="0" hangingPunct="1">
      <a:defRPr sz="1200" kern="1200">
        <a:solidFill>
          <a:schemeClr val="tx1"/>
        </a:solidFill>
        <a:latin typeface="+mn-lt"/>
        <a:ea typeface="+mn-ea"/>
        <a:cs typeface="+mn-cs"/>
      </a:defRPr>
    </a:lvl1pPr>
    <a:lvl2pPr marL="469788" algn="l" defTabSz="939575" rtl="0" eaLnBrk="1" latinLnBrk="0" hangingPunct="1">
      <a:defRPr sz="1200" kern="1200">
        <a:solidFill>
          <a:schemeClr val="tx1"/>
        </a:solidFill>
        <a:latin typeface="+mn-lt"/>
        <a:ea typeface="+mn-ea"/>
        <a:cs typeface="+mn-cs"/>
      </a:defRPr>
    </a:lvl2pPr>
    <a:lvl3pPr marL="939575" algn="l" defTabSz="939575" rtl="0" eaLnBrk="1" latinLnBrk="0" hangingPunct="1">
      <a:defRPr sz="1200" kern="1200">
        <a:solidFill>
          <a:schemeClr val="tx1"/>
        </a:solidFill>
        <a:latin typeface="+mn-lt"/>
        <a:ea typeface="+mn-ea"/>
        <a:cs typeface="+mn-cs"/>
      </a:defRPr>
    </a:lvl3pPr>
    <a:lvl4pPr marL="1409365" algn="l" defTabSz="939575" rtl="0" eaLnBrk="1" latinLnBrk="0" hangingPunct="1">
      <a:defRPr sz="1200" kern="1200">
        <a:solidFill>
          <a:schemeClr val="tx1"/>
        </a:solidFill>
        <a:latin typeface="+mn-lt"/>
        <a:ea typeface="+mn-ea"/>
        <a:cs typeface="+mn-cs"/>
      </a:defRPr>
    </a:lvl4pPr>
    <a:lvl5pPr marL="1879152" algn="l" defTabSz="939575" rtl="0" eaLnBrk="1" latinLnBrk="0" hangingPunct="1">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1B279CF9-1BEB-4BD2-BFB6-79C9D6052C24}" type="slidenum">
              <a:rPr lang="lv-LV" smtClean="0"/>
              <a:pPr/>
              <a:t>2</a:t>
            </a:fld>
            <a:endParaRPr lang="lv-LV"/>
          </a:p>
        </p:txBody>
      </p:sp>
    </p:spTree>
    <p:extLst>
      <p:ext uri="{BB962C8B-B14F-4D97-AF65-F5344CB8AC3E}">
        <p14:creationId xmlns:p14="http://schemas.microsoft.com/office/powerpoint/2010/main" val="4279314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1B279CF9-1BEB-4BD2-BFB6-79C9D6052C24}" type="slidenum">
              <a:rPr lang="lv-LV" smtClean="0"/>
              <a:pPr/>
              <a:t>3</a:t>
            </a:fld>
            <a:endParaRPr lang="lv-LV"/>
          </a:p>
        </p:txBody>
      </p:sp>
    </p:spTree>
    <p:extLst>
      <p:ext uri="{BB962C8B-B14F-4D97-AF65-F5344CB8AC3E}">
        <p14:creationId xmlns:p14="http://schemas.microsoft.com/office/powerpoint/2010/main" val="3221731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1B279CF9-1BEB-4BD2-BFB6-79C9D6052C24}" type="slidenum">
              <a:rPr lang="lv-LV" smtClean="0"/>
              <a:pPr/>
              <a:t>16</a:t>
            </a:fld>
            <a:endParaRPr lang="lv-LV"/>
          </a:p>
        </p:txBody>
      </p:sp>
    </p:spTree>
    <p:extLst>
      <p:ext uri="{BB962C8B-B14F-4D97-AF65-F5344CB8AC3E}">
        <p14:creationId xmlns:p14="http://schemas.microsoft.com/office/powerpoint/2010/main" val="12735925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7000" y="1"/>
            <a:ext cx="3777632" cy="416617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622199"/>
            <a:ext cx="9144000" cy="244656"/>
          </a:xfrm>
          <a:prstGeom prst="rect">
            <a:avLst/>
          </a:prstGeom>
        </p:spPr>
      </p:pic>
      <p:sp>
        <p:nvSpPr>
          <p:cNvPr id="2" name="Title 1"/>
          <p:cNvSpPr>
            <a:spLocks noGrp="1"/>
          </p:cNvSpPr>
          <p:nvPr>
            <p:ph type="ctrTitle"/>
          </p:nvPr>
        </p:nvSpPr>
        <p:spPr>
          <a:xfrm>
            <a:off x="685800" y="3178177"/>
            <a:ext cx="7772400" cy="1470023"/>
          </a:xfrm>
        </p:spPr>
        <p:txBody>
          <a:bodyPr>
            <a:normAutofit/>
          </a:bodyPr>
          <a:lstStyle>
            <a:lvl1pPr algn="ctr">
              <a:defRPr sz="3600" b="1">
                <a:latin typeface="Cambria" pitchFamily="18" charset="0"/>
              </a:defRPr>
            </a:lvl1pPr>
          </a:lstStyle>
          <a:p>
            <a:r>
              <a:rPr lang="en-US"/>
              <a:t>Click to edit Master title style</a:t>
            </a:r>
          </a:p>
        </p:txBody>
      </p:sp>
      <p:sp>
        <p:nvSpPr>
          <p:cNvPr id="3" name="Subtitle 2"/>
          <p:cNvSpPr>
            <a:spLocks noGrp="1"/>
          </p:cNvSpPr>
          <p:nvPr>
            <p:ph type="subTitle" idx="1"/>
          </p:nvPr>
        </p:nvSpPr>
        <p:spPr>
          <a:xfrm>
            <a:off x="1371600" y="5943600"/>
            <a:ext cx="6400800" cy="381000"/>
          </a:xfrm>
        </p:spPr>
        <p:txBody>
          <a:bodyPr>
            <a:normAutofit/>
          </a:bodyPr>
          <a:lstStyle>
            <a:lvl1pPr marL="0" indent="0" algn="ctr">
              <a:buNone/>
              <a:defRPr sz="2000">
                <a:solidFill>
                  <a:schemeClr val="tx1">
                    <a:tint val="75000"/>
                  </a:schemeClr>
                </a:solidFill>
                <a:latin typeface="Cambria" pitchFamily="18" charset="0"/>
              </a:defRPr>
            </a:lvl1pPr>
            <a:lvl2pPr marL="469788" indent="0" algn="ctr">
              <a:buNone/>
              <a:defRPr>
                <a:solidFill>
                  <a:schemeClr val="tx1">
                    <a:tint val="75000"/>
                  </a:schemeClr>
                </a:solidFill>
              </a:defRPr>
            </a:lvl2pPr>
            <a:lvl3pPr marL="939575" indent="0" algn="ctr">
              <a:buNone/>
              <a:defRPr>
                <a:solidFill>
                  <a:schemeClr val="tx1">
                    <a:tint val="75000"/>
                  </a:schemeClr>
                </a:solidFill>
              </a:defRPr>
            </a:lvl3pPr>
            <a:lvl4pPr marL="1409365" indent="0" algn="ctr">
              <a:buNone/>
              <a:defRPr>
                <a:solidFill>
                  <a:schemeClr val="tx1">
                    <a:tint val="75000"/>
                  </a:schemeClr>
                </a:solidFill>
              </a:defRPr>
            </a:lvl4pPr>
            <a:lvl5pPr marL="1879152" indent="0" algn="ctr">
              <a:buNone/>
              <a:defRPr>
                <a:solidFill>
                  <a:schemeClr val="tx1">
                    <a:tint val="75000"/>
                  </a:schemeClr>
                </a:solidFill>
              </a:defRPr>
            </a:lvl5pPr>
            <a:lvl6pPr marL="2348940" indent="0" algn="ctr">
              <a:buNone/>
              <a:defRPr>
                <a:solidFill>
                  <a:schemeClr val="tx1">
                    <a:tint val="75000"/>
                  </a:schemeClr>
                </a:solidFill>
              </a:defRPr>
            </a:lvl6pPr>
            <a:lvl7pPr marL="2818729" indent="0" algn="ctr">
              <a:buNone/>
              <a:defRPr>
                <a:solidFill>
                  <a:schemeClr val="tx1">
                    <a:tint val="75000"/>
                  </a:schemeClr>
                </a:solidFill>
              </a:defRPr>
            </a:lvl7pPr>
            <a:lvl8pPr marL="3288515" indent="0" algn="ctr">
              <a:buNone/>
              <a:defRPr>
                <a:solidFill>
                  <a:schemeClr val="tx1">
                    <a:tint val="75000"/>
                  </a:schemeClr>
                </a:solidFill>
              </a:defRPr>
            </a:lvl8pPr>
            <a:lvl9pPr marL="3758305" indent="0" algn="ctr">
              <a:buNone/>
              <a:defRPr>
                <a:solidFill>
                  <a:schemeClr val="tx1">
                    <a:tint val="75000"/>
                  </a:schemeClr>
                </a:solidFill>
              </a:defRPr>
            </a:lvl9pPr>
          </a:lstStyle>
          <a:p>
            <a:r>
              <a:rPr lang="en-US"/>
              <a:t>Click to edit Master subtitle style</a:t>
            </a:r>
            <a:endParaRPr lang="en-US" dirty="0"/>
          </a:p>
        </p:txBody>
      </p:sp>
      <p:sp>
        <p:nvSpPr>
          <p:cNvPr id="6" name="Rectangle 5"/>
          <p:cNvSpPr/>
          <p:nvPr/>
        </p:nvSpPr>
        <p:spPr>
          <a:xfrm>
            <a:off x="457200" y="0"/>
            <a:ext cx="1600200" cy="1828800"/>
          </a:xfrm>
          <a:prstGeom prst="rect">
            <a:avLst/>
          </a:prstGeom>
          <a:solidFill>
            <a:schemeClr val="l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127A49-8623-430D-9CCC-FA9B5DAE1CB5}" type="datetime1">
              <a:rPr lang="en-US" smtClean="0"/>
              <a:pPr/>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6340" y="0"/>
            <a:ext cx="1761743" cy="1957799"/>
          </a:xfrm>
          <a:prstGeom prst="rect">
            <a:avLst/>
          </a:prstGeom>
        </p:spPr>
      </p:pic>
      <p:sp>
        <p:nvSpPr>
          <p:cNvPr id="2" name="Title Placeholder 1"/>
          <p:cNvSpPr>
            <a:spLocks noGrp="1"/>
          </p:cNvSpPr>
          <p:nvPr>
            <p:ph type="title"/>
          </p:nvPr>
        </p:nvSpPr>
        <p:spPr>
          <a:xfrm>
            <a:off x="1828800" y="274643"/>
            <a:ext cx="6858000" cy="1143000"/>
          </a:xfrm>
          <a:prstGeom prst="rect">
            <a:avLst/>
          </a:prstGeom>
        </p:spPr>
        <p:txBody>
          <a:bodyPr vert="horz" lIns="93957" tIns="46979" rIns="93957" bIns="46979"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8"/>
            <a:ext cx="8229600" cy="4525965"/>
          </a:xfrm>
          <a:prstGeom prst="rect">
            <a:avLst/>
          </a:prstGeom>
        </p:spPr>
        <p:txBody>
          <a:bodyPr vert="horz" lIns="93957" tIns="46979" rIns="93957" bIns="4697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69"/>
            <a:ext cx="2133600" cy="365123"/>
          </a:xfrm>
          <a:prstGeom prst="rect">
            <a:avLst/>
          </a:prstGeom>
        </p:spPr>
        <p:txBody>
          <a:bodyPr vert="horz" lIns="93957" tIns="46979" rIns="93957" bIns="46979" rtlCol="0" anchor="ctr"/>
          <a:lstStyle>
            <a:lvl1pPr algn="l">
              <a:defRPr sz="1400">
                <a:solidFill>
                  <a:schemeClr val="tx1">
                    <a:tint val="75000"/>
                  </a:schemeClr>
                </a:solidFill>
                <a:latin typeface="Cambria" pitchFamily="18" charset="0"/>
              </a:defRPr>
            </a:lvl1pPr>
          </a:lstStyle>
          <a:p>
            <a:fld id="{14F550A5-531C-42D8-8F37-215A359AC47F}" type="datetime1">
              <a:rPr lang="en-US" smtClean="0"/>
              <a:pPr/>
              <a:t>8/9/2023</a:t>
            </a:fld>
            <a:endParaRPr lang="en-US"/>
          </a:p>
        </p:txBody>
      </p:sp>
      <p:sp>
        <p:nvSpPr>
          <p:cNvPr id="5" name="Footer Placeholder 4"/>
          <p:cNvSpPr>
            <a:spLocks noGrp="1"/>
          </p:cNvSpPr>
          <p:nvPr>
            <p:ph type="ftr" sz="quarter" idx="3"/>
          </p:nvPr>
        </p:nvSpPr>
        <p:spPr>
          <a:xfrm>
            <a:off x="3124200" y="6356369"/>
            <a:ext cx="2895600" cy="365123"/>
          </a:xfrm>
          <a:prstGeom prst="rect">
            <a:avLst/>
          </a:prstGeom>
        </p:spPr>
        <p:txBody>
          <a:bodyPr vert="horz" lIns="93957" tIns="46979" rIns="93957" bIns="46979" rtlCol="0" anchor="ctr"/>
          <a:lstStyle>
            <a:lvl1pPr algn="ctr">
              <a:defRPr sz="1400">
                <a:solidFill>
                  <a:schemeClr val="tx1">
                    <a:tint val="75000"/>
                  </a:schemeClr>
                </a:solidFill>
                <a:latin typeface="Cambria" pitchFamily="18" charset="0"/>
              </a:defRPr>
            </a:lvl1pPr>
          </a:lstStyle>
          <a:p>
            <a:endParaRPr lang="en-US"/>
          </a:p>
        </p:txBody>
      </p:sp>
      <p:sp>
        <p:nvSpPr>
          <p:cNvPr id="6" name="Slide Number Placeholder 5"/>
          <p:cNvSpPr>
            <a:spLocks noGrp="1"/>
          </p:cNvSpPr>
          <p:nvPr>
            <p:ph type="sldNum" sz="quarter" idx="4"/>
          </p:nvPr>
        </p:nvSpPr>
        <p:spPr>
          <a:xfrm>
            <a:off x="6553200" y="6356369"/>
            <a:ext cx="2133600" cy="365123"/>
          </a:xfrm>
          <a:prstGeom prst="rect">
            <a:avLst/>
          </a:prstGeom>
        </p:spPr>
        <p:txBody>
          <a:bodyPr vert="horz" lIns="93957" tIns="46979" rIns="93957" bIns="46979" rtlCol="0" anchor="ctr"/>
          <a:lstStyle>
            <a:lvl1pPr algn="r">
              <a:defRPr sz="1400">
                <a:solidFill>
                  <a:schemeClr val="tx1">
                    <a:tint val="75000"/>
                  </a:schemeClr>
                </a:solidFill>
                <a:latin typeface="Cambria" pitchFamily="18" charset="0"/>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hf hdr="0" ftr="0" dt="0"/>
  <p:txStyles>
    <p:titleStyle>
      <a:lvl1pPr algn="r" defTabSz="939575" rtl="0" eaLnBrk="1" latinLnBrk="0" hangingPunct="1">
        <a:spcBef>
          <a:spcPct val="0"/>
        </a:spcBef>
        <a:buNone/>
        <a:defRPr sz="2800" b="1" kern="1200">
          <a:solidFill>
            <a:schemeClr val="tx1"/>
          </a:solidFill>
          <a:effectLst>
            <a:outerShdw blurRad="38100" dist="38100" dir="2700000" algn="tl">
              <a:srgbClr val="000000">
                <a:alpha val="43137"/>
              </a:srgbClr>
            </a:outerShdw>
          </a:effectLst>
          <a:latin typeface="Cambria" pitchFamily="18" charset="0"/>
          <a:ea typeface="+mj-ea"/>
          <a:cs typeface="+mj-cs"/>
        </a:defRPr>
      </a:lvl1pPr>
    </p:titleStyle>
    <p:bodyStyle>
      <a:lvl1pPr marL="352341" indent="-352341" algn="l" defTabSz="939575" rtl="0" eaLnBrk="1" latinLnBrk="0" hangingPunct="1">
        <a:spcBef>
          <a:spcPct val="20000"/>
        </a:spcBef>
        <a:buFont typeface="Arial" pitchFamily="34" charset="0"/>
        <a:buChar char="•"/>
        <a:defRPr sz="2000" kern="1200">
          <a:solidFill>
            <a:schemeClr val="tx1"/>
          </a:solidFill>
          <a:latin typeface="Cambria" pitchFamily="18" charset="0"/>
          <a:ea typeface="+mn-ea"/>
          <a:cs typeface="+mn-cs"/>
        </a:defRPr>
      </a:lvl1pPr>
      <a:lvl2pPr marL="763404" indent="-293618" algn="l" defTabSz="939575" rtl="0" eaLnBrk="1" latinLnBrk="0" hangingPunct="1">
        <a:spcBef>
          <a:spcPct val="20000"/>
        </a:spcBef>
        <a:buFont typeface="Arial" pitchFamily="34" charset="0"/>
        <a:buChar char="–"/>
        <a:defRPr sz="2000" kern="1200">
          <a:solidFill>
            <a:schemeClr val="tx1"/>
          </a:solidFill>
          <a:latin typeface="Cambria" pitchFamily="18" charset="0"/>
          <a:ea typeface="+mn-ea"/>
          <a:cs typeface="+mn-cs"/>
        </a:defRPr>
      </a:lvl2pPr>
      <a:lvl3pPr marL="1174468" indent="-234893" algn="l" defTabSz="939575" rtl="0" eaLnBrk="1" latinLnBrk="0" hangingPunct="1">
        <a:spcBef>
          <a:spcPct val="20000"/>
        </a:spcBef>
        <a:buFont typeface="Arial" pitchFamily="34" charset="0"/>
        <a:buChar char="•"/>
        <a:defRPr sz="2000" kern="1200">
          <a:solidFill>
            <a:schemeClr val="tx1"/>
          </a:solidFill>
          <a:latin typeface="Cambria" pitchFamily="18" charset="0"/>
          <a:ea typeface="+mn-ea"/>
          <a:cs typeface="+mn-cs"/>
        </a:defRPr>
      </a:lvl3pPr>
      <a:lvl4pPr marL="1644259" indent="-234893" algn="l" defTabSz="939575" rtl="0" eaLnBrk="1" latinLnBrk="0" hangingPunct="1">
        <a:spcBef>
          <a:spcPct val="20000"/>
        </a:spcBef>
        <a:buFont typeface="Arial" pitchFamily="34" charset="0"/>
        <a:buChar char="–"/>
        <a:defRPr sz="2000" kern="1200">
          <a:solidFill>
            <a:schemeClr val="tx1"/>
          </a:solidFill>
          <a:latin typeface="Cambria" pitchFamily="18" charset="0"/>
          <a:ea typeface="+mn-ea"/>
          <a:cs typeface="+mn-cs"/>
        </a:defRPr>
      </a:lvl4pPr>
      <a:lvl5pPr marL="2114047" indent="-234893" algn="l" defTabSz="939575" rtl="0" eaLnBrk="1" latinLnBrk="0" hangingPunct="1">
        <a:spcBef>
          <a:spcPct val="20000"/>
        </a:spcBef>
        <a:buFont typeface="Arial" pitchFamily="34" charset="0"/>
        <a:buChar char="»"/>
        <a:defRPr sz="2000" kern="1200">
          <a:solidFill>
            <a:schemeClr val="tx1"/>
          </a:solidFill>
          <a:latin typeface="Cambria" pitchFamily="18" charset="0"/>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vm.gov.lv/lv/atbalsts-sekundaro-ambulatoro-pakalpojumu-sniedzeju-veselibas-aprupes-infrastrukturas-stiprinasanai-4113i"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vm.gov.lv/lv/media/12021/download?attachment" TargetMode="External"/><Relationship Id="rId2" Type="http://schemas.openxmlformats.org/officeDocument/2006/relationships/hyperlink" Target="https://www.vm.gov.lv/lv/media/12024/download?attachment"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esfondi.lv/normativie-akti-un-dokumenti/2021-2027-planosanas-periods/es-fondu-2021-2027-gada-un-atveselosanas-fonda-komunikacijas-un-dizaina-vadlinijas" TargetMode="Externa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9.xml.rels><?xml version="1.0" encoding="UTF-8" standalone="yes"?>
<Relationships xmlns="http://schemas.openxmlformats.org/package/2006/relationships"><Relationship Id="rId3" Type="http://schemas.openxmlformats.org/officeDocument/2006/relationships/hyperlink" Target="mailto:Kristine.Karsa@vm.gov.lv" TargetMode="External"/><Relationship Id="rId2" Type="http://schemas.openxmlformats.org/officeDocument/2006/relationships/hyperlink" Target="https://www.vm.gov.lv/lv/atbalsts-sekundaro-ambulatoro-pakalpojumu-sniedzeju-veselibas-aprupes-infrastrukturas-stiprinasanai-4113i" TargetMode="External"/><Relationship Id="rId1" Type="http://schemas.openxmlformats.org/officeDocument/2006/relationships/slideLayout" Target="../slideLayouts/slideLayout2.xml"/><Relationship Id="rId5" Type="http://schemas.openxmlformats.org/officeDocument/2006/relationships/hyperlink" Target="mailto:Evija.Kvante@vm.gov.lv" TargetMode="External"/><Relationship Id="rId4" Type="http://schemas.openxmlformats.org/officeDocument/2006/relationships/hyperlink" Target="mailto:Kristine.Straume@vm.gov.lv"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likumi.lv/ta/id/342905-eiropas-savienibas-atveselosanas-un-noturibas-mehanisma-plana-4-1-1-3-i-investicijas-atbalsts-sekundaro-ambulatoro-pakalpojumu" TargetMode="Externa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vm.gov.lv/lv/atbalsts-sekundaro-ambulatoro-pakalpojumu-sniedzeju-veselibas-aprupes-infrastrukturas-stiprinasanai-4113i" TargetMode="External"/><Relationship Id="rId2" Type="http://schemas.openxmlformats.org/officeDocument/2006/relationships/hyperlink" Target="https://www.cfla.gov.lv/lv/par-e-vidi" TargetMode="External"/><Relationship Id="rId1" Type="http://schemas.openxmlformats.org/officeDocument/2006/relationships/slideLayout" Target="../slideLayouts/slideLayout2.xml"/><Relationship Id="rId4" Type="http://schemas.openxmlformats.org/officeDocument/2006/relationships/hyperlink" Target="https://m.esfondi.lv/kohezijas-politikas-fondu-vadibas-informacijas-sistema"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vm.gov.lv/lv/atbalsts-sekundaro-ambulatoro-pakalpojumu-sniedzeju-veselibas-aprupes-infrastrukturas-stiprinasanai-4113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622199"/>
            <a:ext cx="9144000" cy="244656"/>
          </a:xfrm>
          <a:prstGeom prst="rect">
            <a:avLst/>
          </a:prstGeom>
        </p:spPr>
      </p:pic>
      <p:sp>
        <p:nvSpPr>
          <p:cNvPr id="5" name="Title 4">
            <a:extLst>
              <a:ext uri="{FF2B5EF4-FFF2-40B4-BE49-F238E27FC236}">
                <a16:creationId xmlns:a16="http://schemas.microsoft.com/office/drawing/2014/main" id="{B3F71D6B-A401-4F09-8338-277B2AF7D588}"/>
              </a:ext>
            </a:extLst>
          </p:cNvPr>
          <p:cNvSpPr>
            <a:spLocks noGrp="1"/>
          </p:cNvSpPr>
          <p:nvPr>
            <p:ph type="ctrTitle"/>
          </p:nvPr>
        </p:nvSpPr>
        <p:spPr>
          <a:xfrm>
            <a:off x="762000" y="3124200"/>
            <a:ext cx="7772400" cy="1470023"/>
          </a:xfrm>
        </p:spPr>
        <p:txBody>
          <a:bodyPr>
            <a:noAutofit/>
          </a:bodyPr>
          <a:lstStyle/>
          <a:p>
            <a:br>
              <a:rPr lang="lv-LV" sz="2600" dirty="0"/>
            </a:br>
            <a:br>
              <a:rPr lang="lv-LV" sz="2600" dirty="0"/>
            </a:br>
            <a:r>
              <a:rPr lang="lv-LV" sz="2900" b="1" i="0" dirty="0">
                <a:effectLst/>
                <a:latin typeface="Verdana" panose="020B0604030504040204" pitchFamily="34" charset="0"/>
                <a:ea typeface="Verdana" panose="020B0604030504040204" pitchFamily="34" charset="0"/>
              </a:rPr>
              <a:t>Atveseļošanas un noturības mehānisma plāna investīcija 4.1.1.</a:t>
            </a:r>
            <a:r>
              <a:rPr lang="en-GB" sz="2900" b="1" i="0" dirty="0">
                <a:effectLst/>
                <a:latin typeface="Verdana" panose="020B0604030504040204" pitchFamily="34" charset="0"/>
                <a:ea typeface="Verdana" panose="020B0604030504040204" pitchFamily="34" charset="0"/>
              </a:rPr>
              <a:t>3</a:t>
            </a:r>
            <a:r>
              <a:rPr lang="lv-LV" sz="2900" b="1" i="0" dirty="0">
                <a:effectLst/>
                <a:latin typeface="Verdana" panose="020B0604030504040204" pitchFamily="34" charset="0"/>
                <a:ea typeface="Verdana" panose="020B0604030504040204" pitchFamily="34" charset="0"/>
              </a:rPr>
              <a:t>.i. </a:t>
            </a:r>
            <a:br>
              <a:rPr lang="lv-LV" sz="2900" dirty="0">
                <a:latin typeface="Verdana" panose="020B0604030504040204" pitchFamily="34" charset="0"/>
                <a:ea typeface="Verdana" panose="020B0604030504040204" pitchFamily="34" charset="0"/>
              </a:rPr>
            </a:br>
            <a:br>
              <a:rPr lang="lv-LV" sz="2600" b="0" i="1" dirty="0">
                <a:effectLst/>
              </a:rPr>
            </a:br>
            <a:br>
              <a:rPr lang="lv-LV" sz="2600" b="0" i="1" dirty="0">
                <a:effectLst/>
              </a:rPr>
            </a:br>
            <a:endParaRPr lang="lv-LV" sz="2600" b="0" i="1" dirty="0">
              <a:effectLst/>
            </a:endParaRPr>
          </a:p>
        </p:txBody>
      </p:sp>
    </p:spTree>
    <p:extLst>
      <p:ext uri="{BB962C8B-B14F-4D97-AF65-F5344CB8AC3E}">
        <p14:creationId xmlns:p14="http://schemas.microsoft.com/office/powerpoint/2010/main" val="3909412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7DEE4-A1A8-DE12-5588-E33537AF50C6}"/>
              </a:ext>
            </a:extLst>
          </p:cNvPr>
          <p:cNvSpPr>
            <a:spLocks noGrp="1"/>
          </p:cNvSpPr>
          <p:nvPr>
            <p:ph type="title"/>
          </p:nvPr>
        </p:nvSpPr>
        <p:spPr/>
        <p:txBody>
          <a:bodyPr>
            <a:normAutofit/>
          </a:bodyPr>
          <a:lstStyle/>
          <a:p>
            <a:r>
              <a:rPr lang="lv-LV" sz="3000">
                <a:latin typeface="Verdana" panose="020B0604030504040204" pitchFamily="34" charset="0"/>
                <a:ea typeface="Verdana" panose="020B0604030504040204" pitchFamily="34" charset="0"/>
              </a:rPr>
              <a:t>Atbalstāmās darbības un attiecināmās izmaksas</a:t>
            </a:r>
          </a:p>
        </p:txBody>
      </p:sp>
      <p:sp>
        <p:nvSpPr>
          <p:cNvPr id="3" name="Content Placeholder 2">
            <a:extLst>
              <a:ext uri="{FF2B5EF4-FFF2-40B4-BE49-F238E27FC236}">
                <a16:creationId xmlns:a16="http://schemas.microsoft.com/office/drawing/2014/main" id="{403E2B91-504B-2B6A-AECF-0977F3237E10}"/>
              </a:ext>
            </a:extLst>
          </p:cNvPr>
          <p:cNvSpPr>
            <a:spLocks noGrp="1"/>
          </p:cNvSpPr>
          <p:nvPr>
            <p:ph idx="1"/>
          </p:nvPr>
        </p:nvSpPr>
        <p:spPr/>
        <p:txBody>
          <a:bodyPr>
            <a:normAutofit/>
          </a:bodyPr>
          <a:lstStyle/>
          <a:p>
            <a:pPr marL="0" indent="0">
              <a:buNone/>
            </a:pPr>
            <a:r>
              <a:rPr lang="lv-LV" sz="2400" dirty="0">
                <a:latin typeface="Verdana" panose="020B0604030504040204" pitchFamily="34" charset="0"/>
                <a:ea typeface="Verdana" panose="020B0604030504040204" pitchFamily="34" charset="0"/>
              </a:rPr>
              <a:t>3. </a:t>
            </a:r>
            <a:r>
              <a:rPr lang="lv-LV" sz="2400" u="sng" dirty="0">
                <a:latin typeface="Verdana" panose="020B0604030504040204" pitchFamily="34" charset="0"/>
                <a:ea typeface="Verdana" panose="020B0604030504040204" pitchFamily="34" charset="0"/>
              </a:rPr>
              <a:t>Audita vai revīzijas ietvaros</a:t>
            </a:r>
            <a:r>
              <a:rPr lang="lv-LV" sz="2400" dirty="0">
                <a:latin typeface="Verdana" panose="020B0604030504040204" pitchFamily="34" charset="0"/>
                <a:ea typeface="Verdana" panose="020B0604030504040204" pitchFamily="34" charset="0"/>
              </a:rPr>
              <a:t>:</a:t>
            </a:r>
          </a:p>
          <a:p>
            <a:pPr algn="just"/>
            <a:r>
              <a:rPr lang="lv-LV" sz="2400" dirty="0">
                <a:latin typeface="Verdana" panose="020B0604030504040204" pitchFamily="34" charset="0"/>
                <a:ea typeface="Verdana" panose="020B0604030504040204" pitchFamily="34" charset="0"/>
              </a:rPr>
              <a:t>zvērināta revidenta, zvērinātu revidentu komercsabiedrības, starptautiski atzītu profesionālo organizāciju sertificēta auditora ziņojumu par saskaņoto procedūru veikšanu par projekta darbību un rādītāja (uzlabota infrastruktūra vienā iestādē) sasniegšanu</a:t>
            </a:r>
          </a:p>
        </p:txBody>
      </p:sp>
      <p:sp>
        <p:nvSpPr>
          <p:cNvPr id="4" name="Slide Number Placeholder 3">
            <a:extLst>
              <a:ext uri="{FF2B5EF4-FFF2-40B4-BE49-F238E27FC236}">
                <a16:creationId xmlns:a16="http://schemas.microsoft.com/office/drawing/2014/main" id="{09EB047A-51D7-A12B-ACE7-A980BEB128FB}"/>
              </a:ext>
            </a:extLst>
          </p:cNvPr>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1400630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7DEE4-A1A8-DE12-5588-E33537AF50C6}"/>
              </a:ext>
            </a:extLst>
          </p:cNvPr>
          <p:cNvSpPr>
            <a:spLocks noGrp="1"/>
          </p:cNvSpPr>
          <p:nvPr>
            <p:ph type="title"/>
          </p:nvPr>
        </p:nvSpPr>
        <p:spPr/>
        <p:txBody>
          <a:bodyPr>
            <a:normAutofit/>
          </a:bodyPr>
          <a:lstStyle/>
          <a:p>
            <a:r>
              <a:rPr lang="lv-LV" sz="3000" dirty="0">
                <a:latin typeface="Verdana" panose="020B0604030504040204" pitchFamily="34" charset="0"/>
                <a:ea typeface="Verdana" panose="020B0604030504040204" pitchFamily="34" charset="0"/>
              </a:rPr>
              <a:t>Piemērs revidenta ziņojumam</a:t>
            </a:r>
          </a:p>
        </p:txBody>
      </p:sp>
      <p:sp>
        <p:nvSpPr>
          <p:cNvPr id="4" name="Slide Number Placeholder 3">
            <a:extLst>
              <a:ext uri="{FF2B5EF4-FFF2-40B4-BE49-F238E27FC236}">
                <a16:creationId xmlns:a16="http://schemas.microsoft.com/office/drawing/2014/main" id="{09EB047A-51D7-A12B-ACE7-A980BEB128FB}"/>
              </a:ext>
            </a:extLst>
          </p:cNvPr>
          <p:cNvSpPr>
            <a:spLocks noGrp="1"/>
          </p:cNvSpPr>
          <p:nvPr>
            <p:ph type="sldNum" sz="quarter" idx="12"/>
          </p:nvPr>
        </p:nvSpPr>
        <p:spPr/>
        <p:txBody>
          <a:bodyPr/>
          <a:lstStyle/>
          <a:p>
            <a:fld id="{B6F15528-21DE-4FAA-801E-634DDDAF4B2B}" type="slidenum">
              <a:rPr lang="en-US" smtClean="0"/>
              <a:pPr/>
              <a:t>11</a:t>
            </a:fld>
            <a:endParaRPr lang="en-US"/>
          </a:p>
        </p:txBody>
      </p:sp>
      <p:pic>
        <p:nvPicPr>
          <p:cNvPr id="8" name="Picture 7">
            <a:extLst>
              <a:ext uri="{FF2B5EF4-FFF2-40B4-BE49-F238E27FC236}">
                <a16:creationId xmlns:a16="http://schemas.microsoft.com/office/drawing/2014/main" id="{4CD8C9EE-5520-559C-AAB5-771EE8184935}"/>
              </a:ext>
            </a:extLst>
          </p:cNvPr>
          <p:cNvPicPr>
            <a:picLocks noChangeAspect="1"/>
          </p:cNvPicPr>
          <p:nvPr/>
        </p:nvPicPr>
        <p:blipFill>
          <a:blip r:embed="rId2"/>
          <a:stretch>
            <a:fillRect/>
          </a:stretch>
        </p:blipFill>
        <p:spPr>
          <a:xfrm>
            <a:off x="762000" y="1504950"/>
            <a:ext cx="6753225" cy="5353050"/>
          </a:xfrm>
          <a:prstGeom prst="rect">
            <a:avLst/>
          </a:prstGeom>
        </p:spPr>
      </p:pic>
    </p:spTree>
    <p:extLst>
      <p:ext uri="{BB962C8B-B14F-4D97-AF65-F5344CB8AC3E}">
        <p14:creationId xmlns:p14="http://schemas.microsoft.com/office/powerpoint/2010/main" val="1228881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7DEE4-A1A8-DE12-5588-E33537AF50C6}"/>
              </a:ext>
            </a:extLst>
          </p:cNvPr>
          <p:cNvSpPr>
            <a:spLocks noGrp="1"/>
          </p:cNvSpPr>
          <p:nvPr>
            <p:ph type="title"/>
          </p:nvPr>
        </p:nvSpPr>
        <p:spPr/>
        <p:txBody>
          <a:bodyPr>
            <a:normAutofit/>
          </a:bodyPr>
          <a:lstStyle/>
          <a:p>
            <a:r>
              <a:rPr lang="lv-LV" sz="3000" dirty="0">
                <a:latin typeface="Verdana" panose="020B0604030504040204" pitchFamily="34" charset="0"/>
                <a:ea typeface="Verdana" panose="020B0604030504040204" pitchFamily="34" charset="0"/>
              </a:rPr>
              <a:t>Piemērs revidenta ziņojumam</a:t>
            </a:r>
            <a:br>
              <a:rPr lang="lv-LV" sz="3000" dirty="0">
                <a:latin typeface="Verdana" panose="020B0604030504040204" pitchFamily="34" charset="0"/>
                <a:ea typeface="Verdana" panose="020B0604030504040204" pitchFamily="34" charset="0"/>
              </a:rPr>
            </a:br>
            <a:r>
              <a:rPr lang="lv-LV" sz="1300" i="1" dirty="0">
                <a:latin typeface="Verdana" panose="020B0604030504040204" pitchFamily="34" charset="0"/>
                <a:ea typeface="Verdana" panose="020B0604030504040204" pitchFamily="34" charset="0"/>
              </a:rPr>
              <a:t>Piemērs revidenta veikto darbību aprakstam un konstatējumiem</a:t>
            </a:r>
          </a:p>
        </p:txBody>
      </p:sp>
      <p:sp>
        <p:nvSpPr>
          <p:cNvPr id="4" name="Slide Number Placeholder 3">
            <a:extLst>
              <a:ext uri="{FF2B5EF4-FFF2-40B4-BE49-F238E27FC236}">
                <a16:creationId xmlns:a16="http://schemas.microsoft.com/office/drawing/2014/main" id="{09EB047A-51D7-A12B-ACE7-A980BEB128FB}"/>
              </a:ext>
            </a:extLst>
          </p:cNvPr>
          <p:cNvSpPr>
            <a:spLocks noGrp="1"/>
          </p:cNvSpPr>
          <p:nvPr>
            <p:ph type="sldNum" sz="quarter" idx="12"/>
          </p:nvPr>
        </p:nvSpPr>
        <p:spPr/>
        <p:txBody>
          <a:bodyPr/>
          <a:lstStyle/>
          <a:p>
            <a:fld id="{B6F15528-21DE-4FAA-801E-634DDDAF4B2B}" type="slidenum">
              <a:rPr lang="en-US" smtClean="0"/>
              <a:pPr/>
              <a:t>12</a:t>
            </a:fld>
            <a:endParaRPr lang="en-US"/>
          </a:p>
        </p:txBody>
      </p:sp>
      <p:pic>
        <p:nvPicPr>
          <p:cNvPr id="14" name="Picture 13">
            <a:extLst>
              <a:ext uri="{FF2B5EF4-FFF2-40B4-BE49-F238E27FC236}">
                <a16:creationId xmlns:a16="http://schemas.microsoft.com/office/drawing/2014/main" id="{AD20694D-3586-9E84-5DFC-6851B806AEB6}"/>
              </a:ext>
            </a:extLst>
          </p:cNvPr>
          <p:cNvPicPr>
            <a:picLocks noChangeAspect="1"/>
          </p:cNvPicPr>
          <p:nvPr/>
        </p:nvPicPr>
        <p:blipFill>
          <a:blip r:embed="rId2"/>
          <a:stretch>
            <a:fillRect/>
          </a:stretch>
        </p:blipFill>
        <p:spPr>
          <a:xfrm>
            <a:off x="838200" y="1662918"/>
            <a:ext cx="6419850" cy="4448175"/>
          </a:xfrm>
          <a:prstGeom prst="rect">
            <a:avLst/>
          </a:prstGeom>
        </p:spPr>
      </p:pic>
    </p:spTree>
    <p:extLst>
      <p:ext uri="{BB962C8B-B14F-4D97-AF65-F5344CB8AC3E}">
        <p14:creationId xmlns:p14="http://schemas.microsoft.com/office/powerpoint/2010/main" val="781397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0C21E-ECE4-D79D-E30B-5873F76D2141}"/>
              </a:ext>
            </a:extLst>
          </p:cNvPr>
          <p:cNvSpPr>
            <a:spLocks noGrp="1"/>
          </p:cNvSpPr>
          <p:nvPr>
            <p:ph type="title"/>
          </p:nvPr>
        </p:nvSpPr>
        <p:spPr/>
        <p:txBody>
          <a:bodyPr>
            <a:normAutofit/>
          </a:bodyPr>
          <a:lstStyle/>
          <a:p>
            <a:r>
              <a:rPr lang="lv-LV" sz="3000">
                <a:latin typeface="Verdana" panose="020B0604030504040204" pitchFamily="34" charset="0"/>
                <a:ea typeface="Verdana" panose="020B0604030504040204" pitchFamily="34" charset="0"/>
              </a:rPr>
              <a:t>Sasniedzamie rādītāji</a:t>
            </a:r>
          </a:p>
        </p:txBody>
      </p:sp>
      <p:sp>
        <p:nvSpPr>
          <p:cNvPr id="3" name="Content Placeholder 2">
            <a:extLst>
              <a:ext uri="{FF2B5EF4-FFF2-40B4-BE49-F238E27FC236}">
                <a16:creationId xmlns:a16="http://schemas.microsoft.com/office/drawing/2014/main" id="{13DE08A2-923D-31A3-514B-977F2CB2C806}"/>
              </a:ext>
            </a:extLst>
          </p:cNvPr>
          <p:cNvSpPr>
            <a:spLocks noGrp="1"/>
          </p:cNvSpPr>
          <p:nvPr>
            <p:ph idx="1"/>
          </p:nvPr>
        </p:nvSpPr>
        <p:spPr/>
        <p:txBody>
          <a:bodyPr>
            <a:normAutofit lnSpcReduction="10000"/>
          </a:bodyPr>
          <a:lstStyle/>
          <a:p>
            <a:pPr marL="0" indent="0" algn="just">
              <a:buNone/>
            </a:pPr>
            <a:r>
              <a:rPr lang="lv-LV" b="1" dirty="0">
                <a:latin typeface="Verdana" panose="020B0604030504040204" pitchFamily="34" charset="0"/>
                <a:ea typeface="Verdana" panose="020B0604030504040204" pitchFamily="34" charset="0"/>
              </a:rPr>
              <a:t>Līdz 2024. gada 31. decembrim – </a:t>
            </a:r>
            <a:r>
              <a:rPr lang="lv-LV" dirty="0">
                <a:latin typeface="Verdana" panose="020B0604030504040204" pitchFamily="34" charset="0"/>
                <a:ea typeface="Verdana" panose="020B0604030504040204" pitchFamily="34" charset="0"/>
              </a:rPr>
              <a:t>budžeta izpildes panākšana, ko mēra kā kopējo iepirkumu projektos, ar kuriem uzlabo sekundāro ambulatoro pakalpojumu sniedzēju infrastruktūru un kuri sasniedz vismaz 4 250 000 </a:t>
            </a:r>
            <a:r>
              <a:rPr lang="lv-LV" i="1" dirty="0" err="1">
                <a:latin typeface="Verdana" panose="020B0604030504040204" pitchFamily="34" charset="0"/>
                <a:ea typeface="Verdana" panose="020B0604030504040204" pitchFamily="34" charset="0"/>
              </a:rPr>
              <a:t>euro</a:t>
            </a:r>
            <a:r>
              <a:rPr lang="lv-LV" dirty="0">
                <a:latin typeface="Verdana" panose="020B0604030504040204" pitchFamily="34" charset="0"/>
                <a:ea typeface="Verdana" panose="020B0604030504040204" pitchFamily="34" charset="0"/>
              </a:rPr>
              <a:t> no kopējā budžeta 8 500 000 </a:t>
            </a:r>
            <a:r>
              <a:rPr lang="lv-LV" i="1" dirty="0" err="1">
                <a:latin typeface="Verdana" panose="020B0604030504040204" pitchFamily="34" charset="0"/>
                <a:ea typeface="Verdana" panose="020B0604030504040204" pitchFamily="34" charset="0"/>
              </a:rPr>
              <a:t>euro</a:t>
            </a:r>
            <a:r>
              <a:rPr lang="lv-LV" dirty="0">
                <a:latin typeface="Verdana" panose="020B0604030504040204" pitchFamily="34" charset="0"/>
                <a:ea typeface="Verdana" panose="020B0604030504040204" pitchFamily="34" charset="0"/>
              </a:rPr>
              <a:t> apmērā </a:t>
            </a:r>
            <a:r>
              <a:rPr lang="lv-LV" dirty="0">
                <a:solidFill>
                  <a:srgbClr val="C00000"/>
                </a:solidFill>
                <a:latin typeface="Verdana" panose="020B0604030504040204" pitchFamily="34" charset="0"/>
                <a:ea typeface="Verdana" panose="020B0604030504040204" pitchFamily="34" charset="0"/>
              </a:rPr>
              <a:t>(katra projekta ietvaros noslēgto iepirkuma līgumu summa</a:t>
            </a:r>
            <a:r>
              <a:rPr lang="en-GB" dirty="0">
                <a:solidFill>
                  <a:srgbClr val="C00000"/>
                </a:solidFill>
                <a:latin typeface="Verdana" panose="020B0604030504040204" pitchFamily="34" charset="0"/>
                <a:ea typeface="Verdana" panose="020B0604030504040204" pitchFamily="34" charset="0"/>
              </a:rPr>
              <a:t> </a:t>
            </a:r>
            <a:r>
              <a:rPr lang="en-GB" dirty="0" err="1">
                <a:solidFill>
                  <a:srgbClr val="C00000"/>
                </a:solidFill>
                <a:latin typeface="Verdana" panose="020B0604030504040204" pitchFamily="34" charset="0"/>
                <a:ea typeface="Verdana" panose="020B0604030504040204" pitchFamily="34" charset="0"/>
              </a:rPr>
              <a:t>vismaz</a:t>
            </a:r>
            <a:r>
              <a:rPr lang="en-GB" dirty="0">
                <a:solidFill>
                  <a:srgbClr val="C00000"/>
                </a:solidFill>
                <a:latin typeface="Verdana" panose="020B0604030504040204" pitchFamily="34" charset="0"/>
                <a:ea typeface="Verdana" panose="020B0604030504040204" pitchFamily="34" charset="0"/>
              </a:rPr>
              <a:t> 50% no </a:t>
            </a:r>
            <a:r>
              <a:rPr lang="en-GB" dirty="0" err="1">
                <a:solidFill>
                  <a:srgbClr val="C00000"/>
                </a:solidFill>
                <a:latin typeface="Verdana" panose="020B0604030504040204" pitchFamily="34" charset="0"/>
                <a:ea typeface="Verdana" panose="020B0604030504040204" pitchFamily="34" charset="0"/>
              </a:rPr>
              <a:t>pieejamā</a:t>
            </a:r>
            <a:r>
              <a:rPr lang="en-GB" dirty="0">
                <a:solidFill>
                  <a:srgbClr val="C00000"/>
                </a:solidFill>
                <a:latin typeface="Verdana" panose="020B0604030504040204" pitchFamily="34" charset="0"/>
                <a:ea typeface="Verdana" panose="020B0604030504040204" pitchFamily="34" charset="0"/>
              </a:rPr>
              <a:t> AF </a:t>
            </a:r>
            <a:r>
              <a:rPr lang="en-GB" dirty="0" err="1">
                <a:solidFill>
                  <a:srgbClr val="C00000"/>
                </a:solidFill>
                <a:latin typeface="Verdana" panose="020B0604030504040204" pitchFamily="34" charset="0"/>
                <a:ea typeface="Verdana" panose="020B0604030504040204" pitchFamily="34" charset="0"/>
              </a:rPr>
              <a:t>finansējuma</a:t>
            </a:r>
            <a:r>
              <a:rPr lang="en-GB" dirty="0">
                <a:solidFill>
                  <a:srgbClr val="C00000"/>
                </a:solidFill>
                <a:latin typeface="Verdana" panose="020B0604030504040204" pitchFamily="34" charset="0"/>
                <a:ea typeface="Verdana" panose="020B0604030504040204" pitchFamily="34" charset="0"/>
              </a:rPr>
              <a:t>)</a:t>
            </a:r>
            <a:endParaRPr lang="lv-LV" dirty="0">
              <a:latin typeface="Verdana" panose="020B0604030504040204" pitchFamily="34" charset="0"/>
              <a:ea typeface="Verdana" panose="020B0604030504040204" pitchFamily="34" charset="0"/>
            </a:endParaRPr>
          </a:p>
          <a:p>
            <a:pPr marL="0" indent="0" algn="just">
              <a:buNone/>
            </a:pPr>
            <a:r>
              <a:rPr lang="lv-LV" dirty="0">
                <a:latin typeface="Verdana" panose="020B0604030504040204" pitchFamily="34" charset="0"/>
                <a:ea typeface="Verdana" panose="020B0604030504040204" pitchFamily="34" charset="0"/>
              </a:rPr>
              <a:t>Ar veiktajiem iepirkumiem saprotama iepirkumu rezultātā noslēgto  līgumu summa konkrētajā brīdī konkrētajā projektā</a:t>
            </a:r>
          </a:p>
          <a:p>
            <a:pPr marL="0" indent="0" algn="just">
              <a:buNone/>
            </a:pPr>
            <a:endParaRPr lang="lv-LV" dirty="0">
              <a:latin typeface="Verdana" panose="020B0604030504040204" pitchFamily="34" charset="0"/>
              <a:ea typeface="Verdana" panose="020B0604030504040204" pitchFamily="34" charset="0"/>
            </a:endParaRPr>
          </a:p>
          <a:p>
            <a:pPr marL="0" indent="0" algn="just">
              <a:buNone/>
            </a:pPr>
            <a:r>
              <a:rPr lang="lv-LV" b="1" dirty="0">
                <a:latin typeface="Verdana" panose="020B0604030504040204" pitchFamily="34" charset="0"/>
                <a:ea typeface="Verdana" panose="020B0604030504040204" pitchFamily="34" charset="0"/>
              </a:rPr>
              <a:t>Līdz 2026. gada 31. augustam </a:t>
            </a:r>
            <a:r>
              <a:rPr lang="lv-LV" dirty="0">
                <a:latin typeface="Verdana" panose="020B0604030504040204" pitchFamily="34" charset="0"/>
                <a:ea typeface="Verdana" panose="020B0604030504040204" pitchFamily="34" charset="0"/>
              </a:rPr>
              <a:t>– to sekundāro ambulatoro pakalpojumu sniedzēju skaits, kuriem ir uzlabota infrastruktūra – 40 iestādes </a:t>
            </a:r>
            <a:r>
              <a:rPr lang="lv-LV" dirty="0">
                <a:solidFill>
                  <a:srgbClr val="C00000"/>
                </a:solidFill>
                <a:latin typeface="Verdana" panose="020B0604030504040204" pitchFamily="34" charset="0"/>
                <a:ea typeface="Verdana" panose="020B0604030504040204" pitchFamily="34" charset="0"/>
              </a:rPr>
              <a:t>(katra projekta ietvaros sasniedzamais rādītājs ir 1 iestāde)</a:t>
            </a:r>
            <a:endParaRPr lang="lv-LV" dirty="0">
              <a:latin typeface="Verdana" panose="020B0604030504040204" pitchFamily="34" charset="0"/>
              <a:ea typeface="Verdana" panose="020B0604030504040204" pitchFamily="34" charset="0"/>
            </a:endParaRPr>
          </a:p>
        </p:txBody>
      </p:sp>
      <p:sp>
        <p:nvSpPr>
          <p:cNvPr id="4" name="Slide Number Placeholder 3">
            <a:extLst>
              <a:ext uri="{FF2B5EF4-FFF2-40B4-BE49-F238E27FC236}">
                <a16:creationId xmlns:a16="http://schemas.microsoft.com/office/drawing/2014/main" id="{99649D45-737D-ADC9-07F5-716C468590A9}"/>
              </a:ext>
            </a:extLst>
          </p:cNvPr>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2022106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4A3A7-5E45-7033-0047-5DBA2964F951}"/>
              </a:ext>
            </a:extLst>
          </p:cNvPr>
          <p:cNvSpPr>
            <a:spLocks noGrp="1"/>
          </p:cNvSpPr>
          <p:nvPr>
            <p:ph type="title"/>
          </p:nvPr>
        </p:nvSpPr>
        <p:spPr/>
        <p:txBody>
          <a:bodyPr>
            <a:normAutofit/>
          </a:bodyPr>
          <a:lstStyle/>
          <a:p>
            <a:r>
              <a:rPr lang="lv-LV" sz="3000">
                <a:latin typeface="Verdana" panose="020B0604030504040204" pitchFamily="34" charset="0"/>
                <a:ea typeface="Verdana" panose="020B0604030504040204" pitchFamily="34" charset="0"/>
              </a:rPr>
              <a:t>Publiskā un privātā finansējuma proporcija</a:t>
            </a:r>
          </a:p>
        </p:txBody>
      </p:sp>
      <p:sp>
        <p:nvSpPr>
          <p:cNvPr id="3" name="Content Placeholder 2">
            <a:extLst>
              <a:ext uri="{FF2B5EF4-FFF2-40B4-BE49-F238E27FC236}">
                <a16:creationId xmlns:a16="http://schemas.microsoft.com/office/drawing/2014/main" id="{DD97C306-E19D-9284-20EA-7039575694AF}"/>
              </a:ext>
            </a:extLst>
          </p:cNvPr>
          <p:cNvSpPr>
            <a:spLocks noGrp="1"/>
          </p:cNvSpPr>
          <p:nvPr>
            <p:ph idx="1"/>
          </p:nvPr>
        </p:nvSpPr>
        <p:spPr>
          <a:xfrm>
            <a:off x="466725" y="1736723"/>
            <a:ext cx="8229600" cy="4984769"/>
          </a:xfrm>
        </p:spPr>
        <p:txBody>
          <a:bodyPr>
            <a:normAutofit/>
          </a:bodyPr>
          <a:lstStyle/>
          <a:p>
            <a:pPr algn="just"/>
            <a:r>
              <a:rPr lang="lv-LV" dirty="0">
                <a:latin typeface="Verdana" panose="020B0604030504040204" pitchFamily="34" charset="0"/>
                <a:ea typeface="Verdana" panose="020B0604030504040204" pitchFamily="34" charset="0"/>
              </a:rPr>
              <a:t>Jebkuras publiskas investīcijas infrastruktūras attīstībai ir novirzāmas </a:t>
            </a:r>
            <a:r>
              <a:rPr lang="lv-LV" dirty="0">
                <a:solidFill>
                  <a:srgbClr val="C00000"/>
                </a:solidFill>
                <a:latin typeface="Verdana" panose="020B0604030504040204" pitchFamily="34" charset="0"/>
                <a:ea typeface="Verdana" panose="020B0604030504040204" pitchFamily="34" charset="0"/>
              </a:rPr>
              <a:t>tikai publisko veselības aprūpes pakalpojumu attīstībai</a:t>
            </a:r>
            <a:endParaRPr lang="lv-LV" dirty="0">
              <a:latin typeface="Verdana" panose="020B0604030504040204" pitchFamily="34" charset="0"/>
              <a:ea typeface="Verdana" panose="020B0604030504040204" pitchFamily="34" charset="0"/>
            </a:endParaRPr>
          </a:p>
          <a:p>
            <a:pPr algn="just"/>
            <a:r>
              <a:rPr lang="lv-LV" dirty="0">
                <a:latin typeface="Verdana" panose="020B0604030504040204" pitchFamily="34" charset="0"/>
                <a:ea typeface="Verdana" panose="020B0604030504040204" pitchFamily="34" charset="0"/>
              </a:rPr>
              <a:t>Ja investīcijas atbalsta saņēmējs (gan publiska, gan privāta ārstniecības iestāde) attīstāmajā telpā, vai ar atbalstāmo iekārtu sniedz gan valsts apmaksātos pakalpojumus, gan maksas pakalpojumus, vai nodrošina citu saimniecisko darbību, kas nav saistīta ar valsts apmaksāto veselības aprūpes pakalpojumu jeb VTNP*, tas nodala plūsmas un investīcijas novirza tikai VTNP daļai, vai aprēķina infrastruktūras izmantošanas proporciju valsts un citu darbību veikšanai un nodrošina proporcionāli līdzfinansējumu ar privāto finansējumu</a:t>
            </a:r>
          </a:p>
          <a:p>
            <a:endParaRPr lang="lv-LV" dirty="0"/>
          </a:p>
        </p:txBody>
      </p:sp>
      <p:sp>
        <p:nvSpPr>
          <p:cNvPr id="4" name="Slide Number Placeholder 3">
            <a:extLst>
              <a:ext uri="{FF2B5EF4-FFF2-40B4-BE49-F238E27FC236}">
                <a16:creationId xmlns:a16="http://schemas.microsoft.com/office/drawing/2014/main" id="{8D0F8230-9332-4708-6DCA-618F505D31D0}"/>
              </a:ext>
            </a:extLst>
          </p:cNvPr>
          <p:cNvSpPr>
            <a:spLocks noGrp="1"/>
          </p:cNvSpPr>
          <p:nvPr>
            <p:ph type="sldNum" sz="quarter" idx="12"/>
          </p:nvPr>
        </p:nvSpPr>
        <p:spPr/>
        <p:txBody>
          <a:bodyPr/>
          <a:lstStyle/>
          <a:p>
            <a:fld id="{B6F15528-21DE-4FAA-801E-634DDDAF4B2B}" type="slidenum">
              <a:rPr lang="en-US" smtClean="0"/>
              <a:pPr/>
              <a:t>14</a:t>
            </a:fld>
            <a:endParaRPr lang="en-US"/>
          </a:p>
        </p:txBody>
      </p:sp>
      <p:sp>
        <p:nvSpPr>
          <p:cNvPr id="5" name="TextBox 4">
            <a:extLst>
              <a:ext uri="{FF2B5EF4-FFF2-40B4-BE49-F238E27FC236}">
                <a16:creationId xmlns:a16="http://schemas.microsoft.com/office/drawing/2014/main" id="{E916639A-13AA-80DD-958F-A7A4875E5318}"/>
              </a:ext>
            </a:extLst>
          </p:cNvPr>
          <p:cNvSpPr txBox="1"/>
          <p:nvPr/>
        </p:nvSpPr>
        <p:spPr>
          <a:xfrm>
            <a:off x="914400" y="6244020"/>
            <a:ext cx="5407571" cy="353943"/>
          </a:xfrm>
          <a:prstGeom prst="rect">
            <a:avLst/>
          </a:prstGeom>
          <a:noFill/>
        </p:spPr>
        <p:txBody>
          <a:bodyPr wrap="none" rtlCol="0">
            <a:spAutoFit/>
          </a:bodyPr>
          <a:lstStyle/>
          <a:p>
            <a:r>
              <a:rPr lang="lv-LV" dirty="0"/>
              <a:t>* VTNP – vispārējas tautsaimniecības nozīmes pakalpojums</a:t>
            </a:r>
            <a:endParaRPr lang="en-US" dirty="0"/>
          </a:p>
        </p:txBody>
      </p:sp>
    </p:spTree>
    <p:extLst>
      <p:ext uri="{BB962C8B-B14F-4D97-AF65-F5344CB8AC3E}">
        <p14:creationId xmlns:p14="http://schemas.microsoft.com/office/powerpoint/2010/main" val="4090733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F10D2-F7F1-072A-FBDF-B290A8646943}"/>
              </a:ext>
            </a:extLst>
          </p:cNvPr>
          <p:cNvSpPr>
            <a:spLocks noGrp="1"/>
          </p:cNvSpPr>
          <p:nvPr>
            <p:ph type="title"/>
          </p:nvPr>
        </p:nvSpPr>
        <p:spPr/>
        <p:txBody>
          <a:bodyPr>
            <a:normAutofit/>
          </a:bodyPr>
          <a:lstStyle/>
          <a:p>
            <a:r>
              <a:rPr lang="lv-LV" sz="3000" dirty="0">
                <a:latin typeface="Verdana" panose="020B0604030504040204" pitchFamily="34" charset="0"/>
                <a:ea typeface="Verdana" panose="020B0604030504040204" pitchFamily="34" charset="0"/>
              </a:rPr>
              <a:t>Publiskā un privātā finansējuma proporcija</a:t>
            </a:r>
          </a:p>
        </p:txBody>
      </p:sp>
      <p:sp>
        <p:nvSpPr>
          <p:cNvPr id="3" name="Content Placeholder 2">
            <a:extLst>
              <a:ext uri="{FF2B5EF4-FFF2-40B4-BE49-F238E27FC236}">
                <a16:creationId xmlns:a16="http://schemas.microsoft.com/office/drawing/2014/main" id="{CC647A37-0819-D8D8-603E-B4C48B87DF3B}"/>
              </a:ext>
            </a:extLst>
          </p:cNvPr>
          <p:cNvSpPr>
            <a:spLocks noGrp="1"/>
          </p:cNvSpPr>
          <p:nvPr>
            <p:ph idx="1"/>
          </p:nvPr>
        </p:nvSpPr>
        <p:spPr>
          <a:xfrm>
            <a:off x="457200" y="1417643"/>
            <a:ext cx="8229600" cy="5211758"/>
          </a:xfrm>
        </p:spPr>
        <p:txBody>
          <a:bodyPr>
            <a:noAutofit/>
          </a:bodyPr>
          <a:lstStyle/>
          <a:p>
            <a:pPr algn="just"/>
            <a:r>
              <a:rPr lang="lv-LV" sz="1800" dirty="0">
                <a:latin typeface="Verdana" panose="020B0604030504040204" pitchFamily="34" charset="0"/>
                <a:ea typeface="Verdana" panose="020B0604030504040204" pitchFamily="34" charset="0"/>
                <a:cs typeface="Vani" panose="020B0502040204020203" pitchFamily="18" charset="0"/>
              </a:rPr>
              <a:t>Ja, piemēram, atbalsts ieguldījumiem infrastruktūrā ir nepieciešams un tiek piešķirts 100 000 </a:t>
            </a:r>
            <a:r>
              <a:rPr lang="lv-LV" sz="1800" i="1" dirty="0" err="1">
                <a:latin typeface="Verdana" panose="020B0604030504040204" pitchFamily="34" charset="0"/>
                <a:ea typeface="Verdana" panose="020B0604030504040204" pitchFamily="34" charset="0"/>
                <a:cs typeface="Vani" panose="020B0502040204020203" pitchFamily="18" charset="0"/>
              </a:rPr>
              <a:t>euro</a:t>
            </a:r>
            <a:r>
              <a:rPr lang="lv-LV" sz="1800" dirty="0">
                <a:latin typeface="Verdana" panose="020B0604030504040204" pitchFamily="34" charset="0"/>
                <a:ea typeface="Verdana" panose="020B0604030504040204" pitchFamily="34" charset="0"/>
                <a:cs typeface="Vani" panose="020B0502040204020203" pitchFamily="18" charset="0"/>
              </a:rPr>
              <a:t> apmērā, bet maksas veselības aprūpes pakalpojumu īpatsvars konkrētajā infrastruktūras vienībā sastāda 50%, tad ārstniecības iestādei finansējums 50 000 </a:t>
            </a:r>
            <a:r>
              <a:rPr lang="lv-LV" sz="1800" i="1" dirty="0" err="1">
                <a:latin typeface="Verdana" panose="020B0604030504040204" pitchFamily="34" charset="0"/>
                <a:ea typeface="Verdana" panose="020B0604030504040204" pitchFamily="34" charset="0"/>
                <a:cs typeface="Vani" panose="020B0502040204020203" pitchFamily="18" charset="0"/>
              </a:rPr>
              <a:t>euro</a:t>
            </a:r>
            <a:r>
              <a:rPr lang="lv-LV" sz="1800" dirty="0">
                <a:latin typeface="Verdana" panose="020B0604030504040204" pitchFamily="34" charset="0"/>
                <a:ea typeface="Verdana" panose="020B0604030504040204" pitchFamily="34" charset="0"/>
                <a:cs typeface="Vani" panose="020B0502040204020203" pitchFamily="18" charset="0"/>
              </a:rPr>
              <a:t> apmērā jānodrošina no privātā finansējuma</a:t>
            </a:r>
          </a:p>
          <a:p>
            <a:pPr algn="just"/>
            <a:r>
              <a:rPr lang="lv-LV" sz="1800" dirty="0">
                <a:latin typeface="Verdana" panose="020B0604030504040204" pitchFamily="34" charset="0"/>
                <a:ea typeface="Verdana" panose="020B0604030504040204" pitchFamily="34" charset="0"/>
                <a:cs typeface="Vani" panose="020B0502040204020203" pitchFamily="18" charset="0"/>
              </a:rPr>
              <a:t>Infrastruktūras izmantošanas valsts apmaksāto pakalpojumu sniegšanai un citu darbību veikšanai proporcijas aprēķināšanas un aprēķina iekļaušanas projekta iesnieguma veidlapā metodika pieejama: </a:t>
            </a:r>
            <a:r>
              <a:rPr lang="lv-LV" sz="1800" dirty="0">
                <a:latin typeface="Verdana" panose="020B0604030504040204" pitchFamily="34" charset="0"/>
                <a:ea typeface="Verdana" panose="020B0604030504040204" pitchFamily="34" charset="0"/>
                <a:cs typeface="Vani" panose="020B0502040204020203" pitchFamily="18" charset="0"/>
                <a:hlinkClick r:id="rId2"/>
              </a:rPr>
              <a:t>https://www.vm.gov.lv/lv/atbalsts-sekundaro-ambulatoro-pakalpojumu-sniedzeju-veselibas-aprupes-infrastrukturas-stiprinasanai-4113i</a:t>
            </a:r>
            <a:endParaRPr lang="lv-LV" sz="1800" dirty="0">
              <a:latin typeface="Verdana" panose="020B0604030504040204" pitchFamily="34" charset="0"/>
              <a:ea typeface="Verdana" panose="020B0604030504040204" pitchFamily="34" charset="0"/>
              <a:cs typeface="Vani" panose="020B0502040204020203" pitchFamily="18" charset="0"/>
            </a:endParaRPr>
          </a:p>
          <a:p>
            <a:pPr lvl="1" algn="just"/>
            <a:r>
              <a:rPr lang="lv-LV" sz="1600" dirty="0">
                <a:latin typeface="Verdana" panose="020B0604030504040204" pitchFamily="34" charset="0"/>
                <a:ea typeface="Verdana" panose="020B0604030504040204" pitchFamily="34" charset="0"/>
                <a:cs typeface="Vani" panose="020B0502040204020203" pitchFamily="18" charset="0"/>
              </a:rPr>
              <a:t>Proporcijas aprēķins</a:t>
            </a:r>
          </a:p>
          <a:p>
            <a:pPr lvl="1" algn="just"/>
            <a:r>
              <a:rPr lang="lv-LV" sz="1600" dirty="0">
                <a:latin typeface="Verdana" panose="020B0604030504040204" pitchFamily="34" charset="0"/>
                <a:ea typeface="Verdana" panose="020B0604030504040204" pitchFamily="34" charset="0"/>
                <a:cs typeface="Vani" panose="020B0502040204020203" pitchFamily="18" charset="0"/>
              </a:rPr>
              <a:t>Iekšējais normatīvais akts / kārtība, ar ko apstiprina aprēķinu un izmantoto metodiku</a:t>
            </a:r>
          </a:p>
          <a:p>
            <a:pPr lvl="1" algn="just"/>
            <a:r>
              <a:rPr lang="lv-LV" sz="1600" dirty="0">
                <a:latin typeface="Verdana" panose="020B0604030504040204" pitchFamily="34" charset="0"/>
                <a:ea typeface="Verdana" panose="020B0604030504040204" pitchFamily="34" charset="0"/>
                <a:cs typeface="Vani" panose="020B0502040204020203" pitchFamily="18" charset="0"/>
              </a:rPr>
              <a:t>Rīkojums, ar kuru apstiprināts informāciju pamatojošs aprēķins</a:t>
            </a:r>
          </a:p>
          <a:p>
            <a:pPr marL="469786" lvl="1" indent="0" algn="just">
              <a:buNone/>
            </a:pPr>
            <a:endParaRPr lang="lv-LV" sz="1800" dirty="0">
              <a:latin typeface="Verdana" panose="020B0604030504040204" pitchFamily="34" charset="0"/>
              <a:ea typeface="Verdana" panose="020B0604030504040204" pitchFamily="34" charset="0"/>
              <a:cs typeface="Vani" panose="020B0502040204020203" pitchFamily="18" charset="0"/>
            </a:endParaRPr>
          </a:p>
        </p:txBody>
      </p:sp>
      <p:sp>
        <p:nvSpPr>
          <p:cNvPr id="4" name="Slide Number Placeholder 3">
            <a:extLst>
              <a:ext uri="{FF2B5EF4-FFF2-40B4-BE49-F238E27FC236}">
                <a16:creationId xmlns:a16="http://schemas.microsoft.com/office/drawing/2014/main" id="{B679043C-0B84-6FB9-C7C1-3ACC6FDBDFC6}"/>
              </a:ext>
            </a:extLst>
          </p:cNvPr>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1630093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1A88C-029E-B3BA-7E70-D6F6B99A7CA6}"/>
              </a:ext>
            </a:extLst>
          </p:cNvPr>
          <p:cNvSpPr>
            <a:spLocks noGrp="1"/>
          </p:cNvSpPr>
          <p:nvPr>
            <p:ph type="title"/>
          </p:nvPr>
        </p:nvSpPr>
        <p:spPr/>
        <p:txBody>
          <a:bodyPr>
            <a:normAutofit/>
          </a:bodyPr>
          <a:lstStyle/>
          <a:p>
            <a:r>
              <a:rPr lang="lv-LV" sz="3000">
                <a:latin typeface="Verdana" panose="020B0604030504040204" pitchFamily="34" charset="0"/>
                <a:ea typeface="Verdana" panose="020B0604030504040204" pitchFamily="34" charset="0"/>
              </a:rPr>
              <a:t>Projekta finansējums</a:t>
            </a:r>
          </a:p>
        </p:txBody>
      </p:sp>
      <p:sp>
        <p:nvSpPr>
          <p:cNvPr id="3" name="Content Placeholder 2">
            <a:extLst>
              <a:ext uri="{FF2B5EF4-FFF2-40B4-BE49-F238E27FC236}">
                <a16:creationId xmlns:a16="http://schemas.microsoft.com/office/drawing/2014/main" id="{93063130-04F2-109A-A993-2FF4864840A7}"/>
              </a:ext>
            </a:extLst>
          </p:cNvPr>
          <p:cNvSpPr>
            <a:spLocks noGrp="1"/>
          </p:cNvSpPr>
          <p:nvPr>
            <p:ph idx="1"/>
          </p:nvPr>
        </p:nvSpPr>
        <p:spPr/>
        <p:txBody>
          <a:bodyPr>
            <a:normAutofit lnSpcReduction="10000"/>
          </a:bodyPr>
          <a:lstStyle/>
          <a:p>
            <a:pPr algn="just"/>
            <a:r>
              <a:rPr lang="lv-LV" sz="2400" dirty="0">
                <a:latin typeface="Verdana" panose="020B0604030504040204" pitchFamily="34" charset="0"/>
                <a:ea typeface="Verdana" panose="020B0604030504040204" pitchFamily="34" charset="0"/>
              </a:rPr>
              <a:t>PVN no AF nav attiecināms</a:t>
            </a:r>
          </a:p>
          <a:p>
            <a:pPr algn="just"/>
            <a:r>
              <a:rPr lang="lv-LV" sz="2400" dirty="0">
                <a:latin typeface="Verdana" panose="020B0604030504040204" pitchFamily="34" charset="0"/>
                <a:ea typeface="Verdana" panose="020B0604030504040204" pitchFamily="34" charset="0"/>
              </a:rPr>
              <a:t>Valsts budžeta finansējums PVN segšanai ir attiecināms:  </a:t>
            </a:r>
          </a:p>
          <a:p>
            <a:pPr lvl="1" algn="just"/>
            <a:r>
              <a:rPr lang="lv-LV" sz="2400" dirty="0">
                <a:latin typeface="Verdana" panose="020B0604030504040204" pitchFamily="34" charset="0"/>
                <a:ea typeface="Verdana" panose="020B0604030504040204" pitchFamily="34" charset="0"/>
              </a:rPr>
              <a:t>ja atbilstoši normatīvajiem aktiem par pievienotās vērtības nodokli to nevar atgūt </a:t>
            </a:r>
          </a:p>
          <a:p>
            <a:pPr lvl="1" algn="just"/>
            <a:r>
              <a:rPr lang="lv-LV" sz="2400" dirty="0">
                <a:latin typeface="Verdana" panose="020B0604030504040204" pitchFamily="34" charset="0"/>
                <a:ea typeface="Verdana" panose="020B0604030504040204" pitchFamily="34" charset="0"/>
              </a:rPr>
              <a:t>ja finansējuma saņēmējs ir valsts vai pašvaldību kapitālsabiedrība</a:t>
            </a:r>
          </a:p>
          <a:p>
            <a:pPr algn="just"/>
            <a:r>
              <a:rPr lang="lv-LV" sz="2400" dirty="0">
                <a:latin typeface="Verdana" panose="020B0604030504040204" pitchFamily="34" charset="0"/>
                <a:ea typeface="Verdana" panose="020B0604030504040204" pitchFamily="34" charset="0"/>
              </a:rPr>
              <a:t>Uz projekta iesnieguma iesniegšanas brīdi tiks pārbaudīta informācija vai ārstniecības iestāde nav reģistrēta kā PVN maksātājs</a:t>
            </a:r>
          </a:p>
          <a:p>
            <a:pPr algn="just"/>
            <a:r>
              <a:rPr lang="lv-LV" sz="2400" dirty="0">
                <a:solidFill>
                  <a:srgbClr val="C00000"/>
                </a:solidFill>
                <a:latin typeface="Verdana" panose="020B0604030504040204" pitchFamily="34" charset="0"/>
                <a:ea typeface="Verdana" panose="020B0604030504040204" pitchFamily="34" charset="0"/>
              </a:rPr>
              <a:t>Administrēšanas izmaksas nav attiecināmas no projekta finansējuma</a:t>
            </a:r>
          </a:p>
        </p:txBody>
      </p:sp>
      <p:sp>
        <p:nvSpPr>
          <p:cNvPr id="4" name="Slide Number Placeholder 3">
            <a:extLst>
              <a:ext uri="{FF2B5EF4-FFF2-40B4-BE49-F238E27FC236}">
                <a16:creationId xmlns:a16="http://schemas.microsoft.com/office/drawing/2014/main" id="{1221C87B-24D3-5F90-0045-1BC85E8B269B}"/>
              </a:ext>
            </a:extLst>
          </p:cNvPr>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7832346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1A88C-029E-B3BA-7E70-D6F6B99A7CA6}"/>
              </a:ext>
            </a:extLst>
          </p:cNvPr>
          <p:cNvSpPr>
            <a:spLocks noGrp="1"/>
          </p:cNvSpPr>
          <p:nvPr>
            <p:ph type="title"/>
          </p:nvPr>
        </p:nvSpPr>
        <p:spPr/>
        <p:txBody>
          <a:bodyPr>
            <a:normAutofit/>
          </a:bodyPr>
          <a:lstStyle/>
          <a:p>
            <a:r>
              <a:rPr lang="lv-LV" sz="3000">
                <a:latin typeface="Verdana" panose="020B0604030504040204" pitchFamily="34" charset="0"/>
                <a:ea typeface="Verdana" panose="020B0604030504040204" pitchFamily="34" charset="0"/>
              </a:rPr>
              <a:t>Projekta finansējums</a:t>
            </a:r>
            <a:br>
              <a:rPr lang="lv-LV" sz="3000">
                <a:latin typeface="Verdana" panose="020B0604030504040204" pitchFamily="34" charset="0"/>
                <a:ea typeface="Verdana" panose="020B0604030504040204" pitchFamily="34" charset="0"/>
              </a:rPr>
            </a:br>
            <a:r>
              <a:rPr lang="lv-LV" sz="2400" i="1">
                <a:latin typeface="Verdana" panose="020B0604030504040204" pitchFamily="34" charset="0"/>
                <a:ea typeface="Verdana" panose="020B0604030504040204" pitchFamily="34" charset="0"/>
              </a:rPr>
              <a:t>Piemēri</a:t>
            </a:r>
          </a:p>
        </p:txBody>
      </p:sp>
      <p:sp>
        <p:nvSpPr>
          <p:cNvPr id="4" name="Slide Number Placeholder 3">
            <a:extLst>
              <a:ext uri="{FF2B5EF4-FFF2-40B4-BE49-F238E27FC236}">
                <a16:creationId xmlns:a16="http://schemas.microsoft.com/office/drawing/2014/main" id="{1221C87B-24D3-5F90-0045-1BC85E8B269B}"/>
              </a:ext>
            </a:extLst>
          </p:cNvPr>
          <p:cNvSpPr>
            <a:spLocks noGrp="1"/>
          </p:cNvSpPr>
          <p:nvPr>
            <p:ph type="sldNum" sz="quarter" idx="12"/>
          </p:nvPr>
        </p:nvSpPr>
        <p:spPr/>
        <p:txBody>
          <a:bodyPr/>
          <a:lstStyle/>
          <a:p>
            <a:fld id="{B6F15528-21DE-4FAA-801E-634DDDAF4B2B}" type="slidenum">
              <a:rPr lang="en-US" smtClean="0"/>
              <a:pPr/>
              <a:t>17</a:t>
            </a:fld>
            <a:endParaRPr lang="en-US"/>
          </a:p>
        </p:txBody>
      </p:sp>
      <p:graphicFrame>
        <p:nvGraphicFramePr>
          <p:cNvPr id="11" name="Content Placeholder 10">
            <a:extLst>
              <a:ext uri="{FF2B5EF4-FFF2-40B4-BE49-F238E27FC236}">
                <a16:creationId xmlns:a16="http://schemas.microsoft.com/office/drawing/2014/main" id="{1EEE82E3-06C6-7A5E-20C0-4BFFD2895393}"/>
              </a:ext>
            </a:extLst>
          </p:cNvPr>
          <p:cNvGraphicFramePr>
            <a:graphicFrameLocks noGrp="1"/>
          </p:cNvGraphicFramePr>
          <p:nvPr>
            <p:ph idx="1"/>
            <p:extLst>
              <p:ext uri="{D42A27DB-BD31-4B8C-83A1-F6EECF244321}">
                <p14:modId xmlns:p14="http://schemas.microsoft.com/office/powerpoint/2010/main" val="443652251"/>
              </p:ext>
            </p:extLst>
          </p:nvPr>
        </p:nvGraphicFramePr>
        <p:xfrm>
          <a:off x="228600" y="1881330"/>
          <a:ext cx="8686800" cy="3872412"/>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1992265299"/>
                    </a:ext>
                  </a:extLst>
                </a:gridCol>
                <a:gridCol w="1143000">
                  <a:extLst>
                    <a:ext uri="{9D8B030D-6E8A-4147-A177-3AD203B41FA5}">
                      <a16:colId xmlns:a16="http://schemas.microsoft.com/office/drawing/2014/main" val="2461779402"/>
                    </a:ext>
                  </a:extLst>
                </a:gridCol>
                <a:gridCol w="838200">
                  <a:extLst>
                    <a:ext uri="{9D8B030D-6E8A-4147-A177-3AD203B41FA5}">
                      <a16:colId xmlns:a16="http://schemas.microsoft.com/office/drawing/2014/main" val="1294795592"/>
                    </a:ext>
                  </a:extLst>
                </a:gridCol>
                <a:gridCol w="1066800">
                  <a:extLst>
                    <a:ext uri="{9D8B030D-6E8A-4147-A177-3AD203B41FA5}">
                      <a16:colId xmlns:a16="http://schemas.microsoft.com/office/drawing/2014/main" val="4044956220"/>
                    </a:ext>
                  </a:extLst>
                </a:gridCol>
                <a:gridCol w="914400">
                  <a:extLst>
                    <a:ext uri="{9D8B030D-6E8A-4147-A177-3AD203B41FA5}">
                      <a16:colId xmlns:a16="http://schemas.microsoft.com/office/drawing/2014/main" val="3649172829"/>
                    </a:ext>
                  </a:extLst>
                </a:gridCol>
                <a:gridCol w="838200">
                  <a:extLst>
                    <a:ext uri="{9D8B030D-6E8A-4147-A177-3AD203B41FA5}">
                      <a16:colId xmlns:a16="http://schemas.microsoft.com/office/drawing/2014/main" val="4264588043"/>
                    </a:ext>
                  </a:extLst>
                </a:gridCol>
                <a:gridCol w="1093839">
                  <a:extLst>
                    <a:ext uri="{9D8B030D-6E8A-4147-A177-3AD203B41FA5}">
                      <a16:colId xmlns:a16="http://schemas.microsoft.com/office/drawing/2014/main" val="3948942439"/>
                    </a:ext>
                  </a:extLst>
                </a:gridCol>
                <a:gridCol w="1115961">
                  <a:extLst>
                    <a:ext uri="{9D8B030D-6E8A-4147-A177-3AD203B41FA5}">
                      <a16:colId xmlns:a16="http://schemas.microsoft.com/office/drawing/2014/main" val="4229737885"/>
                    </a:ext>
                  </a:extLst>
                </a:gridCol>
                <a:gridCol w="1066800">
                  <a:extLst>
                    <a:ext uri="{9D8B030D-6E8A-4147-A177-3AD203B41FA5}">
                      <a16:colId xmlns:a16="http://schemas.microsoft.com/office/drawing/2014/main" val="499863240"/>
                    </a:ext>
                  </a:extLst>
                </a:gridCol>
              </a:tblGrid>
              <a:tr h="1623870">
                <a:tc>
                  <a:txBody>
                    <a:bodyPr/>
                    <a:lstStyle/>
                    <a:p>
                      <a:pPr algn="ctr" fontAlgn="b"/>
                      <a:r>
                        <a:rPr lang="lv-LV" sz="1200" b="0" u="none" strike="noStrike" noProof="0" dirty="0">
                          <a:solidFill>
                            <a:srgbClr val="000000"/>
                          </a:solidFill>
                          <a:effectLst/>
                        </a:rPr>
                        <a:t>Piemēra Nr.</a:t>
                      </a:r>
                      <a:endParaRPr lang="lv-LV" sz="1200" b="0" i="0" u="none" strike="noStrike" noProof="0" dirty="0">
                        <a:solidFill>
                          <a:srgbClr val="000000"/>
                        </a:solidFill>
                        <a:effectLst/>
                        <a:latin typeface="Calibri" panose="020F0502020204030204" pitchFamily="34" charset="0"/>
                      </a:endParaRPr>
                    </a:p>
                  </a:txBody>
                  <a:tcPr marL="8997" marR="8997" marT="8997" marB="0" anchor="b">
                    <a:solidFill>
                      <a:schemeClr val="accent6">
                        <a:lumMod val="60000"/>
                        <a:lumOff val="40000"/>
                      </a:schemeClr>
                    </a:solidFill>
                  </a:tcPr>
                </a:tc>
                <a:tc>
                  <a:txBody>
                    <a:bodyPr/>
                    <a:lstStyle/>
                    <a:p>
                      <a:pPr algn="ctr" fontAlgn="b"/>
                      <a:r>
                        <a:rPr lang="lv-LV" sz="1200" u="none" strike="noStrike" noProof="0" dirty="0">
                          <a:effectLst/>
                        </a:rPr>
                        <a:t>Finansējuma saņēmējs</a:t>
                      </a:r>
                      <a:endParaRPr lang="lv-LV" sz="1200" b="0" i="0" u="none" strike="noStrike" noProof="0" dirty="0">
                        <a:solidFill>
                          <a:srgbClr val="000000"/>
                        </a:solidFill>
                        <a:effectLst/>
                        <a:latin typeface="Calibri" panose="020F0502020204030204" pitchFamily="34" charset="0"/>
                      </a:endParaRPr>
                    </a:p>
                  </a:txBody>
                  <a:tcPr marL="8997" marR="8997" marT="8997" marB="0" anchor="b">
                    <a:solidFill>
                      <a:schemeClr val="accent6">
                        <a:lumMod val="60000"/>
                        <a:lumOff val="40000"/>
                      </a:schemeClr>
                    </a:solidFill>
                  </a:tcPr>
                </a:tc>
                <a:tc>
                  <a:txBody>
                    <a:bodyPr/>
                    <a:lstStyle/>
                    <a:p>
                      <a:pPr algn="ctr" fontAlgn="b"/>
                      <a:r>
                        <a:rPr lang="lv-LV" sz="1200" u="none" strike="noStrike" noProof="0" dirty="0">
                          <a:effectLst/>
                        </a:rPr>
                        <a:t>AF pieejamais finansējums, bez PVN</a:t>
                      </a:r>
                      <a:endParaRPr lang="lv-LV" sz="1200" b="0" i="0" u="none" strike="noStrike" noProof="0" dirty="0">
                        <a:solidFill>
                          <a:srgbClr val="000000"/>
                        </a:solidFill>
                        <a:effectLst/>
                        <a:latin typeface="Calibri" panose="020F0502020204030204" pitchFamily="34" charset="0"/>
                      </a:endParaRPr>
                    </a:p>
                  </a:txBody>
                  <a:tcPr marL="8997" marR="8997" marT="8997" marB="0" anchor="b">
                    <a:solidFill>
                      <a:schemeClr val="accent6">
                        <a:lumMod val="60000"/>
                        <a:lumOff val="40000"/>
                      </a:schemeClr>
                    </a:solidFill>
                  </a:tcPr>
                </a:tc>
                <a:tc>
                  <a:txBody>
                    <a:bodyPr/>
                    <a:lstStyle/>
                    <a:p>
                      <a:pPr algn="ctr" fontAlgn="b"/>
                      <a:r>
                        <a:rPr lang="lv-LV" sz="1200" u="none" strike="noStrike" noProof="0" dirty="0">
                          <a:effectLst/>
                        </a:rPr>
                        <a:t>Maksimālais nacionālais VB finansējums PVN 21% segšanai</a:t>
                      </a:r>
                      <a:endParaRPr lang="lv-LV" sz="1200" b="0" i="0" u="none" strike="noStrike" noProof="0" dirty="0">
                        <a:solidFill>
                          <a:srgbClr val="000000"/>
                        </a:solidFill>
                        <a:effectLst/>
                        <a:latin typeface="Calibri" panose="020F0502020204030204" pitchFamily="34" charset="0"/>
                      </a:endParaRPr>
                    </a:p>
                  </a:txBody>
                  <a:tcPr marL="8997" marR="8997" marT="8997" marB="0" anchor="b">
                    <a:solidFill>
                      <a:schemeClr val="accent6">
                        <a:lumMod val="60000"/>
                        <a:lumOff val="40000"/>
                      </a:schemeClr>
                    </a:solidFill>
                  </a:tcPr>
                </a:tc>
                <a:tc>
                  <a:txBody>
                    <a:bodyPr/>
                    <a:lstStyle/>
                    <a:p>
                      <a:pPr algn="ctr" fontAlgn="b"/>
                      <a:r>
                        <a:rPr lang="lv-LV" sz="1200" u="none" strike="noStrike" noProof="0" dirty="0">
                          <a:effectLst/>
                        </a:rPr>
                        <a:t>Maksas pakalpojumu īpatsvars</a:t>
                      </a:r>
                      <a:endParaRPr lang="lv-LV" sz="1200" b="0" i="0" u="none" strike="noStrike" noProof="0" dirty="0">
                        <a:solidFill>
                          <a:srgbClr val="000000"/>
                        </a:solidFill>
                        <a:effectLst/>
                        <a:latin typeface="Calibri" panose="020F0502020204030204" pitchFamily="34" charset="0"/>
                      </a:endParaRPr>
                    </a:p>
                  </a:txBody>
                  <a:tcPr marL="8997" marR="8997" marT="8997" marB="0" anchor="b">
                    <a:solidFill>
                      <a:schemeClr val="accent6">
                        <a:lumMod val="60000"/>
                        <a:lumOff val="40000"/>
                      </a:schemeClr>
                    </a:solidFill>
                  </a:tcPr>
                </a:tc>
                <a:tc>
                  <a:txBody>
                    <a:bodyPr/>
                    <a:lstStyle/>
                    <a:p>
                      <a:pPr algn="ctr" fontAlgn="b"/>
                      <a:r>
                        <a:rPr lang="lv-LV" sz="1200" u="none" strike="noStrike" noProof="0" dirty="0">
                          <a:effectLst/>
                        </a:rPr>
                        <a:t>Minimālais privātais finansējums atbilstoši maksas pakalpojumu īpatsvaram</a:t>
                      </a:r>
                      <a:endParaRPr lang="lv-LV" sz="1200" b="0" i="0" u="none" strike="noStrike" noProof="0" dirty="0">
                        <a:solidFill>
                          <a:srgbClr val="000000"/>
                        </a:solidFill>
                        <a:effectLst/>
                        <a:latin typeface="Calibri" panose="020F0502020204030204" pitchFamily="34" charset="0"/>
                      </a:endParaRPr>
                    </a:p>
                  </a:txBody>
                  <a:tcPr marL="8997" marR="8997" marT="8997" marB="0" anchor="b">
                    <a:solidFill>
                      <a:schemeClr val="accent6">
                        <a:lumMod val="60000"/>
                        <a:lumOff val="40000"/>
                      </a:schemeClr>
                    </a:solidFill>
                  </a:tcPr>
                </a:tc>
                <a:tc>
                  <a:txBody>
                    <a:bodyPr/>
                    <a:lstStyle/>
                    <a:p>
                      <a:pPr algn="ctr" fontAlgn="b"/>
                      <a:r>
                        <a:rPr lang="lv-LV" sz="1200" b="1" u="none" strike="noStrike" noProof="0" dirty="0">
                          <a:effectLst/>
                        </a:rPr>
                        <a:t>AF finansējums, VB finansējums un privātais finansējums atbilstoši proporcijai</a:t>
                      </a:r>
                      <a:br>
                        <a:rPr lang="lv-LV" sz="1200" b="1" u="none" strike="noStrike" noProof="0" dirty="0">
                          <a:effectLst/>
                        </a:rPr>
                      </a:br>
                      <a:r>
                        <a:rPr lang="lv-LV" sz="1200" b="1" u="none" strike="noStrike" noProof="0" dirty="0">
                          <a:effectLst/>
                        </a:rPr>
                        <a:t>Projekta summa KPVIS</a:t>
                      </a:r>
                      <a:endParaRPr lang="lv-LV" sz="1200" b="1" i="0" u="none" strike="noStrike" noProof="0" dirty="0">
                        <a:solidFill>
                          <a:srgbClr val="000000"/>
                        </a:solidFill>
                        <a:effectLst/>
                        <a:latin typeface="Calibri" panose="020F0502020204030204" pitchFamily="34" charset="0"/>
                      </a:endParaRPr>
                    </a:p>
                  </a:txBody>
                  <a:tcPr marL="8997" marR="8997" marT="8997" marB="0" anchor="b">
                    <a:solidFill>
                      <a:schemeClr val="accent6">
                        <a:lumMod val="60000"/>
                        <a:lumOff val="40000"/>
                      </a:schemeClr>
                    </a:solidFill>
                  </a:tcPr>
                </a:tc>
                <a:tc>
                  <a:txBody>
                    <a:bodyPr/>
                    <a:lstStyle/>
                    <a:p>
                      <a:pPr algn="ctr" fontAlgn="b"/>
                      <a:r>
                        <a:rPr lang="lv-LV" sz="1200" u="none" strike="noStrike" noProof="0" dirty="0">
                          <a:effectLst/>
                        </a:rPr>
                        <a:t>Privātais finansējums PVN segšanai AF finansējuma daļai</a:t>
                      </a:r>
                      <a:br>
                        <a:rPr lang="lv-LV" sz="1200" u="none" strike="noStrike" noProof="0" dirty="0">
                          <a:effectLst/>
                        </a:rPr>
                      </a:br>
                      <a:r>
                        <a:rPr lang="lv-LV" sz="1200" b="1" u="none" strike="noStrike" noProof="0" dirty="0">
                          <a:effectLst/>
                        </a:rPr>
                        <a:t>(KPVIS nenorāda un projekta izmaksās neiekļauj)</a:t>
                      </a:r>
                      <a:endParaRPr lang="lv-LV" sz="1200" b="1" i="0" u="none" strike="noStrike" noProof="0" dirty="0">
                        <a:solidFill>
                          <a:srgbClr val="000000"/>
                        </a:solidFill>
                        <a:effectLst/>
                        <a:latin typeface="Calibri" panose="020F0502020204030204" pitchFamily="34" charset="0"/>
                      </a:endParaRPr>
                    </a:p>
                  </a:txBody>
                  <a:tcPr marL="8997" marR="8997" marT="8997" marB="0" anchor="b">
                    <a:solidFill>
                      <a:schemeClr val="accent6">
                        <a:lumMod val="60000"/>
                        <a:lumOff val="40000"/>
                      </a:schemeClr>
                    </a:solidFill>
                  </a:tcPr>
                </a:tc>
                <a:tc>
                  <a:txBody>
                    <a:bodyPr/>
                    <a:lstStyle/>
                    <a:p>
                      <a:pPr algn="ctr" fontAlgn="b"/>
                      <a:r>
                        <a:rPr lang="lv-LV" sz="1200" u="none" strike="noStrike" noProof="0" dirty="0">
                          <a:effectLst/>
                        </a:rPr>
                        <a:t>PVN 21% no privātā projekta finansējuma</a:t>
                      </a:r>
                      <a:br>
                        <a:rPr lang="lv-LV" sz="1200" u="none" strike="noStrike" noProof="0" dirty="0">
                          <a:effectLst/>
                        </a:rPr>
                      </a:br>
                      <a:r>
                        <a:rPr lang="lv-LV" sz="1200" b="1" u="none" strike="noStrike" noProof="0" dirty="0">
                          <a:effectLst/>
                        </a:rPr>
                        <a:t>(KPVIS nenorāda un projekta izmaksās neiekļauj)</a:t>
                      </a:r>
                      <a:endParaRPr lang="lv-LV" sz="1200" b="1" i="0" u="none" strike="noStrike" noProof="0" dirty="0">
                        <a:solidFill>
                          <a:srgbClr val="000000"/>
                        </a:solidFill>
                        <a:effectLst/>
                        <a:latin typeface="Calibri" panose="020F0502020204030204" pitchFamily="34" charset="0"/>
                      </a:endParaRPr>
                    </a:p>
                  </a:txBody>
                  <a:tcPr marL="8997" marR="8997" marT="8997" marB="0" anchor="b">
                    <a:solidFill>
                      <a:schemeClr val="accent6">
                        <a:lumMod val="60000"/>
                        <a:lumOff val="40000"/>
                      </a:schemeClr>
                    </a:solidFill>
                  </a:tcPr>
                </a:tc>
                <a:extLst>
                  <a:ext uri="{0D108BD9-81ED-4DB2-BD59-A6C34878D82A}">
                    <a16:rowId xmlns:a16="http://schemas.microsoft.com/office/drawing/2014/main" val="2121068513"/>
                  </a:ext>
                </a:extLst>
              </a:tr>
              <a:tr h="323918">
                <a:tc>
                  <a:txBody>
                    <a:bodyPr/>
                    <a:lstStyle/>
                    <a:p>
                      <a:pPr algn="ctr" fontAlgn="b"/>
                      <a:endParaRPr lang="lv-LV" sz="1200" b="0" i="0" u="none" strike="noStrike" noProof="0" dirty="0">
                        <a:solidFill>
                          <a:srgbClr val="000000"/>
                        </a:solidFill>
                        <a:effectLst/>
                        <a:latin typeface="Calibri" panose="020F0502020204030204" pitchFamily="34" charset="0"/>
                      </a:endParaRPr>
                    </a:p>
                  </a:txBody>
                  <a:tcPr marL="8997" marR="8997" marT="8997" marB="0" anchor="b">
                    <a:solidFill>
                      <a:schemeClr val="accent6">
                        <a:lumMod val="40000"/>
                        <a:lumOff val="60000"/>
                      </a:schemeClr>
                    </a:solidFill>
                  </a:tcPr>
                </a:tc>
                <a:tc>
                  <a:txBody>
                    <a:bodyPr/>
                    <a:lstStyle/>
                    <a:p>
                      <a:pPr algn="ctr" fontAlgn="b"/>
                      <a:r>
                        <a:rPr lang="en-GB" sz="1200" u="none" strike="noStrike" noProof="0" dirty="0">
                          <a:effectLst/>
                        </a:rPr>
                        <a:t>[</a:t>
                      </a:r>
                      <a:r>
                        <a:rPr lang="lv-LV" sz="1200" u="none" strike="noStrike" noProof="0" dirty="0">
                          <a:effectLst/>
                        </a:rPr>
                        <a:t>1</a:t>
                      </a:r>
                      <a:r>
                        <a:rPr lang="en-GB" sz="1200" u="none" strike="noStrike" noProof="0" dirty="0">
                          <a:effectLst/>
                        </a:rPr>
                        <a:t>]</a:t>
                      </a:r>
                      <a:endParaRPr lang="lv-LV" sz="1200" b="0" i="0" u="none" strike="noStrike" noProof="0" dirty="0">
                        <a:solidFill>
                          <a:srgbClr val="000000"/>
                        </a:solidFill>
                        <a:effectLst/>
                        <a:latin typeface="Calibri" panose="020F0502020204030204" pitchFamily="34" charset="0"/>
                      </a:endParaRPr>
                    </a:p>
                  </a:txBody>
                  <a:tcPr marL="8997" marR="8997" marT="8997" marB="0" anchor="b">
                    <a:solidFill>
                      <a:schemeClr val="accent6">
                        <a:lumMod val="40000"/>
                        <a:lumOff val="60000"/>
                      </a:schemeClr>
                    </a:solidFill>
                  </a:tcPr>
                </a:tc>
                <a:tc>
                  <a:txBody>
                    <a:bodyPr/>
                    <a:lstStyle/>
                    <a:p>
                      <a:pPr algn="ctr" fontAlgn="b"/>
                      <a:r>
                        <a:rPr lang="en-GB" sz="1200" u="none" strike="noStrike" noProof="0" dirty="0">
                          <a:effectLst/>
                        </a:rPr>
                        <a:t>[</a:t>
                      </a:r>
                      <a:r>
                        <a:rPr lang="lv-LV" sz="1200" u="none" strike="noStrike" noProof="0" dirty="0">
                          <a:effectLst/>
                        </a:rPr>
                        <a:t>2</a:t>
                      </a:r>
                      <a:r>
                        <a:rPr lang="en-GB" sz="1200" u="none" strike="noStrike" noProof="0" dirty="0">
                          <a:effectLst/>
                        </a:rPr>
                        <a:t>]</a:t>
                      </a:r>
                      <a:endParaRPr lang="lv-LV" sz="1200" b="0" i="0" u="none" strike="noStrike" noProof="0" dirty="0">
                        <a:solidFill>
                          <a:srgbClr val="000000"/>
                        </a:solidFill>
                        <a:effectLst/>
                        <a:latin typeface="Calibri" panose="020F0502020204030204" pitchFamily="34" charset="0"/>
                      </a:endParaRPr>
                    </a:p>
                  </a:txBody>
                  <a:tcPr marL="8997" marR="8997" marT="8997" marB="0" anchor="b">
                    <a:solidFill>
                      <a:schemeClr val="accent6">
                        <a:lumMod val="40000"/>
                        <a:lumOff val="60000"/>
                      </a:schemeClr>
                    </a:solidFill>
                  </a:tcPr>
                </a:tc>
                <a:tc>
                  <a:txBody>
                    <a:bodyPr/>
                    <a:lstStyle/>
                    <a:p>
                      <a:pPr algn="ctr" fontAlgn="b"/>
                      <a:r>
                        <a:rPr lang="en-GB" sz="1200" u="none" strike="noStrike" noProof="0" dirty="0">
                          <a:effectLst/>
                        </a:rPr>
                        <a:t>[</a:t>
                      </a:r>
                      <a:r>
                        <a:rPr lang="lv-LV" sz="1200" u="none" strike="noStrike" noProof="0" dirty="0">
                          <a:effectLst/>
                        </a:rPr>
                        <a:t>3</a:t>
                      </a:r>
                      <a:r>
                        <a:rPr lang="en-GB" sz="1200" u="none" strike="noStrike" noProof="0" dirty="0">
                          <a:effectLst/>
                        </a:rPr>
                        <a:t>]</a:t>
                      </a:r>
                      <a:r>
                        <a:rPr lang="lv-LV" sz="1200" u="none" strike="noStrike" noProof="0" dirty="0">
                          <a:effectLst/>
                        </a:rPr>
                        <a:t>=</a:t>
                      </a:r>
                      <a:r>
                        <a:rPr lang="en-GB" sz="1200" u="none" strike="noStrike" noProof="0" dirty="0">
                          <a:effectLst/>
                        </a:rPr>
                        <a:t>[</a:t>
                      </a:r>
                      <a:r>
                        <a:rPr lang="lv-LV" sz="1200" u="none" strike="noStrike" noProof="0" dirty="0">
                          <a:effectLst/>
                        </a:rPr>
                        <a:t>2</a:t>
                      </a:r>
                      <a:r>
                        <a:rPr lang="en-GB" sz="1200" u="none" strike="noStrike" noProof="0" dirty="0">
                          <a:effectLst/>
                        </a:rPr>
                        <a:t>]</a:t>
                      </a:r>
                      <a:r>
                        <a:rPr lang="lv-LV" sz="1200" u="none" strike="noStrike" noProof="0" dirty="0">
                          <a:effectLst/>
                        </a:rPr>
                        <a:t>*21%</a:t>
                      </a:r>
                      <a:br>
                        <a:rPr lang="lv-LV" sz="1200" u="none" strike="noStrike" noProof="0" dirty="0">
                          <a:effectLst/>
                        </a:rPr>
                      </a:br>
                      <a:r>
                        <a:rPr lang="lv-LV" sz="1200" u="none" strike="noStrike" noProof="0" dirty="0">
                          <a:effectLst/>
                        </a:rPr>
                        <a:t>Ja PVN sedz VB</a:t>
                      </a:r>
                      <a:endParaRPr lang="lv-LV" sz="1200" b="0" i="0" u="none" strike="noStrike" noProof="0" dirty="0">
                        <a:solidFill>
                          <a:srgbClr val="000000"/>
                        </a:solidFill>
                        <a:effectLst/>
                        <a:latin typeface="Calibri" panose="020F0502020204030204" pitchFamily="34" charset="0"/>
                      </a:endParaRPr>
                    </a:p>
                  </a:txBody>
                  <a:tcPr marL="8997" marR="8997" marT="8997" marB="0" anchor="b">
                    <a:solidFill>
                      <a:schemeClr val="accent6">
                        <a:lumMod val="40000"/>
                        <a:lumOff val="60000"/>
                      </a:schemeClr>
                    </a:solidFill>
                  </a:tcPr>
                </a:tc>
                <a:tc>
                  <a:txBody>
                    <a:bodyPr/>
                    <a:lstStyle/>
                    <a:p>
                      <a:pPr algn="ctr" fontAlgn="b"/>
                      <a:r>
                        <a:rPr lang="en-GB" sz="1200" u="none" strike="noStrike" noProof="0" dirty="0">
                          <a:effectLst/>
                        </a:rPr>
                        <a:t>[</a:t>
                      </a:r>
                      <a:r>
                        <a:rPr lang="lv-LV" sz="1200" u="none" strike="noStrike" noProof="0" dirty="0">
                          <a:effectLst/>
                        </a:rPr>
                        <a:t>4</a:t>
                      </a:r>
                      <a:r>
                        <a:rPr lang="en-GB" sz="1200" u="none" strike="noStrike" noProof="0" dirty="0">
                          <a:effectLst/>
                        </a:rPr>
                        <a:t>]</a:t>
                      </a:r>
                      <a:endParaRPr lang="lv-LV" sz="1200" b="0" i="0" u="none" strike="noStrike" noProof="0" dirty="0">
                        <a:solidFill>
                          <a:srgbClr val="000000"/>
                        </a:solidFill>
                        <a:effectLst/>
                        <a:latin typeface="Calibri" panose="020F0502020204030204" pitchFamily="34" charset="0"/>
                      </a:endParaRPr>
                    </a:p>
                  </a:txBody>
                  <a:tcPr marL="8997" marR="8997" marT="8997" marB="0" anchor="b">
                    <a:solidFill>
                      <a:schemeClr val="accent6">
                        <a:lumMod val="40000"/>
                        <a:lumOff val="60000"/>
                      </a:schemeClr>
                    </a:solidFill>
                  </a:tcPr>
                </a:tc>
                <a:tc>
                  <a:txBody>
                    <a:bodyPr/>
                    <a:lstStyle/>
                    <a:p>
                      <a:pPr algn="ctr" fontAlgn="b"/>
                      <a:r>
                        <a:rPr lang="en-GB" sz="1200" u="none" strike="noStrike" noProof="0" dirty="0">
                          <a:effectLst/>
                        </a:rPr>
                        <a:t>[</a:t>
                      </a:r>
                      <a:r>
                        <a:rPr lang="lv-LV" sz="1200" u="none" strike="noStrike" noProof="0" dirty="0">
                          <a:effectLst/>
                        </a:rPr>
                        <a:t>5</a:t>
                      </a:r>
                      <a:r>
                        <a:rPr lang="en-GB" sz="1200" u="none" strike="noStrike" noProof="0" dirty="0">
                          <a:effectLst/>
                        </a:rPr>
                        <a:t>]</a:t>
                      </a:r>
                      <a:r>
                        <a:rPr lang="lv-LV" sz="1200" u="none" strike="noStrike" noProof="0" dirty="0">
                          <a:effectLst/>
                        </a:rPr>
                        <a:t>=</a:t>
                      </a:r>
                      <a:r>
                        <a:rPr lang="en-GB" sz="1200" u="none" strike="noStrike" noProof="0" dirty="0">
                          <a:effectLst/>
                        </a:rPr>
                        <a:t>([</a:t>
                      </a:r>
                      <a:r>
                        <a:rPr lang="lv-LV" sz="1200" u="none" strike="noStrike" noProof="0" dirty="0">
                          <a:effectLst/>
                        </a:rPr>
                        <a:t>2</a:t>
                      </a:r>
                      <a:r>
                        <a:rPr lang="en-GB" sz="1200" u="none" strike="noStrike" noProof="0" dirty="0">
                          <a:effectLst/>
                        </a:rPr>
                        <a:t>]/(1-[4]))-[2]</a:t>
                      </a:r>
                      <a:endParaRPr lang="lv-LV" sz="1200" b="0" i="0" u="none" strike="noStrike" noProof="0" dirty="0">
                        <a:solidFill>
                          <a:srgbClr val="000000"/>
                        </a:solidFill>
                        <a:effectLst/>
                        <a:latin typeface="Calibri" panose="020F0502020204030204" pitchFamily="34" charset="0"/>
                      </a:endParaRPr>
                    </a:p>
                  </a:txBody>
                  <a:tcPr marL="8997" marR="8997" marT="8997" marB="0" anchor="b">
                    <a:solidFill>
                      <a:schemeClr val="accent6">
                        <a:lumMod val="40000"/>
                        <a:lumOff val="60000"/>
                      </a:schemeClr>
                    </a:solidFill>
                  </a:tcPr>
                </a:tc>
                <a:tc>
                  <a:txBody>
                    <a:bodyPr/>
                    <a:lstStyle/>
                    <a:p>
                      <a:pPr algn="ctr" fontAlgn="b"/>
                      <a:r>
                        <a:rPr lang="en-GB" sz="1200" b="1" u="none" strike="noStrike" noProof="0" dirty="0">
                          <a:effectLst/>
                        </a:rPr>
                        <a:t>[</a:t>
                      </a:r>
                      <a:r>
                        <a:rPr lang="lv-LV" sz="1200" b="1" u="none" strike="noStrike" noProof="0" dirty="0">
                          <a:effectLst/>
                        </a:rPr>
                        <a:t>6</a:t>
                      </a:r>
                      <a:r>
                        <a:rPr lang="en-GB" sz="1200" b="1" u="none" strike="noStrike" noProof="0" dirty="0">
                          <a:effectLst/>
                        </a:rPr>
                        <a:t>]</a:t>
                      </a:r>
                      <a:r>
                        <a:rPr lang="lv-LV" sz="1200" b="1" u="none" strike="noStrike" noProof="0" dirty="0">
                          <a:effectLst/>
                        </a:rPr>
                        <a:t>=</a:t>
                      </a:r>
                      <a:r>
                        <a:rPr lang="en-GB" sz="1200" b="1" u="none" strike="noStrike" noProof="0" dirty="0">
                          <a:effectLst/>
                        </a:rPr>
                        <a:t>[</a:t>
                      </a:r>
                      <a:r>
                        <a:rPr lang="lv-LV" sz="1200" b="1" u="none" strike="noStrike" noProof="0" dirty="0">
                          <a:effectLst/>
                        </a:rPr>
                        <a:t>2</a:t>
                      </a:r>
                      <a:r>
                        <a:rPr lang="en-GB" sz="1200" b="1" u="none" strike="noStrike" noProof="0" dirty="0">
                          <a:effectLst/>
                        </a:rPr>
                        <a:t>]</a:t>
                      </a:r>
                      <a:r>
                        <a:rPr lang="lv-LV" sz="1200" b="1" u="none" strike="noStrike" noProof="0" dirty="0">
                          <a:effectLst/>
                        </a:rPr>
                        <a:t>+</a:t>
                      </a:r>
                      <a:r>
                        <a:rPr lang="en-GB" sz="1200" b="1" u="none" strike="noStrike" noProof="0" dirty="0">
                          <a:effectLst/>
                        </a:rPr>
                        <a:t>[</a:t>
                      </a:r>
                      <a:r>
                        <a:rPr lang="lv-LV" sz="1200" b="1" u="none" strike="noStrike" noProof="0" dirty="0">
                          <a:effectLst/>
                        </a:rPr>
                        <a:t>3</a:t>
                      </a:r>
                      <a:r>
                        <a:rPr lang="en-GB" sz="1200" b="1" u="none" strike="noStrike" noProof="0" dirty="0">
                          <a:effectLst/>
                        </a:rPr>
                        <a:t>]</a:t>
                      </a:r>
                      <a:r>
                        <a:rPr lang="lv-LV" sz="1200" b="1" u="none" strike="noStrike" noProof="0" dirty="0">
                          <a:effectLst/>
                        </a:rPr>
                        <a:t>+</a:t>
                      </a:r>
                      <a:r>
                        <a:rPr lang="en-GB" sz="1200" b="1" u="none" strike="noStrike" noProof="0" dirty="0">
                          <a:effectLst/>
                        </a:rPr>
                        <a:t>[</a:t>
                      </a:r>
                      <a:r>
                        <a:rPr lang="lv-LV" sz="1200" b="1" u="none" strike="noStrike" noProof="0" dirty="0">
                          <a:effectLst/>
                        </a:rPr>
                        <a:t>5</a:t>
                      </a:r>
                      <a:r>
                        <a:rPr lang="en-GB" sz="1200" b="1" u="none" strike="noStrike" noProof="0" dirty="0">
                          <a:effectLst/>
                        </a:rPr>
                        <a:t>]</a:t>
                      </a:r>
                      <a:endParaRPr lang="lv-LV" sz="1200" b="1" i="0" u="none" strike="noStrike" noProof="0" dirty="0">
                        <a:solidFill>
                          <a:srgbClr val="000000"/>
                        </a:solidFill>
                        <a:effectLst/>
                        <a:latin typeface="Calibri" panose="020F0502020204030204" pitchFamily="34" charset="0"/>
                      </a:endParaRPr>
                    </a:p>
                  </a:txBody>
                  <a:tcPr marL="8997" marR="8997" marT="8997" marB="0" anchor="b">
                    <a:solidFill>
                      <a:schemeClr val="accent6">
                        <a:lumMod val="40000"/>
                        <a:lumOff val="60000"/>
                      </a:schemeClr>
                    </a:solidFill>
                  </a:tcPr>
                </a:tc>
                <a:tc>
                  <a:txBody>
                    <a:bodyPr/>
                    <a:lstStyle/>
                    <a:p>
                      <a:pPr algn="ctr" fontAlgn="b"/>
                      <a:r>
                        <a:rPr lang="en-GB" sz="1200" u="none" strike="noStrike" noProof="0" dirty="0">
                          <a:effectLst/>
                        </a:rPr>
                        <a:t>[</a:t>
                      </a:r>
                      <a:r>
                        <a:rPr lang="lv-LV" sz="1200" u="none" strike="noStrike" noProof="0" dirty="0">
                          <a:effectLst/>
                        </a:rPr>
                        <a:t>7</a:t>
                      </a:r>
                      <a:r>
                        <a:rPr lang="en-GB" sz="1200" u="none" strike="noStrike" noProof="0" dirty="0">
                          <a:effectLst/>
                        </a:rPr>
                        <a:t>]</a:t>
                      </a:r>
                      <a:r>
                        <a:rPr lang="lv-LV" sz="1200" u="none" strike="noStrike" noProof="0" dirty="0">
                          <a:effectLst/>
                        </a:rPr>
                        <a:t>=</a:t>
                      </a:r>
                      <a:r>
                        <a:rPr lang="en-GB" sz="1200" u="none" strike="noStrike" noProof="0" dirty="0">
                          <a:effectLst/>
                        </a:rPr>
                        <a:t>[</a:t>
                      </a:r>
                      <a:r>
                        <a:rPr lang="lv-LV" sz="1200" u="none" strike="noStrike" noProof="0" dirty="0">
                          <a:effectLst/>
                        </a:rPr>
                        <a:t>2</a:t>
                      </a:r>
                      <a:r>
                        <a:rPr lang="en-GB" sz="1200" u="none" strike="noStrike" noProof="0" dirty="0">
                          <a:effectLst/>
                        </a:rPr>
                        <a:t>]</a:t>
                      </a:r>
                      <a:r>
                        <a:rPr lang="lv-LV" sz="1200" u="none" strike="noStrike" noProof="0" dirty="0">
                          <a:effectLst/>
                        </a:rPr>
                        <a:t>*21%</a:t>
                      </a:r>
                      <a:br>
                        <a:rPr lang="lv-LV" sz="1200" u="none" strike="noStrike" noProof="0" dirty="0">
                          <a:effectLst/>
                        </a:rPr>
                      </a:br>
                      <a:r>
                        <a:rPr lang="lv-LV" sz="1200" u="none" strike="noStrike" noProof="0" dirty="0">
                          <a:effectLst/>
                        </a:rPr>
                        <a:t>Ja PVN nesedz VB</a:t>
                      </a:r>
                      <a:endParaRPr lang="lv-LV" sz="1200" b="0" i="0" u="none" strike="noStrike" noProof="0" dirty="0">
                        <a:solidFill>
                          <a:srgbClr val="000000"/>
                        </a:solidFill>
                        <a:effectLst/>
                        <a:latin typeface="Calibri" panose="020F0502020204030204" pitchFamily="34" charset="0"/>
                      </a:endParaRPr>
                    </a:p>
                  </a:txBody>
                  <a:tcPr marL="8997" marR="8997" marT="8997" marB="0" anchor="b">
                    <a:solidFill>
                      <a:schemeClr val="accent6">
                        <a:lumMod val="40000"/>
                        <a:lumOff val="60000"/>
                      </a:schemeClr>
                    </a:solidFill>
                  </a:tcPr>
                </a:tc>
                <a:tc>
                  <a:txBody>
                    <a:bodyPr/>
                    <a:lstStyle/>
                    <a:p>
                      <a:pPr algn="ctr" fontAlgn="b"/>
                      <a:r>
                        <a:rPr lang="en-GB" sz="1200" u="none" strike="noStrike" noProof="0" dirty="0">
                          <a:effectLst/>
                        </a:rPr>
                        <a:t>[</a:t>
                      </a:r>
                      <a:r>
                        <a:rPr lang="lv-LV" sz="1200" u="none" strike="noStrike" noProof="0" dirty="0">
                          <a:effectLst/>
                        </a:rPr>
                        <a:t>8</a:t>
                      </a:r>
                      <a:r>
                        <a:rPr lang="en-GB" sz="1200" u="none" strike="noStrike" noProof="0" dirty="0">
                          <a:effectLst/>
                        </a:rPr>
                        <a:t>]</a:t>
                      </a:r>
                      <a:r>
                        <a:rPr lang="lv-LV" sz="1200" u="none" strike="noStrike" noProof="0" dirty="0">
                          <a:effectLst/>
                        </a:rPr>
                        <a:t>=</a:t>
                      </a:r>
                      <a:r>
                        <a:rPr lang="en-GB" sz="1200" u="none" strike="noStrike" noProof="0" dirty="0">
                          <a:effectLst/>
                        </a:rPr>
                        <a:t>[</a:t>
                      </a:r>
                      <a:r>
                        <a:rPr lang="lv-LV" sz="1200" u="none" strike="noStrike" noProof="0" dirty="0">
                          <a:effectLst/>
                        </a:rPr>
                        <a:t>5</a:t>
                      </a:r>
                      <a:r>
                        <a:rPr lang="en-GB" sz="1200" u="none" strike="noStrike" noProof="0" dirty="0">
                          <a:effectLst/>
                        </a:rPr>
                        <a:t>]</a:t>
                      </a:r>
                      <a:r>
                        <a:rPr lang="lv-LV" sz="1200" u="none" strike="noStrike" noProof="0" dirty="0">
                          <a:effectLst/>
                        </a:rPr>
                        <a:t>*21%</a:t>
                      </a:r>
                      <a:endParaRPr lang="lv-LV" sz="1200" b="0" i="0" u="none" strike="noStrike" noProof="0" dirty="0">
                        <a:solidFill>
                          <a:srgbClr val="000000"/>
                        </a:solidFill>
                        <a:effectLst/>
                        <a:latin typeface="Calibri" panose="020F0502020204030204" pitchFamily="34" charset="0"/>
                      </a:endParaRPr>
                    </a:p>
                  </a:txBody>
                  <a:tcPr marL="8997" marR="8997" marT="8997" marB="0" anchor="b">
                    <a:solidFill>
                      <a:schemeClr val="accent6">
                        <a:lumMod val="40000"/>
                        <a:lumOff val="60000"/>
                      </a:schemeClr>
                    </a:solidFill>
                  </a:tcPr>
                </a:tc>
                <a:extLst>
                  <a:ext uri="{0D108BD9-81ED-4DB2-BD59-A6C34878D82A}">
                    <a16:rowId xmlns:a16="http://schemas.microsoft.com/office/drawing/2014/main" val="3242050433"/>
                  </a:ext>
                </a:extLst>
              </a:tr>
              <a:tr h="330161">
                <a:tc>
                  <a:txBody>
                    <a:bodyPr/>
                    <a:lstStyle/>
                    <a:p>
                      <a:pPr algn="ctr" fontAlgn="b"/>
                      <a:endParaRPr lang="lv-LV" sz="1200" b="0" i="0" u="none" strike="noStrike" noProof="0" dirty="0">
                        <a:solidFill>
                          <a:srgbClr val="000000"/>
                        </a:solidFill>
                        <a:effectLst/>
                        <a:latin typeface="Calibri" panose="020F0502020204030204" pitchFamily="34" charset="0"/>
                      </a:endParaRPr>
                    </a:p>
                  </a:txBody>
                  <a:tcPr marL="8997" marR="8997" marT="8997" marB="0" anchor="b">
                    <a:solidFill>
                      <a:schemeClr val="accent6">
                        <a:lumMod val="20000"/>
                        <a:lumOff val="80000"/>
                      </a:schemeClr>
                    </a:solidFill>
                  </a:tcPr>
                </a:tc>
                <a:tc>
                  <a:txBody>
                    <a:bodyPr/>
                    <a:lstStyle/>
                    <a:p>
                      <a:pPr algn="ctr" fontAlgn="b"/>
                      <a:r>
                        <a:rPr lang="lv-LV" sz="1200" u="none" strike="noStrike" noProof="0" dirty="0">
                          <a:effectLst/>
                        </a:rPr>
                        <a:t> </a:t>
                      </a:r>
                      <a:endParaRPr lang="lv-LV" sz="1200" b="0" i="0" u="none" strike="noStrike" noProof="0" dirty="0">
                        <a:solidFill>
                          <a:srgbClr val="000000"/>
                        </a:solidFill>
                        <a:effectLst/>
                        <a:latin typeface="Calibri" panose="020F0502020204030204" pitchFamily="34" charset="0"/>
                      </a:endParaRPr>
                    </a:p>
                  </a:txBody>
                  <a:tcPr marL="8997" marR="8997" marT="8997" marB="0" anchor="b">
                    <a:solidFill>
                      <a:schemeClr val="accent6">
                        <a:lumMod val="20000"/>
                        <a:lumOff val="80000"/>
                      </a:schemeClr>
                    </a:solidFill>
                  </a:tcPr>
                </a:tc>
                <a:tc>
                  <a:txBody>
                    <a:bodyPr/>
                    <a:lstStyle/>
                    <a:p>
                      <a:pPr algn="ctr" fontAlgn="b"/>
                      <a:r>
                        <a:rPr lang="lv-LV" sz="1200" u="none" strike="noStrike" noProof="0" dirty="0">
                          <a:effectLst/>
                        </a:rPr>
                        <a:t>MKN</a:t>
                      </a:r>
                      <a:endParaRPr lang="lv-LV" sz="1200" b="0" i="0" u="none" strike="noStrike" noProof="0" dirty="0">
                        <a:solidFill>
                          <a:srgbClr val="000000"/>
                        </a:solidFill>
                        <a:effectLst/>
                        <a:latin typeface="Calibri" panose="020F0502020204030204" pitchFamily="34" charset="0"/>
                      </a:endParaRPr>
                    </a:p>
                  </a:txBody>
                  <a:tcPr marL="8997" marR="8997" marT="8997" marB="0" anchor="b">
                    <a:solidFill>
                      <a:schemeClr val="accent6">
                        <a:lumMod val="20000"/>
                        <a:lumOff val="80000"/>
                      </a:schemeClr>
                    </a:solidFill>
                  </a:tcPr>
                </a:tc>
                <a:tc>
                  <a:txBody>
                    <a:bodyPr/>
                    <a:lstStyle/>
                    <a:p>
                      <a:pPr algn="ctr" fontAlgn="b"/>
                      <a:r>
                        <a:rPr lang="lv-LV" sz="1200" u="none" strike="noStrike" noProof="0" dirty="0">
                          <a:effectLst/>
                        </a:rPr>
                        <a:t>MKN</a:t>
                      </a:r>
                      <a:endParaRPr lang="lv-LV" sz="1200" b="0" i="0" u="none" strike="noStrike" noProof="0" dirty="0">
                        <a:solidFill>
                          <a:srgbClr val="000000"/>
                        </a:solidFill>
                        <a:effectLst/>
                        <a:latin typeface="Calibri" panose="020F0502020204030204" pitchFamily="34" charset="0"/>
                      </a:endParaRPr>
                    </a:p>
                  </a:txBody>
                  <a:tcPr marL="8997" marR="8997" marT="8997" marB="0" anchor="b">
                    <a:solidFill>
                      <a:schemeClr val="accent6">
                        <a:lumMod val="20000"/>
                        <a:lumOff val="80000"/>
                      </a:schemeClr>
                    </a:solidFill>
                  </a:tcPr>
                </a:tc>
                <a:tc>
                  <a:txBody>
                    <a:bodyPr/>
                    <a:lstStyle/>
                    <a:p>
                      <a:pPr algn="ctr" fontAlgn="b"/>
                      <a:r>
                        <a:rPr lang="lv-LV" sz="1200" u="none" strike="noStrike" noProof="0" dirty="0">
                          <a:effectLst/>
                        </a:rPr>
                        <a:t>Proporcijas aprēķins</a:t>
                      </a:r>
                      <a:endParaRPr lang="lv-LV" sz="1200" b="0" i="0" u="none" strike="noStrike" noProof="0" dirty="0">
                        <a:solidFill>
                          <a:srgbClr val="000000"/>
                        </a:solidFill>
                        <a:effectLst/>
                        <a:latin typeface="Calibri" panose="020F0502020204030204" pitchFamily="34" charset="0"/>
                      </a:endParaRPr>
                    </a:p>
                  </a:txBody>
                  <a:tcPr marL="8997" marR="8997" marT="8997" marB="0" anchor="b">
                    <a:solidFill>
                      <a:schemeClr val="accent6">
                        <a:lumMod val="20000"/>
                        <a:lumOff val="80000"/>
                      </a:schemeClr>
                    </a:solidFill>
                  </a:tcPr>
                </a:tc>
                <a:tc>
                  <a:txBody>
                    <a:bodyPr/>
                    <a:lstStyle/>
                    <a:p>
                      <a:pPr algn="ctr" fontAlgn="b"/>
                      <a:r>
                        <a:rPr lang="lv-LV" sz="1200" u="none" strike="noStrike" noProof="0" dirty="0">
                          <a:effectLst/>
                        </a:rPr>
                        <a:t>Proporcijas aprēķins</a:t>
                      </a:r>
                      <a:endParaRPr lang="lv-LV" sz="1200" b="0" i="0" u="none" strike="noStrike" noProof="0" dirty="0">
                        <a:solidFill>
                          <a:srgbClr val="000000"/>
                        </a:solidFill>
                        <a:effectLst/>
                        <a:latin typeface="Calibri" panose="020F0502020204030204" pitchFamily="34" charset="0"/>
                      </a:endParaRPr>
                    </a:p>
                  </a:txBody>
                  <a:tcPr marL="8997" marR="8997" marT="8997" marB="0" anchor="b">
                    <a:solidFill>
                      <a:schemeClr val="accent6">
                        <a:lumMod val="20000"/>
                        <a:lumOff val="80000"/>
                      </a:schemeClr>
                    </a:solidFill>
                  </a:tcPr>
                </a:tc>
                <a:tc>
                  <a:txBody>
                    <a:bodyPr/>
                    <a:lstStyle/>
                    <a:p>
                      <a:pPr algn="ctr" fontAlgn="b"/>
                      <a:r>
                        <a:rPr lang="lv-LV" sz="1200" b="1" u="none" strike="noStrike" noProof="0" dirty="0">
                          <a:effectLst/>
                        </a:rPr>
                        <a:t> </a:t>
                      </a:r>
                      <a:endParaRPr lang="lv-LV" sz="1200" b="1" i="0" u="none" strike="noStrike" noProof="0" dirty="0">
                        <a:solidFill>
                          <a:srgbClr val="000000"/>
                        </a:solidFill>
                        <a:effectLst/>
                        <a:latin typeface="Calibri" panose="020F0502020204030204" pitchFamily="34" charset="0"/>
                      </a:endParaRPr>
                    </a:p>
                  </a:txBody>
                  <a:tcPr marL="8997" marR="8997" marT="8997" marB="0" anchor="b">
                    <a:solidFill>
                      <a:schemeClr val="accent6">
                        <a:lumMod val="20000"/>
                        <a:lumOff val="80000"/>
                      </a:schemeClr>
                    </a:solidFill>
                  </a:tcPr>
                </a:tc>
                <a:tc>
                  <a:txBody>
                    <a:bodyPr/>
                    <a:lstStyle/>
                    <a:p>
                      <a:pPr algn="ctr" fontAlgn="b"/>
                      <a:r>
                        <a:rPr lang="lv-LV" sz="1200" u="none" strike="noStrike" noProof="0" dirty="0">
                          <a:effectLst/>
                        </a:rPr>
                        <a:t>MKN</a:t>
                      </a:r>
                      <a:endParaRPr lang="lv-LV" sz="1200" b="0" i="0" u="none" strike="noStrike" noProof="0" dirty="0">
                        <a:solidFill>
                          <a:srgbClr val="000000"/>
                        </a:solidFill>
                        <a:effectLst/>
                        <a:latin typeface="Calibri" panose="020F0502020204030204" pitchFamily="34" charset="0"/>
                      </a:endParaRPr>
                    </a:p>
                  </a:txBody>
                  <a:tcPr marL="8997" marR="8997" marT="8997" marB="0" anchor="b">
                    <a:solidFill>
                      <a:schemeClr val="accent6">
                        <a:lumMod val="20000"/>
                        <a:lumOff val="80000"/>
                      </a:schemeClr>
                    </a:solidFill>
                  </a:tcPr>
                </a:tc>
                <a:tc>
                  <a:txBody>
                    <a:bodyPr/>
                    <a:lstStyle/>
                    <a:p>
                      <a:pPr algn="ctr" fontAlgn="b"/>
                      <a:r>
                        <a:rPr lang="lv-LV" sz="1200" u="none" strike="noStrike" noProof="0" dirty="0">
                          <a:effectLst/>
                        </a:rPr>
                        <a:t> </a:t>
                      </a:r>
                      <a:endParaRPr lang="lv-LV" sz="1200" b="0" i="0" u="none" strike="noStrike" noProof="0" dirty="0">
                        <a:solidFill>
                          <a:srgbClr val="000000"/>
                        </a:solidFill>
                        <a:effectLst/>
                        <a:latin typeface="Calibri" panose="020F0502020204030204" pitchFamily="34" charset="0"/>
                      </a:endParaRPr>
                    </a:p>
                  </a:txBody>
                  <a:tcPr marL="8997" marR="8997" marT="8997" marB="0" anchor="b">
                    <a:solidFill>
                      <a:schemeClr val="accent6">
                        <a:lumMod val="20000"/>
                        <a:lumOff val="80000"/>
                      </a:schemeClr>
                    </a:solidFill>
                  </a:tcPr>
                </a:tc>
                <a:extLst>
                  <a:ext uri="{0D108BD9-81ED-4DB2-BD59-A6C34878D82A}">
                    <a16:rowId xmlns:a16="http://schemas.microsoft.com/office/drawing/2014/main" val="3578864863"/>
                  </a:ext>
                </a:extLst>
              </a:tr>
              <a:tr h="299884">
                <a:tc>
                  <a:txBody>
                    <a:bodyPr/>
                    <a:lstStyle/>
                    <a:p>
                      <a:pPr algn="ctr" fontAlgn="b"/>
                      <a:r>
                        <a:rPr lang="lv-LV" sz="1200" b="0" u="none" strike="noStrike" noProof="0" dirty="0">
                          <a:solidFill>
                            <a:srgbClr val="000000"/>
                          </a:solidFill>
                          <a:effectLst/>
                        </a:rPr>
                        <a:t>1.</a:t>
                      </a:r>
                      <a:endParaRPr lang="lv-LV" sz="1200" b="0" i="0" u="none" strike="noStrike" noProof="0" dirty="0">
                        <a:solidFill>
                          <a:srgbClr val="000000"/>
                        </a:solidFill>
                        <a:effectLst/>
                        <a:latin typeface="Calibri" panose="020F0502020204030204" pitchFamily="34" charset="0"/>
                      </a:endParaRPr>
                    </a:p>
                  </a:txBody>
                  <a:tcPr marL="8997" marR="8997" marT="8997" marB="0" anchor="b"/>
                </a:tc>
                <a:tc>
                  <a:txBody>
                    <a:bodyPr/>
                    <a:lstStyle/>
                    <a:p>
                      <a:pPr algn="ctr" fontAlgn="b"/>
                      <a:r>
                        <a:rPr lang="lv-LV" sz="1200" u="none" strike="noStrike" noProof="0" dirty="0">
                          <a:effectLst/>
                        </a:rPr>
                        <a:t>XXX </a:t>
                      </a:r>
                    </a:p>
                    <a:p>
                      <a:pPr algn="ctr" fontAlgn="b"/>
                      <a:r>
                        <a:rPr lang="lv-LV" sz="1200" u="none" strike="noStrike" noProof="0" dirty="0">
                          <a:effectLst/>
                        </a:rPr>
                        <a:t>(PVN sedz no VB)</a:t>
                      </a:r>
                      <a:endParaRPr lang="lv-LV" sz="1200" b="0" i="0" u="none" strike="noStrike" noProof="0" dirty="0">
                        <a:solidFill>
                          <a:srgbClr val="000000"/>
                        </a:solidFill>
                        <a:effectLst/>
                        <a:latin typeface="Calibri" panose="020F0502020204030204" pitchFamily="34" charset="0"/>
                      </a:endParaRPr>
                    </a:p>
                  </a:txBody>
                  <a:tcPr marL="8997" marR="8997" marT="8997" marB="0" anchor="b"/>
                </a:tc>
                <a:tc>
                  <a:txBody>
                    <a:bodyPr/>
                    <a:lstStyle/>
                    <a:p>
                      <a:pPr algn="ctr" fontAlgn="b"/>
                      <a:r>
                        <a:rPr lang="lv-LV" sz="1200" u="none" strike="noStrike" noProof="0" dirty="0">
                          <a:effectLst/>
                        </a:rPr>
                        <a:t>100 000</a:t>
                      </a:r>
                      <a:endParaRPr lang="lv-LV" sz="1200" b="0" i="0" u="none" strike="noStrike" noProof="0" dirty="0">
                        <a:solidFill>
                          <a:srgbClr val="000000"/>
                        </a:solidFill>
                        <a:effectLst/>
                        <a:latin typeface="Calibri" panose="020F0502020204030204" pitchFamily="34" charset="0"/>
                      </a:endParaRPr>
                    </a:p>
                  </a:txBody>
                  <a:tcPr marL="8997" marR="8997" marT="8997" marB="0" anchor="b"/>
                </a:tc>
                <a:tc>
                  <a:txBody>
                    <a:bodyPr/>
                    <a:lstStyle/>
                    <a:p>
                      <a:pPr algn="ctr" fontAlgn="b"/>
                      <a:r>
                        <a:rPr lang="lv-LV" sz="1200" u="none" strike="noStrike" noProof="0" dirty="0">
                          <a:effectLst/>
                        </a:rPr>
                        <a:t>21 000</a:t>
                      </a:r>
                      <a:endParaRPr lang="lv-LV" sz="1200" b="0" i="0" u="none" strike="noStrike" noProof="0" dirty="0">
                        <a:solidFill>
                          <a:srgbClr val="000000"/>
                        </a:solidFill>
                        <a:effectLst/>
                        <a:latin typeface="Calibri" panose="020F0502020204030204" pitchFamily="34" charset="0"/>
                      </a:endParaRPr>
                    </a:p>
                  </a:txBody>
                  <a:tcPr marL="8997" marR="8997" marT="8997" marB="0" anchor="b"/>
                </a:tc>
                <a:tc>
                  <a:txBody>
                    <a:bodyPr/>
                    <a:lstStyle/>
                    <a:p>
                      <a:pPr algn="ctr" fontAlgn="b"/>
                      <a:r>
                        <a:rPr lang="lv-LV" sz="1200" u="none" strike="noStrike" noProof="0" dirty="0">
                          <a:effectLst/>
                        </a:rPr>
                        <a:t>0</a:t>
                      </a:r>
                      <a:endParaRPr lang="lv-LV" sz="1200" b="0" i="0" u="none" strike="noStrike" noProof="0" dirty="0">
                        <a:solidFill>
                          <a:srgbClr val="000000"/>
                        </a:solidFill>
                        <a:effectLst/>
                        <a:latin typeface="Calibri" panose="020F0502020204030204" pitchFamily="34" charset="0"/>
                      </a:endParaRPr>
                    </a:p>
                  </a:txBody>
                  <a:tcPr marL="8997" marR="8997" marT="8997" marB="0" anchor="b"/>
                </a:tc>
                <a:tc>
                  <a:txBody>
                    <a:bodyPr/>
                    <a:lstStyle/>
                    <a:p>
                      <a:pPr algn="ctr" fontAlgn="b"/>
                      <a:r>
                        <a:rPr lang="lv-LV" sz="1200" u="none" strike="noStrike" noProof="0" dirty="0">
                          <a:effectLst/>
                        </a:rPr>
                        <a:t>0</a:t>
                      </a:r>
                      <a:endParaRPr lang="lv-LV" sz="1200" b="0" i="0" u="none" strike="noStrike" noProof="0" dirty="0">
                        <a:solidFill>
                          <a:srgbClr val="000000"/>
                        </a:solidFill>
                        <a:effectLst/>
                        <a:latin typeface="Calibri" panose="020F0502020204030204" pitchFamily="34" charset="0"/>
                      </a:endParaRPr>
                    </a:p>
                  </a:txBody>
                  <a:tcPr marL="8997" marR="8997" marT="8997" marB="0" anchor="b"/>
                </a:tc>
                <a:tc>
                  <a:txBody>
                    <a:bodyPr/>
                    <a:lstStyle/>
                    <a:p>
                      <a:pPr algn="ctr" fontAlgn="b"/>
                      <a:r>
                        <a:rPr lang="lv-LV" sz="1200" b="1" u="none" strike="noStrike" noProof="0" dirty="0">
                          <a:effectLst/>
                        </a:rPr>
                        <a:t>121 000</a:t>
                      </a:r>
                      <a:endParaRPr lang="lv-LV" sz="1200" b="1" i="0" u="none" strike="noStrike" noProof="0" dirty="0">
                        <a:solidFill>
                          <a:srgbClr val="000000"/>
                        </a:solidFill>
                        <a:effectLst/>
                        <a:latin typeface="Calibri" panose="020F0502020204030204" pitchFamily="34" charset="0"/>
                      </a:endParaRPr>
                    </a:p>
                  </a:txBody>
                  <a:tcPr marL="8997" marR="8997" marT="8997" marB="0" anchor="b"/>
                </a:tc>
                <a:tc>
                  <a:txBody>
                    <a:bodyPr/>
                    <a:lstStyle/>
                    <a:p>
                      <a:pPr algn="ctr" fontAlgn="b"/>
                      <a:r>
                        <a:rPr lang="lv-LV" sz="1200" u="none" strike="noStrike" noProof="0" dirty="0">
                          <a:effectLst/>
                        </a:rPr>
                        <a:t>0</a:t>
                      </a:r>
                      <a:endParaRPr lang="lv-LV" sz="1200" b="0" i="0" u="none" strike="noStrike" noProof="0" dirty="0">
                        <a:solidFill>
                          <a:srgbClr val="000000"/>
                        </a:solidFill>
                        <a:effectLst/>
                        <a:latin typeface="Calibri" panose="020F0502020204030204" pitchFamily="34" charset="0"/>
                      </a:endParaRPr>
                    </a:p>
                  </a:txBody>
                  <a:tcPr marL="8997" marR="8997" marT="8997" marB="0" anchor="b"/>
                </a:tc>
                <a:tc>
                  <a:txBody>
                    <a:bodyPr/>
                    <a:lstStyle/>
                    <a:p>
                      <a:pPr algn="ctr" fontAlgn="b"/>
                      <a:r>
                        <a:rPr lang="lv-LV" sz="1200" u="none" strike="noStrike" noProof="0" dirty="0">
                          <a:effectLst/>
                        </a:rPr>
                        <a:t>0</a:t>
                      </a:r>
                      <a:endParaRPr lang="lv-LV" sz="1200" b="0" i="0" u="none" strike="noStrike" noProof="0" dirty="0">
                        <a:solidFill>
                          <a:srgbClr val="000000"/>
                        </a:solidFill>
                        <a:effectLst/>
                        <a:latin typeface="Calibri" panose="020F0502020204030204" pitchFamily="34" charset="0"/>
                      </a:endParaRPr>
                    </a:p>
                  </a:txBody>
                  <a:tcPr marL="8997" marR="8997" marT="8997" marB="0" anchor="b"/>
                </a:tc>
                <a:extLst>
                  <a:ext uri="{0D108BD9-81ED-4DB2-BD59-A6C34878D82A}">
                    <a16:rowId xmlns:a16="http://schemas.microsoft.com/office/drawing/2014/main" val="1482507312"/>
                  </a:ext>
                </a:extLst>
              </a:tr>
              <a:tr h="299884">
                <a:tc>
                  <a:txBody>
                    <a:bodyPr/>
                    <a:lstStyle/>
                    <a:p>
                      <a:pPr algn="ctr" fontAlgn="b"/>
                      <a:r>
                        <a:rPr lang="lv-LV" sz="1200" b="0" u="none" strike="noStrike" noProof="0" dirty="0">
                          <a:solidFill>
                            <a:srgbClr val="000000"/>
                          </a:solidFill>
                          <a:effectLst/>
                        </a:rPr>
                        <a:t>2.</a:t>
                      </a:r>
                      <a:endParaRPr lang="lv-LV" sz="1200" b="0" i="0" u="none" strike="noStrike" noProof="0" dirty="0">
                        <a:solidFill>
                          <a:srgbClr val="000000"/>
                        </a:solidFill>
                        <a:effectLst/>
                        <a:latin typeface="Calibri" panose="020F0502020204030204" pitchFamily="34" charset="0"/>
                      </a:endParaRPr>
                    </a:p>
                  </a:txBody>
                  <a:tcPr marL="8997" marR="8997" marT="8997" marB="0" anchor="b"/>
                </a:tc>
                <a:tc>
                  <a:txBody>
                    <a:bodyPr/>
                    <a:lstStyle/>
                    <a:p>
                      <a:pPr algn="ctr" fontAlgn="b"/>
                      <a:r>
                        <a:rPr lang="lv-LV" sz="1200" u="none" strike="noStrike" noProof="0" dirty="0">
                          <a:effectLst/>
                        </a:rPr>
                        <a:t>XXX </a:t>
                      </a:r>
                    </a:p>
                    <a:p>
                      <a:pPr algn="ctr" fontAlgn="b"/>
                      <a:r>
                        <a:rPr lang="lv-LV" sz="1200" u="none" strike="noStrike" noProof="0" dirty="0">
                          <a:effectLst/>
                        </a:rPr>
                        <a:t>(PVN sedz no VB)</a:t>
                      </a:r>
                      <a:endParaRPr lang="lv-LV" sz="1200" b="0" i="0" u="none" strike="noStrike" noProof="0" dirty="0">
                        <a:solidFill>
                          <a:srgbClr val="000000"/>
                        </a:solidFill>
                        <a:effectLst/>
                        <a:latin typeface="Calibri" panose="020F0502020204030204" pitchFamily="34" charset="0"/>
                      </a:endParaRPr>
                    </a:p>
                  </a:txBody>
                  <a:tcPr marL="8997" marR="8997" marT="8997" marB="0" anchor="b"/>
                </a:tc>
                <a:tc>
                  <a:txBody>
                    <a:bodyPr/>
                    <a:lstStyle/>
                    <a:p>
                      <a:pPr algn="ctr" fontAlgn="b"/>
                      <a:r>
                        <a:rPr lang="lv-LV" sz="1200" u="none" strike="noStrike" noProof="0" dirty="0">
                          <a:effectLst/>
                        </a:rPr>
                        <a:t>100 000</a:t>
                      </a:r>
                      <a:endParaRPr lang="lv-LV" sz="1200" b="0" i="0" u="none" strike="noStrike" noProof="0" dirty="0">
                        <a:solidFill>
                          <a:srgbClr val="000000"/>
                        </a:solidFill>
                        <a:effectLst/>
                        <a:latin typeface="Calibri" panose="020F0502020204030204" pitchFamily="34" charset="0"/>
                      </a:endParaRPr>
                    </a:p>
                  </a:txBody>
                  <a:tcPr marL="8997" marR="8997" marT="8997" marB="0" anchor="b"/>
                </a:tc>
                <a:tc>
                  <a:txBody>
                    <a:bodyPr/>
                    <a:lstStyle/>
                    <a:p>
                      <a:pPr algn="ctr" fontAlgn="b"/>
                      <a:r>
                        <a:rPr lang="lv-LV" sz="1200" u="none" strike="noStrike" noProof="0" dirty="0">
                          <a:effectLst/>
                        </a:rPr>
                        <a:t>21 000</a:t>
                      </a:r>
                      <a:endParaRPr lang="lv-LV" sz="1200" b="0" i="0" u="none" strike="noStrike" noProof="0" dirty="0">
                        <a:solidFill>
                          <a:srgbClr val="000000"/>
                        </a:solidFill>
                        <a:effectLst/>
                        <a:latin typeface="Calibri" panose="020F0502020204030204" pitchFamily="34" charset="0"/>
                      </a:endParaRPr>
                    </a:p>
                  </a:txBody>
                  <a:tcPr marL="8997" marR="8997" marT="8997" marB="0" anchor="b"/>
                </a:tc>
                <a:tc>
                  <a:txBody>
                    <a:bodyPr/>
                    <a:lstStyle/>
                    <a:p>
                      <a:pPr algn="ctr" fontAlgn="b"/>
                      <a:r>
                        <a:rPr lang="en-GB" sz="1200" u="none" strike="noStrike" noProof="0" dirty="0">
                          <a:effectLst/>
                        </a:rPr>
                        <a:t>0,3</a:t>
                      </a:r>
                      <a:endParaRPr lang="lv-LV" sz="1200" b="0" i="0" u="none" strike="noStrike" noProof="0" dirty="0">
                        <a:solidFill>
                          <a:srgbClr val="000000"/>
                        </a:solidFill>
                        <a:effectLst/>
                        <a:latin typeface="Calibri" panose="020F0502020204030204" pitchFamily="34" charset="0"/>
                      </a:endParaRPr>
                    </a:p>
                  </a:txBody>
                  <a:tcPr marL="8997" marR="8997" marT="8997" marB="0" anchor="b"/>
                </a:tc>
                <a:tc>
                  <a:txBody>
                    <a:bodyPr/>
                    <a:lstStyle/>
                    <a:p>
                      <a:pPr algn="ctr" fontAlgn="b"/>
                      <a:r>
                        <a:rPr lang="lv-LV" sz="1200" u="none" strike="noStrike" noProof="0" dirty="0">
                          <a:effectLst/>
                        </a:rPr>
                        <a:t>42 857</a:t>
                      </a:r>
                      <a:endParaRPr lang="lv-LV" sz="1200" b="0" i="0" u="none" strike="noStrike" noProof="0" dirty="0">
                        <a:solidFill>
                          <a:srgbClr val="000000"/>
                        </a:solidFill>
                        <a:effectLst/>
                        <a:latin typeface="Calibri" panose="020F0502020204030204" pitchFamily="34" charset="0"/>
                      </a:endParaRPr>
                    </a:p>
                  </a:txBody>
                  <a:tcPr marL="8997" marR="8997" marT="8997" marB="0" anchor="b"/>
                </a:tc>
                <a:tc>
                  <a:txBody>
                    <a:bodyPr/>
                    <a:lstStyle/>
                    <a:p>
                      <a:pPr algn="ctr" fontAlgn="b"/>
                      <a:r>
                        <a:rPr lang="lv-LV" sz="1200" b="1" u="none" strike="noStrike" noProof="0" dirty="0">
                          <a:effectLst/>
                        </a:rPr>
                        <a:t>163 857</a:t>
                      </a:r>
                      <a:endParaRPr lang="lv-LV" sz="1200" b="1" i="0" u="none" strike="noStrike" noProof="0" dirty="0">
                        <a:solidFill>
                          <a:srgbClr val="000000"/>
                        </a:solidFill>
                        <a:effectLst/>
                        <a:latin typeface="Calibri" panose="020F0502020204030204" pitchFamily="34" charset="0"/>
                      </a:endParaRPr>
                    </a:p>
                  </a:txBody>
                  <a:tcPr marL="8997" marR="8997" marT="8997" marB="0" anchor="b"/>
                </a:tc>
                <a:tc>
                  <a:txBody>
                    <a:bodyPr/>
                    <a:lstStyle/>
                    <a:p>
                      <a:pPr algn="ctr" fontAlgn="b"/>
                      <a:r>
                        <a:rPr lang="lv-LV" sz="1200" u="none" strike="noStrike" noProof="0" dirty="0">
                          <a:effectLst/>
                        </a:rPr>
                        <a:t>0</a:t>
                      </a:r>
                      <a:endParaRPr lang="lv-LV" sz="1200" b="0" i="0" u="none" strike="noStrike" noProof="0" dirty="0">
                        <a:solidFill>
                          <a:srgbClr val="000000"/>
                        </a:solidFill>
                        <a:effectLst/>
                        <a:latin typeface="Calibri" panose="020F0502020204030204" pitchFamily="34" charset="0"/>
                      </a:endParaRPr>
                    </a:p>
                  </a:txBody>
                  <a:tcPr marL="8997" marR="8997" marT="8997" marB="0" anchor="b"/>
                </a:tc>
                <a:tc>
                  <a:txBody>
                    <a:bodyPr/>
                    <a:lstStyle/>
                    <a:p>
                      <a:pPr algn="ctr" fontAlgn="b"/>
                      <a:r>
                        <a:rPr lang="lv-LV" sz="1200" u="none" strike="noStrike" noProof="0" dirty="0">
                          <a:effectLst/>
                        </a:rPr>
                        <a:t>9 000</a:t>
                      </a:r>
                      <a:endParaRPr lang="lv-LV" sz="1200" b="0" i="0" u="none" strike="noStrike" noProof="0" dirty="0">
                        <a:solidFill>
                          <a:srgbClr val="000000"/>
                        </a:solidFill>
                        <a:effectLst/>
                        <a:latin typeface="Calibri" panose="020F0502020204030204" pitchFamily="34" charset="0"/>
                      </a:endParaRPr>
                    </a:p>
                  </a:txBody>
                  <a:tcPr marL="8997" marR="8997" marT="8997" marB="0" anchor="b"/>
                </a:tc>
                <a:extLst>
                  <a:ext uri="{0D108BD9-81ED-4DB2-BD59-A6C34878D82A}">
                    <a16:rowId xmlns:a16="http://schemas.microsoft.com/office/drawing/2014/main" val="2370161125"/>
                  </a:ext>
                </a:extLst>
              </a:tr>
              <a:tr h="299884">
                <a:tc>
                  <a:txBody>
                    <a:bodyPr/>
                    <a:lstStyle/>
                    <a:p>
                      <a:pPr algn="ctr" fontAlgn="b"/>
                      <a:r>
                        <a:rPr lang="lv-LV" sz="1200" b="0" u="none" strike="noStrike" noProof="0" dirty="0">
                          <a:solidFill>
                            <a:srgbClr val="000000"/>
                          </a:solidFill>
                          <a:effectLst/>
                        </a:rPr>
                        <a:t>3.</a:t>
                      </a:r>
                      <a:endParaRPr lang="lv-LV" sz="1200" b="0" i="0" u="none" strike="noStrike" noProof="0" dirty="0">
                        <a:solidFill>
                          <a:srgbClr val="000000"/>
                        </a:solidFill>
                        <a:effectLst/>
                        <a:latin typeface="Calibri" panose="020F0502020204030204" pitchFamily="34" charset="0"/>
                      </a:endParaRPr>
                    </a:p>
                  </a:txBody>
                  <a:tcPr marL="8997" marR="8997" marT="8997" marB="0" anchor="b"/>
                </a:tc>
                <a:tc>
                  <a:txBody>
                    <a:bodyPr/>
                    <a:lstStyle/>
                    <a:p>
                      <a:pPr algn="ctr" fontAlgn="b"/>
                      <a:r>
                        <a:rPr lang="lv-LV" sz="1200" u="none" strike="noStrike" noProof="0" dirty="0">
                          <a:effectLst/>
                        </a:rPr>
                        <a:t>XXX </a:t>
                      </a:r>
                    </a:p>
                    <a:p>
                      <a:pPr algn="ctr" fontAlgn="b"/>
                      <a:r>
                        <a:rPr lang="lv-LV" sz="1200" u="none" strike="noStrike" noProof="0" dirty="0">
                          <a:effectLst/>
                        </a:rPr>
                        <a:t>(VB PVN nesedz)</a:t>
                      </a:r>
                      <a:endParaRPr lang="lv-LV" sz="1200" b="0" i="0" u="none" strike="noStrike" noProof="0" dirty="0">
                        <a:solidFill>
                          <a:srgbClr val="000000"/>
                        </a:solidFill>
                        <a:effectLst/>
                        <a:latin typeface="Calibri" panose="020F0502020204030204" pitchFamily="34" charset="0"/>
                      </a:endParaRPr>
                    </a:p>
                  </a:txBody>
                  <a:tcPr marL="8997" marR="8997" marT="8997" marB="0" anchor="b"/>
                </a:tc>
                <a:tc>
                  <a:txBody>
                    <a:bodyPr/>
                    <a:lstStyle/>
                    <a:p>
                      <a:pPr algn="ctr" fontAlgn="b"/>
                      <a:r>
                        <a:rPr lang="lv-LV" sz="1200" u="none" strike="noStrike" noProof="0" dirty="0">
                          <a:effectLst/>
                        </a:rPr>
                        <a:t>100 000</a:t>
                      </a:r>
                      <a:endParaRPr lang="lv-LV" sz="1200" b="0" i="0" u="none" strike="noStrike" noProof="0" dirty="0">
                        <a:solidFill>
                          <a:srgbClr val="000000"/>
                        </a:solidFill>
                        <a:effectLst/>
                        <a:latin typeface="Calibri" panose="020F0502020204030204" pitchFamily="34" charset="0"/>
                      </a:endParaRPr>
                    </a:p>
                  </a:txBody>
                  <a:tcPr marL="8997" marR="8997" marT="8997" marB="0" anchor="b"/>
                </a:tc>
                <a:tc>
                  <a:txBody>
                    <a:bodyPr/>
                    <a:lstStyle/>
                    <a:p>
                      <a:pPr algn="ctr" fontAlgn="b"/>
                      <a:r>
                        <a:rPr lang="lv-LV" sz="1200" u="none" strike="noStrike" noProof="0" dirty="0">
                          <a:effectLst/>
                        </a:rPr>
                        <a:t>0</a:t>
                      </a:r>
                      <a:endParaRPr lang="lv-LV" sz="1200" b="0" i="0" u="none" strike="noStrike" noProof="0" dirty="0">
                        <a:solidFill>
                          <a:srgbClr val="000000"/>
                        </a:solidFill>
                        <a:effectLst/>
                        <a:latin typeface="Calibri" panose="020F0502020204030204" pitchFamily="34" charset="0"/>
                      </a:endParaRPr>
                    </a:p>
                  </a:txBody>
                  <a:tcPr marL="8997" marR="8997" marT="8997" marB="0" anchor="b"/>
                </a:tc>
                <a:tc>
                  <a:txBody>
                    <a:bodyPr/>
                    <a:lstStyle/>
                    <a:p>
                      <a:pPr algn="ctr" fontAlgn="b"/>
                      <a:r>
                        <a:rPr lang="en-GB" sz="1200" u="none" strike="noStrike" noProof="0" dirty="0">
                          <a:effectLst/>
                        </a:rPr>
                        <a:t>0,3</a:t>
                      </a:r>
                      <a:endParaRPr lang="lv-LV" sz="1200" b="0" i="0" u="none" strike="noStrike" noProof="0" dirty="0">
                        <a:solidFill>
                          <a:srgbClr val="000000"/>
                        </a:solidFill>
                        <a:effectLst/>
                        <a:latin typeface="Calibri" panose="020F0502020204030204" pitchFamily="34" charset="0"/>
                      </a:endParaRPr>
                    </a:p>
                  </a:txBody>
                  <a:tcPr marL="8997" marR="8997" marT="8997" marB="0" anchor="b"/>
                </a:tc>
                <a:tc>
                  <a:txBody>
                    <a:bodyPr/>
                    <a:lstStyle/>
                    <a:p>
                      <a:pPr algn="ctr" fontAlgn="b"/>
                      <a:r>
                        <a:rPr lang="lv-LV" sz="1200" u="none" strike="noStrike" noProof="0" dirty="0">
                          <a:effectLst/>
                        </a:rPr>
                        <a:t>42 857</a:t>
                      </a:r>
                      <a:endParaRPr lang="lv-LV" sz="1200" b="0" i="0" u="none" strike="noStrike" noProof="0" dirty="0">
                        <a:solidFill>
                          <a:srgbClr val="000000"/>
                        </a:solidFill>
                        <a:effectLst/>
                        <a:latin typeface="Calibri" panose="020F0502020204030204" pitchFamily="34" charset="0"/>
                      </a:endParaRPr>
                    </a:p>
                  </a:txBody>
                  <a:tcPr marL="8997" marR="8997" marT="8997" marB="0" anchor="b"/>
                </a:tc>
                <a:tc>
                  <a:txBody>
                    <a:bodyPr/>
                    <a:lstStyle/>
                    <a:p>
                      <a:pPr algn="ctr" fontAlgn="b"/>
                      <a:r>
                        <a:rPr lang="lv-LV" sz="1200" b="1" u="none" strike="noStrike" noProof="0" dirty="0">
                          <a:effectLst/>
                        </a:rPr>
                        <a:t>142 857</a:t>
                      </a:r>
                      <a:endParaRPr lang="lv-LV" sz="1200" b="1" i="0" u="none" strike="noStrike" noProof="0" dirty="0">
                        <a:solidFill>
                          <a:srgbClr val="000000"/>
                        </a:solidFill>
                        <a:effectLst/>
                        <a:latin typeface="Calibri" panose="020F0502020204030204" pitchFamily="34" charset="0"/>
                      </a:endParaRPr>
                    </a:p>
                  </a:txBody>
                  <a:tcPr marL="8997" marR="8997" marT="8997" marB="0" anchor="b"/>
                </a:tc>
                <a:tc>
                  <a:txBody>
                    <a:bodyPr/>
                    <a:lstStyle/>
                    <a:p>
                      <a:pPr algn="ctr" fontAlgn="b"/>
                      <a:r>
                        <a:rPr lang="lv-LV" sz="1200" u="none" strike="noStrike" noProof="0" dirty="0">
                          <a:effectLst/>
                        </a:rPr>
                        <a:t>21 000</a:t>
                      </a:r>
                      <a:endParaRPr lang="lv-LV" sz="1200" b="0" i="0" u="none" strike="noStrike" noProof="0" dirty="0">
                        <a:solidFill>
                          <a:srgbClr val="000000"/>
                        </a:solidFill>
                        <a:effectLst/>
                        <a:latin typeface="Calibri" panose="020F0502020204030204" pitchFamily="34" charset="0"/>
                      </a:endParaRPr>
                    </a:p>
                  </a:txBody>
                  <a:tcPr marL="8997" marR="8997" marT="8997" marB="0" anchor="b"/>
                </a:tc>
                <a:tc>
                  <a:txBody>
                    <a:bodyPr/>
                    <a:lstStyle/>
                    <a:p>
                      <a:pPr algn="ctr" fontAlgn="b"/>
                      <a:r>
                        <a:rPr lang="lv-LV" sz="1200" u="none" strike="noStrike" noProof="0" dirty="0">
                          <a:effectLst/>
                        </a:rPr>
                        <a:t>9 000</a:t>
                      </a:r>
                      <a:endParaRPr lang="lv-LV" sz="1200" b="0" i="0" u="none" strike="noStrike" noProof="0" dirty="0">
                        <a:solidFill>
                          <a:srgbClr val="000000"/>
                        </a:solidFill>
                        <a:effectLst/>
                        <a:latin typeface="Calibri" panose="020F0502020204030204" pitchFamily="34" charset="0"/>
                      </a:endParaRPr>
                    </a:p>
                  </a:txBody>
                  <a:tcPr marL="8997" marR="8997" marT="8997" marB="0" anchor="b"/>
                </a:tc>
                <a:extLst>
                  <a:ext uri="{0D108BD9-81ED-4DB2-BD59-A6C34878D82A}">
                    <a16:rowId xmlns:a16="http://schemas.microsoft.com/office/drawing/2014/main" val="995456595"/>
                  </a:ext>
                </a:extLst>
              </a:tr>
              <a:tr h="299884">
                <a:tc>
                  <a:txBody>
                    <a:bodyPr/>
                    <a:lstStyle/>
                    <a:p>
                      <a:pPr algn="ctr" fontAlgn="b"/>
                      <a:r>
                        <a:rPr lang="lv-LV" sz="1200" b="0" u="none" strike="noStrike" noProof="0" dirty="0">
                          <a:solidFill>
                            <a:srgbClr val="000000"/>
                          </a:solidFill>
                          <a:effectLst/>
                        </a:rPr>
                        <a:t>4.</a:t>
                      </a:r>
                      <a:endParaRPr lang="lv-LV" sz="1200" b="0" i="0" u="none" strike="noStrike" noProof="0" dirty="0">
                        <a:solidFill>
                          <a:srgbClr val="000000"/>
                        </a:solidFill>
                        <a:effectLst/>
                        <a:latin typeface="Calibri" panose="020F0502020204030204" pitchFamily="34" charset="0"/>
                      </a:endParaRPr>
                    </a:p>
                  </a:txBody>
                  <a:tcPr marL="8997" marR="8997" marT="8997" marB="0" anchor="b"/>
                </a:tc>
                <a:tc>
                  <a:txBody>
                    <a:bodyPr/>
                    <a:lstStyle/>
                    <a:p>
                      <a:pPr algn="ctr" fontAlgn="b"/>
                      <a:r>
                        <a:rPr lang="lv-LV" sz="1200" u="none" strike="noStrike" noProof="0" dirty="0">
                          <a:effectLst/>
                        </a:rPr>
                        <a:t>XXX </a:t>
                      </a:r>
                    </a:p>
                    <a:p>
                      <a:pPr algn="ctr" fontAlgn="b"/>
                      <a:r>
                        <a:rPr lang="lv-LV" sz="1200" u="none" strike="noStrike" noProof="0" dirty="0">
                          <a:effectLst/>
                        </a:rPr>
                        <a:t>(VB PVN nesedz)</a:t>
                      </a:r>
                      <a:endParaRPr lang="lv-LV" sz="1200" b="0" i="0" u="none" strike="noStrike" noProof="0" dirty="0">
                        <a:solidFill>
                          <a:srgbClr val="000000"/>
                        </a:solidFill>
                        <a:effectLst/>
                        <a:latin typeface="Calibri" panose="020F0502020204030204" pitchFamily="34" charset="0"/>
                      </a:endParaRPr>
                    </a:p>
                  </a:txBody>
                  <a:tcPr marL="8997" marR="8997" marT="8997" marB="0" anchor="b"/>
                </a:tc>
                <a:tc>
                  <a:txBody>
                    <a:bodyPr/>
                    <a:lstStyle/>
                    <a:p>
                      <a:pPr algn="ctr" fontAlgn="b"/>
                      <a:r>
                        <a:rPr lang="lv-LV" sz="1200" u="none" strike="noStrike" noProof="0" dirty="0">
                          <a:effectLst/>
                        </a:rPr>
                        <a:t>100 000</a:t>
                      </a:r>
                      <a:endParaRPr lang="lv-LV" sz="1200" b="0" i="0" u="none" strike="noStrike" noProof="0" dirty="0">
                        <a:solidFill>
                          <a:srgbClr val="000000"/>
                        </a:solidFill>
                        <a:effectLst/>
                        <a:latin typeface="Calibri" panose="020F0502020204030204" pitchFamily="34" charset="0"/>
                      </a:endParaRPr>
                    </a:p>
                  </a:txBody>
                  <a:tcPr marL="8997" marR="8997" marT="8997" marB="0" anchor="b"/>
                </a:tc>
                <a:tc>
                  <a:txBody>
                    <a:bodyPr/>
                    <a:lstStyle/>
                    <a:p>
                      <a:pPr algn="ctr" fontAlgn="b"/>
                      <a:r>
                        <a:rPr lang="lv-LV" sz="1200" u="none" strike="noStrike" noProof="0" dirty="0">
                          <a:effectLst/>
                        </a:rPr>
                        <a:t>0</a:t>
                      </a:r>
                      <a:endParaRPr lang="lv-LV" sz="1200" b="0" i="0" u="none" strike="noStrike" noProof="0" dirty="0">
                        <a:solidFill>
                          <a:srgbClr val="000000"/>
                        </a:solidFill>
                        <a:effectLst/>
                        <a:latin typeface="Calibri" panose="020F0502020204030204" pitchFamily="34" charset="0"/>
                      </a:endParaRPr>
                    </a:p>
                  </a:txBody>
                  <a:tcPr marL="8997" marR="8997" marT="8997" marB="0" anchor="b"/>
                </a:tc>
                <a:tc>
                  <a:txBody>
                    <a:bodyPr/>
                    <a:lstStyle/>
                    <a:p>
                      <a:pPr algn="ctr" fontAlgn="b"/>
                      <a:r>
                        <a:rPr lang="lv-LV" sz="1200" u="none" strike="noStrike" noProof="0">
                          <a:effectLst/>
                        </a:rPr>
                        <a:t>0</a:t>
                      </a:r>
                      <a:endParaRPr lang="lv-LV" sz="1200" b="0" i="0" u="none" strike="noStrike" noProof="0" dirty="0">
                        <a:solidFill>
                          <a:srgbClr val="000000"/>
                        </a:solidFill>
                        <a:effectLst/>
                        <a:latin typeface="Calibri" panose="020F0502020204030204" pitchFamily="34" charset="0"/>
                      </a:endParaRPr>
                    </a:p>
                  </a:txBody>
                  <a:tcPr marL="8997" marR="8997" marT="8997" marB="0" anchor="b"/>
                </a:tc>
                <a:tc>
                  <a:txBody>
                    <a:bodyPr/>
                    <a:lstStyle/>
                    <a:p>
                      <a:pPr algn="ctr" fontAlgn="b"/>
                      <a:r>
                        <a:rPr lang="lv-LV" sz="1200" u="none" strike="noStrike" noProof="0" dirty="0">
                          <a:effectLst/>
                        </a:rPr>
                        <a:t>0</a:t>
                      </a:r>
                      <a:endParaRPr lang="lv-LV" sz="1200" b="0" i="0" u="none" strike="noStrike" noProof="0" dirty="0">
                        <a:solidFill>
                          <a:srgbClr val="000000"/>
                        </a:solidFill>
                        <a:effectLst/>
                        <a:latin typeface="Calibri" panose="020F0502020204030204" pitchFamily="34" charset="0"/>
                      </a:endParaRPr>
                    </a:p>
                  </a:txBody>
                  <a:tcPr marL="8997" marR="8997" marT="8997" marB="0" anchor="b"/>
                </a:tc>
                <a:tc>
                  <a:txBody>
                    <a:bodyPr/>
                    <a:lstStyle/>
                    <a:p>
                      <a:pPr algn="ctr" fontAlgn="b"/>
                      <a:r>
                        <a:rPr lang="lv-LV" sz="1200" b="1" u="none" strike="noStrike" noProof="0" dirty="0">
                          <a:effectLst/>
                        </a:rPr>
                        <a:t>100 000</a:t>
                      </a:r>
                      <a:endParaRPr lang="lv-LV" sz="1200" b="1" i="0" u="none" strike="noStrike" noProof="0" dirty="0">
                        <a:solidFill>
                          <a:srgbClr val="000000"/>
                        </a:solidFill>
                        <a:effectLst/>
                        <a:latin typeface="Calibri" panose="020F0502020204030204" pitchFamily="34" charset="0"/>
                      </a:endParaRPr>
                    </a:p>
                  </a:txBody>
                  <a:tcPr marL="8997" marR="8997" marT="8997" marB="0" anchor="b"/>
                </a:tc>
                <a:tc>
                  <a:txBody>
                    <a:bodyPr/>
                    <a:lstStyle/>
                    <a:p>
                      <a:pPr algn="ctr" fontAlgn="b"/>
                      <a:r>
                        <a:rPr lang="lv-LV" sz="1200" u="none" strike="noStrike" noProof="0" dirty="0">
                          <a:effectLst/>
                        </a:rPr>
                        <a:t>21 000</a:t>
                      </a:r>
                      <a:endParaRPr lang="lv-LV" sz="1200" b="0" i="0" u="none" strike="noStrike" noProof="0" dirty="0">
                        <a:solidFill>
                          <a:srgbClr val="000000"/>
                        </a:solidFill>
                        <a:effectLst/>
                        <a:latin typeface="Calibri" panose="020F0502020204030204" pitchFamily="34" charset="0"/>
                      </a:endParaRPr>
                    </a:p>
                  </a:txBody>
                  <a:tcPr marL="8997" marR="8997" marT="8997" marB="0" anchor="b"/>
                </a:tc>
                <a:tc>
                  <a:txBody>
                    <a:bodyPr/>
                    <a:lstStyle/>
                    <a:p>
                      <a:pPr algn="ctr" fontAlgn="b"/>
                      <a:r>
                        <a:rPr lang="lv-LV" sz="1200" u="none" strike="noStrike" noProof="0" dirty="0">
                          <a:effectLst/>
                        </a:rPr>
                        <a:t>0</a:t>
                      </a:r>
                      <a:endParaRPr lang="lv-LV" sz="1200" b="0" i="0" u="none" strike="noStrike" noProof="0" dirty="0">
                        <a:solidFill>
                          <a:srgbClr val="000000"/>
                        </a:solidFill>
                        <a:effectLst/>
                        <a:latin typeface="Calibri" panose="020F0502020204030204" pitchFamily="34" charset="0"/>
                      </a:endParaRPr>
                    </a:p>
                  </a:txBody>
                  <a:tcPr marL="8997" marR="8997" marT="8997" marB="0" anchor="b"/>
                </a:tc>
                <a:extLst>
                  <a:ext uri="{0D108BD9-81ED-4DB2-BD59-A6C34878D82A}">
                    <a16:rowId xmlns:a16="http://schemas.microsoft.com/office/drawing/2014/main" val="201428081"/>
                  </a:ext>
                </a:extLst>
              </a:tr>
            </a:tbl>
          </a:graphicData>
        </a:graphic>
      </p:graphicFrame>
    </p:spTree>
    <p:extLst>
      <p:ext uri="{BB962C8B-B14F-4D97-AF65-F5344CB8AC3E}">
        <p14:creationId xmlns:p14="http://schemas.microsoft.com/office/powerpoint/2010/main" val="507067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47059-E48A-CE37-E82B-6BCF24F52A49}"/>
              </a:ext>
            </a:extLst>
          </p:cNvPr>
          <p:cNvSpPr>
            <a:spLocks noGrp="1"/>
          </p:cNvSpPr>
          <p:nvPr>
            <p:ph type="title"/>
          </p:nvPr>
        </p:nvSpPr>
        <p:spPr/>
        <p:txBody>
          <a:bodyPr/>
          <a:lstStyle/>
          <a:p>
            <a:r>
              <a:rPr lang="en-GB" sz="3000" dirty="0" err="1">
                <a:latin typeface="Verdana" panose="020B0604030504040204" pitchFamily="34" charset="0"/>
                <a:ea typeface="Verdana" panose="020B0604030504040204" pitchFamily="34" charset="0"/>
              </a:rPr>
              <a:t>Projekta</a:t>
            </a:r>
            <a:r>
              <a:rPr lang="en-GB" sz="3000" dirty="0">
                <a:latin typeface="Verdana" panose="020B0604030504040204" pitchFamily="34" charset="0"/>
                <a:ea typeface="Verdana" panose="020B0604030504040204" pitchFamily="34" charset="0"/>
              </a:rPr>
              <a:t> </a:t>
            </a:r>
            <a:r>
              <a:rPr lang="en-GB" sz="3000" dirty="0" err="1">
                <a:latin typeface="Verdana" panose="020B0604030504040204" pitchFamily="34" charset="0"/>
                <a:ea typeface="Verdana" panose="020B0604030504040204" pitchFamily="34" charset="0"/>
              </a:rPr>
              <a:t>finansējums</a:t>
            </a:r>
            <a:br>
              <a:rPr lang="en-GB" dirty="0"/>
            </a:br>
            <a:endParaRPr lang="lv-LV" dirty="0"/>
          </a:p>
        </p:txBody>
      </p:sp>
      <p:sp>
        <p:nvSpPr>
          <p:cNvPr id="3" name="Content Placeholder 2">
            <a:extLst>
              <a:ext uri="{FF2B5EF4-FFF2-40B4-BE49-F238E27FC236}">
                <a16:creationId xmlns:a16="http://schemas.microsoft.com/office/drawing/2014/main" id="{170C0719-ACB6-6EAD-2620-22CE2D4E60C9}"/>
              </a:ext>
            </a:extLst>
          </p:cNvPr>
          <p:cNvSpPr>
            <a:spLocks noGrp="1"/>
          </p:cNvSpPr>
          <p:nvPr>
            <p:ph idx="1"/>
          </p:nvPr>
        </p:nvSpPr>
        <p:spPr>
          <a:xfrm>
            <a:off x="457200" y="1524000"/>
            <a:ext cx="8229600" cy="4602173"/>
          </a:xfrm>
        </p:spPr>
        <p:txBody>
          <a:bodyPr>
            <a:normAutofit/>
          </a:bodyPr>
          <a:lstStyle/>
          <a:p>
            <a:pPr marL="0" indent="0">
              <a:buNone/>
            </a:pPr>
            <a:r>
              <a:rPr lang="en-GB" b="1" dirty="0">
                <a:latin typeface="Verdana" panose="020B0604030504040204" pitchFamily="34" charset="0"/>
                <a:ea typeface="Verdana" panose="020B0604030504040204" pitchFamily="34" charset="0"/>
              </a:rPr>
              <a:t>Ja </a:t>
            </a:r>
            <a:r>
              <a:rPr lang="en-GB" b="1" dirty="0" err="1">
                <a:latin typeface="Verdana" panose="020B0604030504040204" pitchFamily="34" charset="0"/>
                <a:ea typeface="Verdana" panose="020B0604030504040204" pitchFamily="34" charset="0"/>
              </a:rPr>
              <a:t>finansējuma</a:t>
            </a:r>
            <a:r>
              <a:rPr lang="en-GB" b="1" dirty="0">
                <a:latin typeface="Verdana" panose="020B0604030504040204" pitchFamily="34" charset="0"/>
                <a:ea typeface="Verdana" panose="020B0604030504040204" pitchFamily="34" charset="0"/>
              </a:rPr>
              <a:t> </a:t>
            </a:r>
            <a:r>
              <a:rPr lang="en-GB" b="1" dirty="0" err="1">
                <a:latin typeface="Verdana" panose="020B0604030504040204" pitchFamily="34" charset="0"/>
                <a:ea typeface="Verdana" panose="020B0604030504040204" pitchFamily="34" charset="0"/>
              </a:rPr>
              <a:t>saņēmējs</a:t>
            </a:r>
            <a:r>
              <a:rPr lang="en-GB" b="1" dirty="0">
                <a:latin typeface="Verdana" panose="020B0604030504040204" pitchFamily="34" charset="0"/>
                <a:ea typeface="Verdana" panose="020B0604030504040204" pitchFamily="34" charset="0"/>
              </a:rPr>
              <a:t> </a:t>
            </a:r>
            <a:r>
              <a:rPr lang="en-GB" b="1" dirty="0" err="1">
                <a:latin typeface="Verdana" panose="020B0604030504040204" pitchFamily="34" charset="0"/>
                <a:ea typeface="Verdana" panose="020B0604030504040204" pitchFamily="34" charset="0"/>
              </a:rPr>
              <a:t>ir</a:t>
            </a:r>
            <a:r>
              <a:rPr lang="en-GB" b="1" dirty="0">
                <a:latin typeface="Verdana" panose="020B0604030504040204" pitchFamily="34" charset="0"/>
                <a:ea typeface="Verdana" panose="020B0604030504040204" pitchFamily="34" charset="0"/>
              </a:rPr>
              <a:t> PVN </a:t>
            </a:r>
            <a:r>
              <a:rPr lang="en-GB" b="1" dirty="0" err="1">
                <a:latin typeface="Verdana" panose="020B0604030504040204" pitchFamily="34" charset="0"/>
                <a:ea typeface="Verdana" panose="020B0604030504040204" pitchFamily="34" charset="0"/>
              </a:rPr>
              <a:t>maksātājs</a:t>
            </a:r>
            <a:r>
              <a:rPr lang="lv-LV" b="1" dirty="0">
                <a:latin typeface="Verdana" panose="020B0604030504040204" pitchFamily="34" charset="0"/>
                <a:ea typeface="Verdana" panose="020B0604030504040204" pitchFamily="34" charset="0"/>
              </a:rPr>
              <a:t> vai nav PVN maksātājs un nav valsts vai pašvaldību kapitālsabiedrība</a:t>
            </a:r>
            <a:r>
              <a:rPr lang="en-GB" b="1" dirty="0">
                <a:latin typeface="Verdana" panose="020B0604030504040204" pitchFamily="34" charset="0"/>
                <a:ea typeface="Verdana" panose="020B0604030504040204" pitchFamily="34" charset="0"/>
              </a:rPr>
              <a:t>:</a:t>
            </a:r>
          </a:p>
          <a:p>
            <a:pPr marL="0" indent="0">
              <a:buNone/>
            </a:pPr>
            <a:r>
              <a:rPr lang="en-GB" sz="1800" i="1" dirty="0" err="1">
                <a:latin typeface="Verdana" panose="020B0604030504040204" pitchFamily="34" charset="0"/>
                <a:ea typeface="Verdana" panose="020B0604030504040204" pitchFamily="34" charset="0"/>
              </a:rPr>
              <a:t>Piemēram</a:t>
            </a:r>
            <a:r>
              <a:rPr lang="en-GB" sz="1800" i="1" dirty="0">
                <a:latin typeface="Verdana" panose="020B0604030504040204" pitchFamily="34" charset="0"/>
                <a:ea typeface="Verdana" panose="020B0604030504040204" pitchFamily="34" charset="0"/>
              </a:rPr>
              <a:t>, MK </a:t>
            </a:r>
            <a:r>
              <a:rPr lang="en-GB" sz="1800" i="1" dirty="0" err="1">
                <a:latin typeface="Verdana" panose="020B0604030504040204" pitchFamily="34" charset="0"/>
                <a:ea typeface="Verdana" panose="020B0604030504040204" pitchFamily="34" charset="0"/>
              </a:rPr>
              <a:t>noteikumu</a:t>
            </a:r>
            <a:r>
              <a:rPr lang="en-GB" sz="1800" i="1" dirty="0">
                <a:latin typeface="Verdana" panose="020B0604030504040204" pitchFamily="34" charset="0"/>
                <a:ea typeface="Verdana" panose="020B0604030504040204" pitchFamily="34" charset="0"/>
              </a:rPr>
              <a:t> </a:t>
            </a:r>
            <a:r>
              <a:rPr lang="en-GB" sz="1800" i="1" dirty="0" err="1">
                <a:latin typeface="Verdana" panose="020B0604030504040204" pitchFamily="34" charset="0"/>
                <a:ea typeface="Verdana" panose="020B0604030504040204" pitchFamily="34" charset="0"/>
              </a:rPr>
              <a:t>pielikumā</a:t>
            </a:r>
            <a:r>
              <a:rPr lang="en-GB" sz="1800" i="1" dirty="0">
                <a:latin typeface="Verdana" panose="020B0604030504040204" pitchFamily="34" charset="0"/>
                <a:ea typeface="Verdana" panose="020B0604030504040204" pitchFamily="34" charset="0"/>
              </a:rPr>
              <a:t> </a:t>
            </a:r>
            <a:r>
              <a:rPr lang="en-GB" sz="1800" i="1" dirty="0" err="1">
                <a:latin typeface="Verdana" panose="020B0604030504040204" pitchFamily="34" charset="0"/>
                <a:ea typeface="Verdana" panose="020B0604030504040204" pitchFamily="34" charset="0"/>
              </a:rPr>
              <a:t>noteiktais</a:t>
            </a:r>
            <a:r>
              <a:rPr lang="en-GB" sz="1800" i="1" dirty="0">
                <a:latin typeface="Verdana" panose="020B0604030504040204" pitchFamily="34" charset="0"/>
                <a:ea typeface="Verdana" panose="020B0604030504040204" pitchFamily="34" charset="0"/>
              </a:rPr>
              <a:t> </a:t>
            </a:r>
            <a:r>
              <a:rPr lang="en-GB" sz="1800" i="1" dirty="0" err="1">
                <a:latin typeface="Verdana" panose="020B0604030504040204" pitchFamily="34" charset="0"/>
                <a:ea typeface="Verdana" panose="020B0604030504040204" pitchFamily="34" charset="0"/>
              </a:rPr>
              <a:t>pieejamais</a:t>
            </a:r>
            <a:r>
              <a:rPr lang="en-GB" sz="1800" i="1" dirty="0">
                <a:latin typeface="Verdana" panose="020B0604030504040204" pitchFamily="34" charset="0"/>
                <a:ea typeface="Verdana" panose="020B0604030504040204" pitchFamily="34" charset="0"/>
              </a:rPr>
              <a:t> AF </a:t>
            </a:r>
            <a:r>
              <a:rPr lang="en-GB" sz="1800" i="1" dirty="0" err="1">
                <a:latin typeface="Verdana" panose="020B0604030504040204" pitchFamily="34" charset="0"/>
                <a:ea typeface="Verdana" panose="020B0604030504040204" pitchFamily="34" charset="0"/>
              </a:rPr>
              <a:t>finansējums</a:t>
            </a:r>
            <a:r>
              <a:rPr lang="en-GB" sz="1800" i="1" dirty="0">
                <a:latin typeface="Verdana" panose="020B0604030504040204" pitchFamily="34" charset="0"/>
                <a:ea typeface="Verdana" panose="020B0604030504040204" pitchFamily="34" charset="0"/>
              </a:rPr>
              <a:t> </a:t>
            </a:r>
            <a:r>
              <a:rPr lang="en-GB" sz="1800" b="1" i="1" dirty="0">
                <a:latin typeface="Verdana" panose="020B0604030504040204" pitchFamily="34" charset="0"/>
                <a:ea typeface="Verdana" panose="020B0604030504040204" pitchFamily="34" charset="0"/>
              </a:rPr>
              <a:t>100 000 </a:t>
            </a:r>
            <a:r>
              <a:rPr lang="en-GB" sz="1800" i="1" dirty="0">
                <a:latin typeface="Verdana" panose="020B0604030504040204" pitchFamily="34" charset="0"/>
                <a:ea typeface="Verdana" panose="020B0604030504040204" pitchFamily="34" charset="0"/>
              </a:rPr>
              <a:t>EUR un </a:t>
            </a:r>
            <a:r>
              <a:rPr lang="en-GB" sz="1800" i="1" dirty="0" err="1">
                <a:latin typeface="Verdana" panose="020B0604030504040204" pitchFamily="34" charset="0"/>
                <a:ea typeface="Verdana" panose="020B0604030504040204" pitchFamily="34" charset="0"/>
              </a:rPr>
              <a:t>projekta</a:t>
            </a:r>
            <a:r>
              <a:rPr lang="en-GB" sz="1800" i="1" dirty="0">
                <a:latin typeface="Verdana" panose="020B0604030504040204" pitchFamily="34" charset="0"/>
                <a:ea typeface="Verdana" panose="020B0604030504040204" pitchFamily="34" charset="0"/>
              </a:rPr>
              <a:t> </a:t>
            </a:r>
            <a:r>
              <a:rPr lang="en-GB" sz="1800" i="1" dirty="0" err="1">
                <a:latin typeface="Verdana" panose="020B0604030504040204" pitchFamily="34" charset="0"/>
                <a:ea typeface="Verdana" panose="020B0604030504040204" pitchFamily="34" charset="0"/>
              </a:rPr>
              <a:t>iesnieguma</a:t>
            </a:r>
            <a:r>
              <a:rPr lang="en-GB" sz="1800" i="1" dirty="0">
                <a:latin typeface="Verdana" panose="020B0604030504040204" pitchFamily="34" charset="0"/>
                <a:ea typeface="Verdana" panose="020B0604030504040204" pitchFamily="34" charset="0"/>
              </a:rPr>
              <a:t> 3.pielikumā </a:t>
            </a:r>
            <a:r>
              <a:rPr lang="en-GB" sz="1800" i="1" dirty="0" err="1">
                <a:latin typeface="Verdana" panose="020B0604030504040204" pitchFamily="34" charset="0"/>
                <a:ea typeface="Verdana" panose="020B0604030504040204" pitchFamily="34" charset="0"/>
              </a:rPr>
              <a:t>aprēķinātā</a:t>
            </a:r>
            <a:r>
              <a:rPr lang="en-GB" sz="1800" i="1" dirty="0">
                <a:latin typeface="Verdana" panose="020B0604030504040204" pitchFamily="34" charset="0"/>
                <a:ea typeface="Verdana" panose="020B0604030504040204" pitchFamily="34" charset="0"/>
              </a:rPr>
              <a:t> </a:t>
            </a:r>
            <a:r>
              <a:rPr lang="en-GB" sz="1800" i="1" dirty="0" err="1">
                <a:latin typeface="Verdana" panose="020B0604030504040204" pitchFamily="34" charset="0"/>
                <a:ea typeface="Verdana" panose="020B0604030504040204" pitchFamily="34" charset="0"/>
              </a:rPr>
              <a:t>minimālā</a:t>
            </a:r>
            <a:r>
              <a:rPr lang="en-GB" sz="1800" i="1" dirty="0">
                <a:latin typeface="Verdana" panose="020B0604030504040204" pitchFamily="34" charset="0"/>
                <a:ea typeface="Verdana" panose="020B0604030504040204" pitchFamily="34" charset="0"/>
              </a:rPr>
              <a:t> </a:t>
            </a:r>
            <a:r>
              <a:rPr lang="en-GB" sz="1800" i="1" dirty="0" err="1">
                <a:latin typeface="Verdana" panose="020B0604030504040204" pitchFamily="34" charset="0"/>
                <a:ea typeface="Verdana" panose="020B0604030504040204" pitchFamily="34" charset="0"/>
              </a:rPr>
              <a:t>privātā</a:t>
            </a:r>
            <a:r>
              <a:rPr lang="en-GB" sz="1800" i="1" dirty="0">
                <a:latin typeface="Verdana" panose="020B0604030504040204" pitchFamily="34" charset="0"/>
                <a:ea typeface="Verdana" panose="020B0604030504040204" pitchFamily="34" charset="0"/>
              </a:rPr>
              <a:t> </a:t>
            </a:r>
            <a:r>
              <a:rPr lang="en-GB" sz="1800" i="1" dirty="0" err="1">
                <a:latin typeface="Verdana" panose="020B0604030504040204" pitchFamily="34" charset="0"/>
                <a:ea typeface="Verdana" panose="020B0604030504040204" pitchFamily="34" charset="0"/>
              </a:rPr>
              <a:t>finansējuma</a:t>
            </a:r>
            <a:r>
              <a:rPr lang="en-GB" sz="1800" i="1" dirty="0">
                <a:latin typeface="Verdana" panose="020B0604030504040204" pitchFamily="34" charset="0"/>
                <a:ea typeface="Verdana" panose="020B0604030504040204" pitchFamily="34" charset="0"/>
              </a:rPr>
              <a:t> summa </a:t>
            </a:r>
            <a:r>
              <a:rPr lang="en-GB" sz="1800" b="1" i="1" dirty="0">
                <a:solidFill>
                  <a:srgbClr val="FF0000"/>
                </a:solidFill>
                <a:latin typeface="Verdana" panose="020B0604030504040204" pitchFamily="34" charset="0"/>
                <a:ea typeface="Verdana" panose="020B0604030504040204" pitchFamily="34" charset="0"/>
              </a:rPr>
              <a:t>10 000 </a:t>
            </a:r>
            <a:r>
              <a:rPr lang="en-GB" sz="1800" i="1" dirty="0">
                <a:latin typeface="Verdana" panose="020B0604030504040204" pitchFamily="34" charset="0"/>
                <a:ea typeface="Verdana" panose="020B0604030504040204" pitchFamily="34" charset="0"/>
              </a:rPr>
              <a:t>EUR.</a:t>
            </a:r>
            <a:endParaRPr lang="en-GB" sz="1800" dirty="0">
              <a:latin typeface="Verdana" panose="020B0604030504040204" pitchFamily="34" charset="0"/>
              <a:ea typeface="Verdana" panose="020B0604030504040204" pitchFamily="34" charset="0"/>
            </a:endParaRPr>
          </a:p>
          <a:p>
            <a:pPr marL="0" indent="0">
              <a:buNone/>
            </a:pPr>
            <a:endParaRPr lang="en-GB" dirty="0">
              <a:latin typeface="Verdana" panose="020B0604030504040204" pitchFamily="34" charset="0"/>
              <a:ea typeface="Verdana" panose="020B0604030504040204" pitchFamily="34" charset="0"/>
            </a:endParaRPr>
          </a:p>
          <a:p>
            <a:pPr marL="0" indent="0">
              <a:buNone/>
            </a:pPr>
            <a:endParaRPr lang="en-GB" dirty="0">
              <a:latin typeface="Verdana" panose="020B0604030504040204" pitchFamily="34" charset="0"/>
              <a:ea typeface="Verdana" panose="020B0604030504040204" pitchFamily="34" charset="0"/>
            </a:endParaRPr>
          </a:p>
          <a:p>
            <a:pPr marL="0" indent="0">
              <a:buNone/>
            </a:pPr>
            <a:endParaRPr lang="lv-LV" dirty="0">
              <a:latin typeface="Verdana" panose="020B0604030504040204" pitchFamily="34" charset="0"/>
              <a:ea typeface="Verdana" panose="020B0604030504040204" pitchFamily="34" charset="0"/>
            </a:endParaRPr>
          </a:p>
        </p:txBody>
      </p:sp>
      <p:sp>
        <p:nvSpPr>
          <p:cNvPr id="4" name="Slide Number Placeholder 3">
            <a:extLst>
              <a:ext uri="{FF2B5EF4-FFF2-40B4-BE49-F238E27FC236}">
                <a16:creationId xmlns:a16="http://schemas.microsoft.com/office/drawing/2014/main" id="{30B51780-9197-D381-4C30-AC0322DD2E88}"/>
              </a:ext>
            </a:extLst>
          </p:cNvPr>
          <p:cNvSpPr>
            <a:spLocks noGrp="1"/>
          </p:cNvSpPr>
          <p:nvPr>
            <p:ph type="sldNum" sz="quarter" idx="12"/>
          </p:nvPr>
        </p:nvSpPr>
        <p:spPr/>
        <p:txBody>
          <a:bodyPr/>
          <a:lstStyle/>
          <a:p>
            <a:fld id="{B6F15528-21DE-4FAA-801E-634DDDAF4B2B}" type="slidenum">
              <a:rPr lang="en-US" smtClean="0"/>
              <a:pPr/>
              <a:t>18</a:t>
            </a:fld>
            <a:endParaRPr lang="en-US"/>
          </a:p>
        </p:txBody>
      </p:sp>
      <p:graphicFrame>
        <p:nvGraphicFramePr>
          <p:cNvPr id="5" name="Table 4">
            <a:extLst>
              <a:ext uri="{FF2B5EF4-FFF2-40B4-BE49-F238E27FC236}">
                <a16:creationId xmlns:a16="http://schemas.microsoft.com/office/drawing/2014/main" id="{BBCCE7E0-6AD7-3403-36A7-69491F74150C}"/>
              </a:ext>
            </a:extLst>
          </p:cNvPr>
          <p:cNvGraphicFramePr>
            <a:graphicFrameLocks noGrp="1"/>
          </p:cNvGraphicFramePr>
          <p:nvPr>
            <p:extLst>
              <p:ext uri="{D42A27DB-BD31-4B8C-83A1-F6EECF244321}">
                <p14:modId xmlns:p14="http://schemas.microsoft.com/office/powerpoint/2010/main" val="1762182711"/>
              </p:ext>
            </p:extLst>
          </p:nvPr>
        </p:nvGraphicFramePr>
        <p:xfrm>
          <a:off x="685800" y="3503861"/>
          <a:ext cx="7620000" cy="2907644"/>
        </p:xfrm>
        <a:graphic>
          <a:graphicData uri="http://schemas.openxmlformats.org/drawingml/2006/table">
            <a:tbl>
              <a:tblPr firstRow="1" firstCol="1" bandRow="1" bandCol="1"/>
              <a:tblGrid>
                <a:gridCol w="3581400">
                  <a:extLst>
                    <a:ext uri="{9D8B030D-6E8A-4147-A177-3AD203B41FA5}">
                      <a16:colId xmlns:a16="http://schemas.microsoft.com/office/drawing/2014/main" val="284967537"/>
                    </a:ext>
                  </a:extLst>
                </a:gridCol>
                <a:gridCol w="4038600">
                  <a:extLst>
                    <a:ext uri="{9D8B030D-6E8A-4147-A177-3AD203B41FA5}">
                      <a16:colId xmlns:a16="http://schemas.microsoft.com/office/drawing/2014/main" val="186365169"/>
                    </a:ext>
                  </a:extLst>
                </a:gridCol>
              </a:tblGrid>
              <a:tr h="286284">
                <a:tc>
                  <a:txBody>
                    <a:bodyPr/>
                    <a:lstStyle/>
                    <a:p>
                      <a:pPr algn="ctr">
                        <a:lnSpc>
                          <a:spcPct val="107000"/>
                        </a:lnSpc>
                        <a:spcAft>
                          <a:spcPts val="800"/>
                        </a:spcAft>
                      </a:pPr>
                      <a:r>
                        <a:rPr lang="lv-LV" sz="1800" b="1"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Finansējuma avots</a:t>
                      </a:r>
                      <a:endParaRPr lang="lv-LV" sz="1800" b="1"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800"/>
                        </a:spcAft>
                      </a:pPr>
                      <a:r>
                        <a:rPr lang="lv-LV" sz="1800" b="1"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Summa</a:t>
                      </a:r>
                      <a:endParaRPr lang="lv-LV" sz="18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78247083"/>
                  </a:ext>
                </a:extLst>
              </a:tr>
              <a:tr h="307802">
                <a:tc>
                  <a:txBody>
                    <a:bodyPr/>
                    <a:lstStyle/>
                    <a:p>
                      <a:pPr>
                        <a:lnSpc>
                          <a:spcPct val="107000"/>
                        </a:lnSpc>
                        <a:spcAft>
                          <a:spcPts val="800"/>
                        </a:spcAft>
                      </a:pPr>
                      <a:r>
                        <a:rPr lang="lv-LV" sz="1800" dirty="0">
                          <a:effectLst/>
                          <a:latin typeface="Verdana" panose="020B0604030504040204" pitchFamily="34" charset="0"/>
                          <a:ea typeface="Verdana" panose="020B0604030504040204" pitchFamily="34" charset="0"/>
                          <a:cs typeface="Times New Roman" panose="02020603050405020304" pitchFamily="18" charset="0"/>
                        </a:rPr>
                        <a:t>AF finansējums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800" dirty="0">
                          <a:effectLst/>
                          <a:latin typeface="Verdana" panose="020B0604030504040204" pitchFamily="34" charset="0"/>
                          <a:ea typeface="Verdana" panose="020B0604030504040204" pitchFamily="34" charset="0"/>
                          <a:cs typeface="Times New Roman" panose="02020603050405020304" pitchFamily="18" charset="0"/>
                        </a:rPr>
                        <a:t>100 000 </a:t>
                      </a:r>
                      <a:endParaRPr lang="lv-LV" sz="18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8573653"/>
                  </a:ext>
                </a:extLst>
              </a:tr>
              <a:tr h="474200">
                <a:tc>
                  <a:txBody>
                    <a:bodyPr/>
                    <a:lstStyle/>
                    <a:p>
                      <a:pPr>
                        <a:lnSpc>
                          <a:spcPct val="107000"/>
                        </a:lnSpc>
                        <a:spcAft>
                          <a:spcPts val="800"/>
                        </a:spcAft>
                      </a:pPr>
                      <a:r>
                        <a:rPr lang="lv-LV" sz="1800" dirty="0">
                          <a:effectLst/>
                          <a:latin typeface="Verdana" panose="020B0604030504040204" pitchFamily="34" charset="0"/>
                          <a:ea typeface="Verdana" panose="020B0604030504040204" pitchFamily="34" charset="0"/>
                          <a:cs typeface="Times New Roman" panose="02020603050405020304" pitchFamily="18" charset="0"/>
                        </a:rPr>
                        <a:t>Valsts budžeta finansējums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800" dirty="0">
                          <a:effectLst/>
                          <a:latin typeface="Verdana" panose="020B0604030504040204" pitchFamily="34" charset="0"/>
                          <a:ea typeface="Verdana" panose="020B0604030504040204" pitchFamily="34" charset="0"/>
                          <a:cs typeface="Times New Roman" panose="02020603050405020304" pitchFamily="18" charset="0"/>
                        </a:rPr>
                        <a:t>0</a:t>
                      </a:r>
                      <a:endParaRPr lang="lv-LV" sz="18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3020003"/>
                  </a:ext>
                </a:extLst>
              </a:tr>
              <a:tr h="413717">
                <a:tc>
                  <a:txBody>
                    <a:bodyPr/>
                    <a:lstStyle/>
                    <a:p>
                      <a:pPr>
                        <a:lnSpc>
                          <a:spcPct val="107000"/>
                        </a:lnSpc>
                        <a:spcAft>
                          <a:spcPts val="800"/>
                        </a:spcAft>
                      </a:pPr>
                      <a:r>
                        <a:rPr lang="lv-LV" sz="1800" b="1"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Publiskās attiecināmās izmaksas</a:t>
                      </a:r>
                      <a:endParaRPr lang="lv-LV" sz="18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Aft>
                          <a:spcPts val="800"/>
                        </a:spcAft>
                      </a:pPr>
                      <a:r>
                        <a:rPr lang="en-GB" sz="1800" dirty="0">
                          <a:effectLst/>
                          <a:latin typeface="Verdana" panose="020B0604030504040204" pitchFamily="34" charset="0"/>
                          <a:ea typeface="Verdana" panose="020B0604030504040204" pitchFamily="34" charset="0"/>
                          <a:cs typeface="Times New Roman" panose="02020603050405020304" pitchFamily="18" charset="0"/>
                        </a:rPr>
                        <a:t>100 000</a:t>
                      </a:r>
                      <a:endParaRPr lang="lv-LV" sz="18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838753257"/>
                  </a:ext>
                </a:extLst>
              </a:tr>
              <a:tr h="422997">
                <a:tc>
                  <a:txBody>
                    <a:bodyPr/>
                    <a:lstStyle/>
                    <a:p>
                      <a:pPr>
                        <a:lnSpc>
                          <a:spcPct val="107000"/>
                        </a:lnSpc>
                        <a:spcAft>
                          <a:spcPts val="800"/>
                        </a:spcAft>
                      </a:pPr>
                      <a:r>
                        <a:rPr lang="lv-LV" sz="1800" dirty="0">
                          <a:effectLst/>
                          <a:latin typeface="Verdana" panose="020B0604030504040204" pitchFamily="34" charset="0"/>
                          <a:ea typeface="Verdana" panose="020B0604030504040204" pitchFamily="34" charset="0"/>
                          <a:cs typeface="Times New Roman" panose="02020603050405020304" pitchFamily="18" charset="0"/>
                        </a:rPr>
                        <a:t>Privātās attiecināmās izmaksas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800"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10 000</a:t>
                      </a:r>
                      <a:endParaRPr lang="lv-LV" sz="18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6044423"/>
                  </a:ext>
                </a:extLst>
              </a:tr>
              <a:tr h="717312">
                <a:tc>
                  <a:txBody>
                    <a:bodyPr/>
                    <a:lstStyle/>
                    <a:p>
                      <a:pPr>
                        <a:lnSpc>
                          <a:spcPct val="107000"/>
                        </a:lnSpc>
                        <a:spcAft>
                          <a:spcPts val="800"/>
                        </a:spcAft>
                      </a:pPr>
                      <a:r>
                        <a:rPr lang="lv-LV" sz="1800" b="1"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Kopējās attiecināmās izmaksas</a:t>
                      </a:r>
                      <a:endParaRPr lang="lv-LV" sz="18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Aft>
                          <a:spcPts val="800"/>
                        </a:spcAft>
                      </a:pPr>
                      <a:r>
                        <a:rPr lang="lv-LV" sz="1800" dirty="0">
                          <a:effectLst/>
                          <a:latin typeface="Verdana" panose="020B0604030504040204" pitchFamily="34" charset="0"/>
                          <a:ea typeface="Verdana" panose="020B0604030504040204" pitchFamily="34" charset="0"/>
                          <a:cs typeface="Times New Roman" panose="02020603050405020304" pitchFamily="18" charset="0"/>
                        </a:rPr>
                        <a:t>110 000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843983815"/>
                  </a:ext>
                </a:extLst>
              </a:tr>
            </a:tbl>
          </a:graphicData>
        </a:graphic>
      </p:graphicFrame>
    </p:spTree>
    <p:extLst>
      <p:ext uri="{BB962C8B-B14F-4D97-AF65-F5344CB8AC3E}">
        <p14:creationId xmlns:p14="http://schemas.microsoft.com/office/powerpoint/2010/main" val="7423769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47059-E48A-CE37-E82B-6BCF24F52A49}"/>
              </a:ext>
            </a:extLst>
          </p:cNvPr>
          <p:cNvSpPr>
            <a:spLocks noGrp="1"/>
          </p:cNvSpPr>
          <p:nvPr>
            <p:ph type="title"/>
          </p:nvPr>
        </p:nvSpPr>
        <p:spPr/>
        <p:txBody>
          <a:bodyPr/>
          <a:lstStyle/>
          <a:p>
            <a:r>
              <a:rPr lang="en-GB" sz="3000" dirty="0" err="1">
                <a:latin typeface="Verdana" panose="020B0604030504040204" pitchFamily="34" charset="0"/>
                <a:ea typeface="Verdana" panose="020B0604030504040204" pitchFamily="34" charset="0"/>
              </a:rPr>
              <a:t>Projekta</a:t>
            </a:r>
            <a:r>
              <a:rPr lang="en-GB" sz="3000" dirty="0">
                <a:latin typeface="Verdana" panose="020B0604030504040204" pitchFamily="34" charset="0"/>
                <a:ea typeface="Verdana" panose="020B0604030504040204" pitchFamily="34" charset="0"/>
              </a:rPr>
              <a:t> </a:t>
            </a:r>
            <a:r>
              <a:rPr lang="en-GB" sz="3000" dirty="0" err="1">
                <a:latin typeface="Verdana" panose="020B0604030504040204" pitchFamily="34" charset="0"/>
                <a:ea typeface="Verdana" panose="020B0604030504040204" pitchFamily="34" charset="0"/>
              </a:rPr>
              <a:t>finansējums</a:t>
            </a:r>
            <a:br>
              <a:rPr lang="en-GB" dirty="0"/>
            </a:br>
            <a:endParaRPr lang="lv-LV" dirty="0"/>
          </a:p>
        </p:txBody>
      </p:sp>
      <p:sp>
        <p:nvSpPr>
          <p:cNvPr id="3" name="Content Placeholder 2">
            <a:extLst>
              <a:ext uri="{FF2B5EF4-FFF2-40B4-BE49-F238E27FC236}">
                <a16:creationId xmlns:a16="http://schemas.microsoft.com/office/drawing/2014/main" id="{170C0719-ACB6-6EAD-2620-22CE2D4E60C9}"/>
              </a:ext>
            </a:extLst>
          </p:cNvPr>
          <p:cNvSpPr>
            <a:spLocks noGrp="1"/>
          </p:cNvSpPr>
          <p:nvPr>
            <p:ph idx="1"/>
          </p:nvPr>
        </p:nvSpPr>
        <p:spPr>
          <a:xfrm>
            <a:off x="457200" y="1295400"/>
            <a:ext cx="8229600" cy="4830773"/>
          </a:xfrm>
        </p:spPr>
        <p:txBody>
          <a:bodyPr>
            <a:normAutofit/>
          </a:bodyPr>
          <a:lstStyle/>
          <a:p>
            <a:pPr marL="0" indent="0">
              <a:buNone/>
            </a:pPr>
            <a:r>
              <a:rPr lang="en-GB" sz="2200" b="1" dirty="0">
                <a:latin typeface="Verdana" panose="020B0604030504040204" pitchFamily="34" charset="0"/>
                <a:ea typeface="Verdana" panose="020B0604030504040204" pitchFamily="34" charset="0"/>
              </a:rPr>
              <a:t>Ja </a:t>
            </a:r>
            <a:r>
              <a:rPr lang="en-GB" sz="2200" b="1" dirty="0" err="1">
                <a:latin typeface="Verdana" panose="020B0604030504040204" pitchFamily="34" charset="0"/>
                <a:ea typeface="Verdana" panose="020B0604030504040204" pitchFamily="34" charset="0"/>
              </a:rPr>
              <a:t>finansējuma</a:t>
            </a:r>
            <a:r>
              <a:rPr lang="en-GB" sz="2200" b="1" dirty="0">
                <a:latin typeface="Verdana" panose="020B0604030504040204" pitchFamily="34" charset="0"/>
                <a:ea typeface="Verdana" panose="020B0604030504040204" pitchFamily="34" charset="0"/>
              </a:rPr>
              <a:t> </a:t>
            </a:r>
            <a:r>
              <a:rPr lang="en-GB" sz="2200" b="1" dirty="0" err="1">
                <a:latin typeface="Verdana" panose="020B0604030504040204" pitchFamily="34" charset="0"/>
                <a:ea typeface="Verdana" panose="020B0604030504040204" pitchFamily="34" charset="0"/>
              </a:rPr>
              <a:t>saņēmējs</a:t>
            </a:r>
            <a:r>
              <a:rPr lang="en-GB" sz="2200" b="1" dirty="0">
                <a:latin typeface="Verdana" panose="020B0604030504040204" pitchFamily="34" charset="0"/>
                <a:ea typeface="Verdana" panose="020B0604030504040204" pitchFamily="34" charset="0"/>
              </a:rPr>
              <a:t> nav PVN </a:t>
            </a:r>
            <a:r>
              <a:rPr lang="en-GB" sz="2200" b="1" dirty="0" err="1">
                <a:latin typeface="Verdana" panose="020B0604030504040204" pitchFamily="34" charset="0"/>
                <a:ea typeface="Verdana" panose="020B0604030504040204" pitchFamily="34" charset="0"/>
              </a:rPr>
              <a:t>maksātājs</a:t>
            </a:r>
            <a:r>
              <a:rPr lang="lv-LV" sz="2200" b="1" dirty="0">
                <a:latin typeface="Verdana" panose="020B0604030504040204" pitchFamily="34" charset="0"/>
                <a:ea typeface="Verdana" panose="020B0604030504040204" pitchFamily="34" charset="0"/>
              </a:rPr>
              <a:t> un ir valsts vai pašvaldības kapitālsabiedrība</a:t>
            </a:r>
            <a:r>
              <a:rPr lang="en-GB" sz="2200" b="1" dirty="0">
                <a:latin typeface="Verdana" panose="020B0604030504040204" pitchFamily="34" charset="0"/>
                <a:ea typeface="Verdana" panose="020B0604030504040204" pitchFamily="34" charset="0"/>
              </a:rPr>
              <a:t>:</a:t>
            </a:r>
          </a:p>
          <a:p>
            <a:pPr marL="0" indent="0">
              <a:buNone/>
            </a:pPr>
            <a:r>
              <a:rPr lang="en-GB" i="1" dirty="0" err="1">
                <a:latin typeface="Verdana" panose="020B0604030504040204" pitchFamily="34" charset="0"/>
                <a:ea typeface="Verdana" panose="020B0604030504040204" pitchFamily="34" charset="0"/>
              </a:rPr>
              <a:t>Piemēram</a:t>
            </a:r>
            <a:r>
              <a:rPr lang="en-GB" i="1" dirty="0">
                <a:latin typeface="Verdana" panose="020B0604030504040204" pitchFamily="34" charset="0"/>
                <a:ea typeface="Verdana" panose="020B0604030504040204" pitchFamily="34" charset="0"/>
              </a:rPr>
              <a:t>, MK </a:t>
            </a:r>
            <a:r>
              <a:rPr lang="en-GB" i="1" dirty="0" err="1">
                <a:latin typeface="Verdana" panose="020B0604030504040204" pitchFamily="34" charset="0"/>
                <a:ea typeface="Verdana" panose="020B0604030504040204" pitchFamily="34" charset="0"/>
              </a:rPr>
              <a:t>noteikumu</a:t>
            </a:r>
            <a:r>
              <a:rPr lang="en-GB" i="1" dirty="0">
                <a:latin typeface="Verdana" panose="020B0604030504040204" pitchFamily="34" charset="0"/>
                <a:ea typeface="Verdana" panose="020B0604030504040204" pitchFamily="34" charset="0"/>
              </a:rPr>
              <a:t> </a:t>
            </a:r>
            <a:r>
              <a:rPr lang="en-GB" i="1" dirty="0" err="1">
                <a:latin typeface="Verdana" panose="020B0604030504040204" pitchFamily="34" charset="0"/>
                <a:ea typeface="Verdana" panose="020B0604030504040204" pitchFamily="34" charset="0"/>
              </a:rPr>
              <a:t>pielikumā</a:t>
            </a:r>
            <a:r>
              <a:rPr lang="en-GB" i="1" dirty="0">
                <a:latin typeface="Verdana" panose="020B0604030504040204" pitchFamily="34" charset="0"/>
                <a:ea typeface="Verdana" panose="020B0604030504040204" pitchFamily="34" charset="0"/>
              </a:rPr>
              <a:t> </a:t>
            </a:r>
            <a:r>
              <a:rPr lang="en-GB" i="1" dirty="0" err="1">
                <a:latin typeface="Verdana" panose="020B0604030504040204" pitchFamily="34" charset="0"/>
                <a:ea typeface="Verdana" panose="020B0604030504040204" pitchFamily="34" charset="0"/>
              </a:rPr>
              <a:t>noteiktais</a:t>
            </a:r>
            <a:r>
              <a:rPr lang="en-GB" i="1" dirty="0">
                <a:latin typeface="Verdana" panose="020B0604030504040204" pitchFamily="34" charset="0"/>
                <a:ea typeface="Verdana" panose="020B0604030504040204" pitchFamily="34" charset="0"/>
              </a:rPr>
              <a:t> </a:t>
            </a:r>
            <a:r>
              <a:rPr lang="en-GB" i="1" dirty="0" err="1">
                <a:latin typeface="Verdana" panose="020B0604030504040204" pitchFamily="34" charset="0"/>
                <a:ea typeface="Verdana" panose="020B0604030504040204" pitchFamily="34" charset="0"/>
              </a:rPr>
              <a:t>pieejamais</a:t>
            </a:r>
            <a:r>
              <a:rPr lang="en-GB" i="1" dirty="0">
                <a:latin typeface="Verdana" panose="020B0604030504040204" pitchFamily="34" charset="0"/>
                <a:ea typeface="Verdana" panose="020B0604030504040204" pitchFamily="34" charset="0"/>
              </a:rPr>
              <a:t> AF </a:t>
            </a:r>
            <a:r>
              <a:rPr lang="en-GB" i="1" dirty="0" err="1">
                <a:latin typeface="Verdana" panose="020B0604030504040204" pitchFamily="34" charset="0"/>
                <a:ea typeface="Verdana" panose="020B0604030504040204" pitchFamily="34" charset="0"/>
              </a:rPr>
              <a:t>finansējums</a:t>
            </a:r>
            <a:r>
              <a:rPr lang="en-GB" i="1" dirty="0">
                <a:latin typeface="Verdana" panose="020B0604030504040204" pitchFamily="34" charset="0"/>
                <a:ea typeface="Verdana" panose="020B0604030504040204" pitchFamily="34" charset="0"/>
              </a:rPr>
              <a:t> </a:t>
            </a:r>
            <a:r>
              <a:rPr lang="en-GB" b="1" i="1" dirty="0">
                <a:latin typeface="Verdana" panose="020B0604030504040204" pitchFamily="34" charset="0"/>
                <a:ea typeface="Verdana" panose="020B0604030504040204" pitchFamily="34" charset="0"/>
              </a:rPr>
              <a:t>100 000 </a:t>
            </a:r>
            <a:r>
              <a:rPr lang="en-GB" i="1" dirty="0">
                <a:latin typeface="Verdana" panose="020B0604030504040204" pitchFamily="34" charset="0"/>
                <a:ea typeface="Verdana" panose="020B0604030504040204" pitchFamily="34" charset="0"/>
              </a:rPr>
              <a:t>EUR, PVN </a:t>
            </a:r>
            <a:r>
              <a:rPr lang="en-GB" b="1" i="1" dirty="0">
                <a:latin typeface="Verdana" panose="020B0604030504040204" pitchFamily="34" charset="0"/>
                <a:ea typeface="Verdana" panose="020B0604030504040204" pitchFamily="34" charset="0"/>
              </a:rPr>
              <a:t>21 000 </a:t>
            </a:r>
            <a:r>
              <a:rPr lang="en-GB" i="1" dirty="0">
                <a:latin typeface="Verdana" panose="020B0604030504040204" pitchFamily="34" charset="0"/>
                <a:ea typeface="Verdana" panose="020B0604030504040204" pitchFamily="34" charset="0"/>
              </a:rPr>
              <a:t>EUR un </a:t>
            </a:r>
            <a:r>
              <a:rPr lang="en-GB" i="1" dirty="0" err="1">
                <a:latin typeface="Verdana" panose="020B0604030504040204" pitchFamily="34" charset="0"/>
                <a:ea typeface="Verdana" panose="020B0604030504040204" pitchFamily="34" charset="0"/>
              </a:rPr>
              <a:t>projekta</a:t>
            </a:r>
            <a:r>
              <a:rPr lang="en-GB" i="1" dirty="0">
                <a:latin typeface="Verdana" panose="020B0604030504040204" pitchFamily="34" charset="0"/>
                <a:ea typeface="Verdana" panose="020B0604030504040204" pitchFamily="34" charset="0"/>
              </a:rPr>
              <a:t> </a:t>
            </a:r>
            <a:r>
              <a:rPr lang="en-GB" i="1" dirty="0" err="1">
                <a:latin typeface="Verdana" panose="020B0604030504040204" pitchFamily="34" charset="0"/>
                <a:ea typeface="Verdana" panose="020B0604030504040204" pitchFamily="34" charset="0"/>
              </a:rPr>
              <a:t>iesnieguma</a:t>
            </a:r>
            <a:r>
              <a:rPr lang="en-GB" i="1" dirty="0">
                <a:latin typeface="Verdana" panose="020B0604030504040204" pitchFamily="34" charset="0"/>
                <a:ea typeface="Verdana" panose="020B0604030504040204" pitchFamily="34" charset="0"/>
              </a:rPr>
              <a:t> 3.pielikumā </a:t>
            </a:r>
            <a:r>
              <a:rPr lang="lv-LV" i="1" dirty="0">
                <a:latin typeface="Verdana" panose="020B0604030504040204" pitchFamily="34" charset="0"/>
                <a:ea typeface="Verdana" panose="020B0604030504040204" pitchFamily="34" charset="0"/>
              </a:rPr>
              <a:t>aprēķinātā</a:t>
            </a:r>
            <a:r>
              <a:rPr lang="en-GB" i="1" dirty="0">
                <a:latin typeface="Verdana" panose="020B0604030504040204" pitchFamily="34" charset="0"/>
                <a:ea typeface="Verdana" panose="020B0604030504040204" pitchFamily="34" charset="0"/>
              </a:rPr>
              <a:t> </a:t>
            </a:r>
            <a:r>
              <a:rPr lang="en-GB" i="1" dirty="0" err="1">
                <a:latin typeface="Verdana" panose="020B0604030504040204" pitchFamily="34" charset="0"/>
                <a:ea typeface="Verdana" panose="020B0604030504040204" pitchFamily="34" charset="0"/>
              </a:rPr>
              <a:t>minimālā</a:t>
            </a:r>
            <a:r>
              <a:rPr lang="en-GB" i="1" dirty="0">
                <a:latin typeface="Verdana" panose="020B0604030504040204" pitchFamily="34" charset="0"/>
                <a:ea typeface="Verdana" panose="020B0604030504040204" pitchFamily="34" charset="0"/>
              </a:rPr>
              <a:t> </a:t>
            </a:r>
            <a:r>
              <a:rPr lang="en-GB" i="1" dirty="0" err="1">
                <a:latin typeface="Verdana" panose="020B0604030504040204" pitchFamily="34" charset="0"/>
                <a:ea typeface="Verdana" panose="020B0604030504040204" pitchFamily="34" charset="0"/>
              </a:rPr>
              <a:t>privātā</a:t>
            </a:r>
            <a:r>
              <a:rPr lang="en-GB" i="1" dirty="0">
                <a:latin typeface="Verdana" panose="020B0604030504040204" pitchFamily="34" charset="0"/>
                <a:ea typeface="Verdana" panose="020B0604030504040204" pitchFamily="34" charset="0"/>
              </a:rPr>
              <a:t> </a:t>
            </a:r>
            <a:r>
              <a:rPr lang="en-GB" i="1" dirty="0" err="1">
                <a:latin typeface="Verdana" panose="020B0604030504040204" pitchFamily="34" charset="0"/>
                <a:ea typeface="Verdana" panose="020B0604030504040204" pitchFamily="34" charset="0"/>
              </a:rPr>
              <a:t>finansējuma</a:t>
            </a:r>
            <a:r>
              <a:rPr lang="en-GB" i="1" dirty="0">
                <a:latin typeface="Verdana" panose="020B0604030504040204" pitchFamily="34" charset="0"/>
                <a:ea typeface="Verdana" panose="020B0604030504040204" pitchFamily="34" charset="0"/>
              </a:rPr>
              <a:t> summa </a:t>
            </a:r>
            <a:r>
              <a:rPr lang="en-GB" b="1" i="1" dirty="0">
                <a:solidFill>
                  <a:srgbClr val="FF0000"/>
                </a:solidFill>
                <a:latin typeface="Verdana" panose="020B0604030504040204" pitchFamily="34" charset="0"/>
                <a:ea typeface="Verdana" panose="020B0604030504040204" pitchFamily="34" charset="0"/>
              </a:rPr>
              <a:t>10 000 </a:t>
            </a:r>
            <a:r>
              <a:rPr lang="en-GB" i="1" dirty="0">
                <a:latin typeface="Verdana" panose="020B0604030504040204" pitchFamily="34" charset="0"/>
                <a:ea typeface="Verdana" panose="020B0604030504040204" pitchFamily="34" charset="0"/>
              </a:rPr>
              <a:t>EUR.</a:t>
            </a:r>
          </a:p>
          <a:p>
            <a:pPr marL="0" indent="0">
              <a:buNone/>
            </a:pPr>
            <a:endParaRPr lang="en-GB" sz="2200" dirty="0">
              <a:latin typeface="Verdana" panose="020B0604030504040204" pitchFamily="34" charset="0"/>
              <a:ea typeface="Verdana" panose="020B0604030504040204" pitchFamily="34" charset="0"/>
            </a:endParaRPr>
          </a:p>
          <a:p>
            <a:pPr marL="0" indent="0">
              <a:buNone/>
            </a:pPr>
            <a:endParaRPr lang="en-GB" sz="2400" dirty="0">
              <a:latin typeface="Verdana" panose="020B0604030504040204" pitchFamily="34" charset="0"/>
              <a:ea typeface="Verdana" panose="020B0604030504040204" pitchFamily="34" charset="0"/>
            </a:endParaRPr>
          </a:p>
          <a:p>
            <a:pPr marL="0" indent="0">
              <a:buNone/>
            </a:pPr>
            <a:endParaRPr lang="en-GB" sz="2400" dirty="0">
              <a:latin typeface="Verdana" panose="020B0604030504040204" pitchFamily="34" charset="0"/>
              <a:ea typeface="Verdana" panose="020B0604030504040204" pitchFamily="34" charset="0"/>
            </a:endParaRPr>
          </a:p>
          <a:p>
            <a:pPr marL="0" indent="0">
              <a:buNone/>
            </a:pPr>
            <a:endParaRPr lang="en-GB" sz="2400" dirty="0">
              <a:latin typeface="Verdana" panose="020B0604030504040204" pitchFamily="34" charset="0"/>
              <a:ea typeface="Verdana" panose="020B0604030504040204" pitchFamily="34" charset="0"/>
            </a:endParaRPr>
          </a:p>
          <a:p>
            <a:pPr marL="0" indent="0">
              <a:buNone/>
            </a:pPr>
            <a:endParaRPr lang="en-GB" sz="2400" dirty="0">
              <a:latin typeface="Verdana" panose="020B0604030504040204" pitchFamily="34" charset="0"/>
              <a:ea typeface="Verdana" panose="020B0604030504040204" pitchFamily="34" charset="0"/>
            </a:endParaRPr>
          </a:p>
          <a:p>
            <a:pPr marL="0" indent="0">
              <a:buNone/>
            </a:pPr>
            <a:endParaRPr lang="en-GB" sz="2400" dirty="0">
              <a:latin typeface="Verdana" panose="020B0604030504040204" pitchFamily="34" charset="0"/>
              <a:ea typeface="Verdana" panose="020B0604030504040204" pitchFamily="34" charset="0"/>
            </a:endParaRPr>
          </a:p>
          <a:p>
            <a:pPr marL="0" indent="0">
              <a:buNone/>
            </a:pPr>
            <a:endParaRPr lang="lv-LV" sz="2400" dirty="0">
              <a:latin typeface="Verdana" panose="020B0604030504040204" pitchFamily="34" charset="0"/>
              <a:ea typeface="Verdana" panose="020B0604030504040204" pitchFamily="34" charset="0"/>
            </a:endParaRPr>
          </a:p>
        </p:txBody>
      </p:sp>
      <p:sp>
        <p:nvSpPr>
          <p:cNvPr id="4" name="Slide Number Placeholder 3">
            <a:extLst>
              <a:ext uri="{FF2B5EF4-FFF2-40B4-BE49-F238E27FC236}">
                <a16:creationId xmlns:a16="http://schemas.microsoft.com/office/drawing/2014/main" id="{30B51780-9197-D381-4C30-AC0322DD2E88}"/>
              </a:ext>
            </a:extLst>
          </p:cNvPr>
          <p:cNvSpPr>
            <a:spLocks noGrp="1"/>
          </p:cNvSpPr>
          <p:nvPr>
            <p:ph type="sldNum" sz="quarter" idx="12"/>
          </p:nvPr>
        </p:nvSpPr>
        <p:spPr/>
        <p:txBody>
          <a:bodyPr/>
          <a:lstStyle/>
          <a:p>
            <a:fld id="{B6F15528-21DE-4FAA-801E-634DDDAF4B2B}" type="slidenum">
              <a:rPr lang="en-US" smtClean="0"/>
              <a:pPr/>
              <a:t>19</a:t>
            </a:fld>
            <a:endParaRPr lang="en-US"/>
          </a:p>
        </p:txBody>
      </p:sp>
      <p:graphicFrame>
        <p:nvGraphicFramePr>
          <p:cNvPr id="5" name="Table 4">
            <a:extLst>
              <a:ext uri="{FF2B5EF4-FFF2-40B4-BE49-F238E27FC236}">
                <a16:creationId xmlns:a16="http://schemas.microsoft.com/office/drawing/2014/main" id="{BBCCE7E0-6AD7-3403-36A7-69491F74150C}"/>
              </a:ext>
            </a:extLst>
          </p:cNvPr>
          <p:cNvGraphicFramePr>
            <a:graphicFrameLocks noGrp="1"/>
          </p:cNvGraphicFramePr>
          <p:nvPr>
            <p:extLst>
              <p:ext uri="{D42A27DB-BD31-4B8C-83A1-F6EECF244321}">
                <p14:modId xmlns:p14="http://schemas.microsoft.com/office/powerpoint/2010/main" val="3944895727"/>
              </p:ext>
            </p:extLst>
          </p:nvPr>
        </p:nvGraphicFramePr>
        <p:xfrm>
          <a:off x="685800" y="3503861"/>
          <a:ext cx="7620000" cy="2907644"/>
        </p:xfrm>
        <a:graphic>
          <a:graphicData uri="http://schemas.openxmlformats.org/drawingml/2006/table">
            <a:tbl>
              <a:tblPr firstRow="1" firstCol="1" bandRow="1" bandCol="1"/>
              <a:tblGrid>
                <a:gridCol w="3581400">
                  <a:extLst>
                    <a:ext uri="{9D8B030D-6E8A-4147-A177-3AD203B41FA5}">
                      <a16:colId xmlns:a16="http://schemas.microsoft.com/office/drawing/2014/main" val="284967537"/>
                    </a:ext>
                  </a:extLst>
                </a:gridCol>
                <a:gridCol w="4038600">
                  <a:extLst>
                    <a:ext uri="{9D8B030D-6E8A-4147-A177-3AD203B41FA5}">
                      <a16:colId xmlns:a16="http://schemas.microsoft.com/office/drawing/2014/main" val="186365169"/>
                    </a:ext>
                  </a:extLst>
                </a:gridCol>
              </a:tblGrid>
              <a:tr h="286284">
                <a:tc>
                  <a:txBody>
                    <a:bodyPr/>
                    <a:lstStyle/>
                    <a:p>
                      <a:pPr algn="ctr">
                        <a:lnSpc>
                          <a:spcPct val="107000"/>
                        </a:lnSpc>
                        <a:spcAft>
                          <a:spcPts val="800"/>
                        </a:spcAft>
                      </a:pPr>
                      <a:r>
                        <a:rPr lang="lv-LV" sz="1800" b="1"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Finansējuma avots</a:t>
                      </a:r>
                      <a:endParaRPr lang="lv-LV" sz="1800" b="1"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800"/>
                        </a:spcAft>
                      </a:pPr>
                      <a:r>
                        <a:rPr lang="lv-LV" sz="1800" b="1"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Summa</a:t>
                      </a:r>
                      <a:endParaRPr lang="lv-LV" sz="18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78247083"/>
                  </a:ext>
                </a:extLst>
              </a:tr>
              <a:tr h="307802">
                <a:tc>
                  <a:txBody>
                    <a:bodyPr/>
                    <a:lstStyle/>
                    <a:p>
                      <a:pPr>
                        <a:lnSpc>
                          <a:spcPct val="107000"/>
                        </a:lnSpc>
                        <a:spcAft>
                          <a:spcPts val="800"/>
                        </a:spcAft>
                      </a:pPr>
                      <a:r>
                        <a:rPr lang="lv-LV" sz="1800" dirty="0">
                          <a:effectLst/>
                          <a:latin typeface="Verdana" panose="020B0604030504040204" pitchFamily="34" charset="0"/>
                          <a:ea typeface="Verdana" panose="020B0604030504040204" pitchFamily="34" charset="0"/>
                          <a:cs typeface="Times New Roman" panose="02020603050405020304" pitchFamily="18" charset="0"/>
                        </a:rPr>
                        <a:t>AF finansējums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800" dirty="0">
                          <a:effectLst/>
                          <a:latin typeface="Verdana" panose="020B0604030504040204" pitchFamily="34" charset="0"/>
                          <a:ea typeface="Verdana" panose="020B0604030504040204" pitchFamily="34" charset="0"/>
                          <a:cs typeface="Times New Roman" panose="02020603050405020304" pitchFamily="18" charset="0"/>
                        </a:rPr>
                        <a:t>100 000</a:t>
                      </a:r>
                      <a:endParaRPr lang="lv-LV" sz="18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8573653"/>
                  </a:ext>
                </a:extLst>
              </a:tr>
              <a:tr h="474200">
                <a:tc>
                  <a:txBody>
                    <a:bodyPr/>
                    <a:lstStyle/>
                    <a:p>
                      <a:pPr>
                        <a:lnSpc>
                          <a:spcPct val="107000"/>
                        </a:lnSpc>
                        <a:spcAft>
                          <a:spcPts val="800"/>
                        </a:spcAft>
                      </a:pPr>
                      <a:r>
                        <a:rPr lang="lv-LV" sz="1800" dirty="0">
                          <a:effectLst/>
                          <a:latin typeface="Verdana" panose="020B0604030504040204" pitchFamily="34" charset="0"/>
                          <a:ea typeface="Verdana" panose="020B0604030504040204" pitchFamily="34" charset="0"/>
                          <a:cs typeface="Times New Roman" panose="02020603050405020304" pitchFamily="18" charset="0"/>
                        </a:rPr>
                        <a:t>Valsts budžeta finansējums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800" dirty="0">
                          <a:effectLst/>
                          <a:latin typeface="Verdana" panose="020B0604030504040204" pitchFamily="34" charset="0"/>
                          <a:ea typeface="Verdana" panose="020B0604030504040204" pitchFamily="34" charset="0"/>
                          <a:cs typeface="Times New Roman" panose="02020603050405020304" pitchFamily="18" charset="0"/>
                        </a:rPr>
                        <a:t>21 000</a:t>
                      </a:r>
                      <a:endParaRPr lang="lv-LV" sz="18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3020003"/>
                  </a:ext>
                </a:extLst>
              </a:tr>
              <a:tr h="462147">
                <a:tc>
                  <a:txBody>
                    <a:bodyPr/>
                    <a:lstStyle/>
                    <a:p>
                      <a:pPr>
                        <a:lnSpc>
                          <a:spcPct val="107000"/>
                        </a:lnSpc>
                        <a:spcAft>
                          <a:spcPts val="800"/>
                        </a:spcAft>
                      </a:pPr>
                      <a:r>
                        <a:rPr lang="lv-LV" sz="1800" b="1"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Publiskās attiecināmās izmaksas</a:t>
                      </a:r>
                      <a:endParaRPr lang="lv-LV" sz="18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Aft>
                          <a:spcPts val="800"/>
                        </a:spcAft>
                      </a:pPr>
                      <a:r>
                        <a:rPr lang="en-GB" sz="1800" dirty="0">
                          <a:effectLst/>
                          <a:latin typeface="Verdana" panose="020B0604030504040204" pitchFamily="34" charset="0"/>
                          <a:ea typeface="Verdana" panose="020B0604030504040204" pitchFamily="34" charset="0"/>
                          <a:cs typeface="Times New Roman" panose="02020603050405020304" pitchFamily="18" charset="0"/>
                        </a:rPr>
                        <a:t>1</a:t>
                      </a:r>
                      <a:r>
                        <a:rPr lang="lv-LV" sz="1800" dirty="0">
                          <a:effectLst/>
                          <a:latin typeface="Verdana" panose="020B0604030504040204" pitchFamily="34" charset="0"/>
                          <a:ea typeface="Verdana" panose="020B0604030504040204" pitchFamily="34" charset="0"/>
                          <a:cs typeface="Times New Roman" panose="02020603050405020304" pitchFamily="18" charset="0"/>
                        </a:rPr>
                        <a:t>2</a:t>
                      </a:r>
                      <a:r>
                        <a:rPr lang="en-GB" sz="1800" dirty="0">
                          <a:effectLst/>
                          <a:latin typeface="Verdana" panose="020B0604030504040204" pitchFamily="34" charset="0"/>
                          <a:ea typeface="Verdana" panose="020B0604030504040204" pitchFamily="34" charset="0"/>
                          <a:cs typeface="Times New Roman" panose="02020603050405020304" pitchFamily="18" charset="0"/>
                        </a:rPr>
                        <a:t>1 000</a:t>
                      </a:r>
                      <a:endParaRPr lang="lv-LV" sz="18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838753257"/>
                  </a:ext>
                </a:extLst>
              </a:tr>
              <a:tr h="422997">
                <a:tc>
                  <a:txBody>
                    <a:bodyPr/>
                    <a:lstStyle/>
                    <a:p>
                      <a:pPr>
                        <a:lnSpc>
                          <a:spcPct val="107000"/>
                        </a:lnSpc>
                        <a:spcAft>
                          <a:spcPts val="800"/>
                        </a:spcAft>
                      </a:pPr>
                      <a:r>
                        <a:rPr lang="lv-LV" sz="1800" dirty="0">
                          <a:effectLst/>
                          <a:latin typeface="Verdana" panose="020B0604030504040204" pitchFamily="34" charset="0"/>
                          <a:ea typeface="Verdana" panose="020B0604030504040204" pitchFamily="34" charset="0"/>
                          <a:cs typeface="Times New Roman" panose="02020603050405020304" pitchFamily="18" charset="0"/>
                        </a:rPr>
                        <a:t>Privātās attiecināmās izmaksas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800"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10 000</a:t>
                      </a:r>
                      <a:endParaRPr lang="lv-LV" sz="1800"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6044423"/>
                  </a:ext>
                </a:extLst>
              </a:tr>
              <a:tr h="717312">
                <a:tc>
                  <a:txBody>
                    <a:bodyPr/>
                    <a:lstStyle/>
                    <a:p>
                      <a:pPr>
                        <a:lnSpc>
                          <a:spcPct val="107000"/>
                        </a:lnSpc>
                        <a:spcAft>
                          <a:spcPts val="800"/>
                        </a:spcAft>
                      </a:pPr>
                      <a:r>
                        <a:rPr lang="lv-LV" sz="1800" b="1"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Kopējās attiecināmās izmaksas</a:t>
                      </a:r>
                      <a:endParaRPr lang="lv-LV" sz="18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7000"/>
                        </a:lnSpc>
                        <a:spcAft>
                          <a:spcPts val="800"/>
                        </a:spcAft>
                      </a:pPr>
                      <a:r>
                        <a:rPr lang="en-GB" sz="1800" dirty="0">
                          <a:effectLst/>
                          <a:latin typeface="Verdana" panose="020B0604030504040204" pitchFamily="34" charset="0"/>
                          <a:ea typeface="Verdana" panose="020B0604030504040204" pitchFamily="34" charset="0"/>
                          <a:cs typeface="Times New Roman" panose="02020603050405020304" pitchFamily="18" charset="0"/>
                        </a:rPr>
                        <a:t>1</a:t>
                      </a:r>
                      <a:r>
                        <a:rPr lang="lv-LV" sz="1800" dirty="0">
                          <a:effectLst/>
                          <a:latin typeface="Verdana" panose="020B0604030504040204" pitchFamily="34" charset="0"/>
                          <a:ea typeface="Verdana" panose="020B0604030504040204" pitchFamily="34" charset="0"/>
                          <a:cs typeface="Times New Roman" panose="02020603050405020304" pitchFamily="18" charset="0"/>
                        </a:rPr>
                        <a:t>3</a:t>
                      </a:r>
                      <a:r>
                        <a:rPr lang="en-GB" sz="1800" dirty="0">
                          <a:effectLst/>
                          <a:latin typeface="Verdana" panose="020B0604030504040204" pitchFamily="34" charset="0"/>
                          <a:ea typeface="Verdana" panose="020B0604030504040204" pitchFamily="34" charset="0"/>
                          <a:cs typeface="Times New Roman" panose="02020603050405020304" pitchFamily="18" charset="0"/>
                        </a:rPr>
                        <a:t>1 000</a:t>
                      </a:r>
                      <a:endParaRPr lang="lv-LV" sz="18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843983815"/>
                  </a:ext>
                </a:extLst>
              </a:tr>
            </a:tbl>
          </a:graphicData>
        </a:graphic>
      </p:graphicFrame>
    </p:spTree>
    <p:extLst>
      <p:ext uri="{BB962C8B-B14F-4D97-AF65-F5344CB8AC3E}">
        <p14:creationId xmlns:p14="http://schemas.microsoft.com/office/powerpoint/2010/main" val="4125605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8391-D82E-CD64-488D-1E37657F0304}"/>
              </a:ext>
            </a:extLst>
          </p:cNvPr>
          <p:cNvSpPr>
            <a:spLocks noGrp="1"/>
          </p:cNvSpPr>
          <p:nvPr>
            <p:ph type="title"/>
          </p:nvPr>
        </p:nvSpPr>
        <p:spPr/>
        <p:txBody>
          <a:bodyPr>
            <a:normAutofit/>
          </a:bodyPr>
          <a:lstStyle/>
          <a:p>
            <a:r>
              <a:rPr lang="lv-LV" sz="3000" dirty="0">
                <a:latin typeface="Verdana" panose="020B0604030504040204" pitchFamily="34" charset="0"/>
                <a:ea typeface="Verdana" panose="020B0604030504040204" pitchFamily="34" charset="0"/>
              </a:rPr>
              <a:t>Darba kārtība</a:t>
            </a:r>
          </a:p>
        </p:txBody>
      </p:sp>
      <p:graphicFrame>
        <p:nvGraphicFramePr>
          <p:cNvPr id="7" name="Content Placeholder 6">
            <a:extLst>
              <a:ext uri="{FF2B5EF4-FFF2-40B4-BE49-F238E27FC236}">
                <a16:creationId xmlns:a16="http://schemas.microsoft.com/office/drawing/2014/main" id="{043B6CCA-788F-D3F4-845A-5064F18DFDEF}"/>
              </a:ext>
            </a:extLst>
          </p:cNvPr>
          <p:cNvGraphicFramePr>
            <a:graphicFrameLocks noGrp="1"/>
          </p:cNvGraphicFramePr>
          <p:nvPr>
            <p:ph idx="1"/>
            <p:extLst>
              <p:ext uri="{D42A27DB-BD31-4B8C-83A1-F6EECF244321}">
                <p14:modId xmlns:p14="http://schemas.microsoft.com/office/powerpoint/2010/main" val="4176571072"/>
              </p:ext>
            </p:extLst>
          </p:nvPr>
        </p:nvGraphicFramePr>
        <p:xfrm>
          <a:off x="457200" y="1905000"/>
          <a:ext cx="8229600" cy="2666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1E4A4F63-99BE-7067-9394-EDB361D0359F}"/>
              </a:ext>
            </a:extLst>
          </p:cNvPr>
          <p:cNvSpPr>
            <a:spLocks noGrp="1"/>
          </p:cNvSpPr>
          <p:nvPr>
            <p:ph type="sldNum" sz="quarter" idx="12"/>
          </p:nvPr>
        </p:nvSpPr>
        <p:spPr/>
        <p:txBody>
          <a:bodyPr/>
          <a:lstStyle/>
          <a:p>
            <a:fld id="{B6F15528-21DE-4FAA-801E-634DDDAF4B2B}" type="slidenum">
              <a:rPr lang="en-US" smtClean="0">
                <a:ea typeface="Cambria" panose="02040503050406030204" pitchFamily="18" charset="0"/>
              </a:rPr>
              <a:pPr/>
              <a:t>2</a:t>
            </a:fld>
            <a:endParaRPr lang="en-US">
              <a:ea typeface="Cambria" panose="02040503050406030204" pitchFamily="18" charset="0"/>
            </a:endParaRPr>
          </a:p>
        </p:txBody>
      </p:sp>
    </p:spTree>
    <p:extLst>
      <p:ext uri="{BB962C8B-B14F-4D97-AF65-F5344CB8AC3E}">
        <p14:creationId xmlns:p14="http://schemas.microsoft.com/office/powerpoint/2010/main" val="34965169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F33AA-F8DE-F576-EDC4-AFEE1C07189E}"/>
              </a:ext>
            </a:extLst>
          </p:cNvPr>
          <p:cNvSpPr>
            <a:spLocks noGrp="1"/>
          </p:cNvSpPr>
          <p:nvPr>
            <p:ph type="title"/>
          </p:nvPr>
        </p:nvSpPr>
        <p:spPr/>
        <p:txBody>
          <a:bodyPr/>
          <a:lstStyle/>
          <a:p>
            <a:r>
              <a:rPr kumimoji="0" lang="lv-LV" sz="3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Verdana" panose="020B0604030504040204" pitchFamily="34" charset="0"/>
                <a:ea typeface="Verdana" panose="020B0604030504040204" pitchFamily="34" charset="0"/>
                <a:cs typeface="+mj-cs"/>
              </a:rPr>
              <a:t>Līgum</a:t>
            </a:r>
            <a:r>
              <a:rPr kumimoji="0" lang="en-GB" sz="3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Verdana" panose="020B0604030504040204" pitchFamily="34" charset="0"/>
                <a:ea typeface="Verdana" panose="020B0604030504040204" pitchFamily="34" charset="0"/>
                <a:cs typeface="+mj-cs"/>
              </a:rPr>
              <a:t>s</a:t>
            </a:r>
            <a:r>
              <a:rPr kumimoji="0" lang="lv-LV" sz="30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Verdana" panose="020B0604030504040204" pitchFamily="34" charset="0"/>
                <a:ea typeface="Verdana" panose="020B0604030504040204" pitchFamily="34" charset="0"/>
                <a:cs typeface="+mj-cs"/>
              </a:rPr>
              <a:t> par projekta īstenošanu</a:t>
            </a:r>
            <a:endParaRPr lang="lv-LV" dirty="0"/>
          </a:p>
        </p:txBody>
      </p:sp>
      <p:sp>
        <p:nvSpPr>
          <p:cNvPr id="3" name="Content Placeholder 2">
            <a:extLst>
              <a:ext uri="{FF2B5EF4-FFF2-40B4-BE49-F238E27FC236}">
                <a16:creationId xmlns:a16="http://schemas.microsoft.com/office/drawing/2014/main" id="{75C729AF-8E0F-B437-5F97-D525BCB44133}"/>
              </a:ext>
            </a:extLst>
          </p:cNvPr>
          <p:cNvSpPr>
            <a:spLocks noGrp="1"/>
          </p:cNvSpPr>
          <p:nvPr>
            <p:ph idx="1"/>
          </p:nvPr>
        </p:nvSpPr>
        <p:spPr>
          <a:xfrm>
            <a:off x="457200" y="1371600"/>
            <a:ext cx="8229600" cy="5105400"/>
          </a:xfrm>
        </p:spPr>
        <p:txBody>
          <a:bodyPr>
            <a:normAutofit fontScale="85000" lnSpcReduction="10000"/>
          </a:bodyPr>
          <a:lstStyle/>
          <a:p>
            <a:pPr marL="0" indent="0" algn="just">
              <a:buNone/>
            </a:pPr>
            <a:r>
              <a:rPr lang="lv-LV" sz="2800" dirty="0">
                <a:latin typeface="Verdana" panose="020B0604030504040204" pitchFamily="34" charset="0"/>
                <a:ea typeface="Verdana" panose="020B0604030504040204" pitchFamily="34" charset="0"/>
              </a:rPr>
              <a:t>Līgumslēdzējs ir CFLA</a:t>
            </a:r>
          </a:p>
          <a:p>
            <a:pPr algn="just"/>
            <a:r>
              <a:rPr lang="lv-LV" sz="2800" dirty="0">
                <a:latin typeface="Verdana" panose="020B0604030504040204" pitchFamily="34" charset="0"/>
                <a:ea typeface="Verdana" panose="020B0604030504040204" pitchFamily="34" charset="0"/>
              </a:rPr>
              <a:t>CFLA</a:t>
            </a:r>
            <a:r>
              <a:rPr lang="en-GB" sz="2800" dirty="0">
                <a:latin typeface="Verdana" panose="020B0604030504040204" pitchFamily="34" charset="0"/>
                <a:ea typeface="Verdana" panose="020B0604030504040204" pitchFamily="34" charset="0"/>
              </a:rPr>
              <a:t> </a:t>
            </a:r>
            <a:r>
              <a:rPr lang="lv-LV" sz="2800" dirty="0">
                <a:latin typeface="Verdana" panose="020B0604030504040204" pitchFamily="34" charset="0"/>
                <a:ea typeface="Verdana" panose="020B0604030504040204" pitchFamily="34" charset="0"/>
              </a:rPr>
              <a:t>nodrošina</a:t>
            </a:r>
            <a:r>
              <a:rPr lang="en-GB" sz="2800" dirty="0">
                <a:latin typeface="Verdana" panose="020B0604030504040204" pitchFamily="34" charset="0"/>
                <a:ea typeface="Verdana" panose="020B0604030504040204" pitchFamily="34" charset="0"/>
              </a:rPr>
              <a:t> </a:t>
            </a:r>
            <a:r>
              <a:rPr lang="lv-LV" sz="2800" dirty="0">
                <a:latin typeface="Verdana" panose="020B0604030504040204" pitchFamily="34" charset="0"/>
                <a:ea typeface="Verdana" panose="020B0604030504040204" pitchFamily="34" charset="0"/>
              </a:rPr>
              <a:t>avansa maksājum</a:t>
            </a:r>
            <a:r>
              <a:rPr lang="en-GB" sz="2800" dirty="0">
                <a:latin typeface="Verdana" panose="020B0604030504040204" pitchFamily="34" charset="0"/>
                <a:ea typeface="Verdana" panose="020B0604030504040204" pitchFamily="34" charset="0"/>
              </a:rPr>
              <a:t>u</a:t>
            </a:r>
            <a:r>
              <a:rPr lang="lv-LV" sz="2800" dirty="0">
                <a:latin typeface="Verdana" panose="020B0604030504040204" pitchFamily="34" charset="0"/>
                <a:ea typeface="Verdana" panose="020B0604030504040204" pitchFamily="34" charset="0"/>
              </a:rPr>
              <a:t>, starpposma maksājum</a:t>
            </a:r>
            <a:r>
              <a:rPr lang="en-GB" sz="2800" dirty="0">
                <a:latin typeface="Verdana" panose="020B0604030504040204" pitchFamily="34" charset="0"/>
                <a:ea typeface="Verdana" panose="020B0604030504040204" pitchFamily="34" charset="0"/>
              </a:rPr>
              <a:t>u un</a:t>
            </a:r>
            <a:r>
              <a:rPr lang="lv-LV" sz="2800" dirty="0">
                <a:latin typeface="Verdana" panose="020B0604030504040204" pitchFamily="34" charset="0"/>
                <a:ea typeface="Verdana" panose="020B0604030504040204" pitchFamily="34" charset="0"/>
              </a:rPr>
              <a:t> noslēguma maksājum</a:t>
            </a:r>
            <a:r>
              <a:rPr lang="en-GB" sz="2800" dirty="0">
                <a:latin typeface="Verdana" panose="020B0604030504040204" pitchFamily="34" charset="0"/>
                <a:ea typeface="Verdana" panose="020B0604030504040204" pitchFamily="34" charset="0"/>
              </a:rPr>
              <a:t>u</a:t>
            </a:r>
            <a:r>
              <a:rPr lang="lv-LV" sz="2800" dirty="0">
                <a:latin typeface="Verdana" panose="020B0604030504040204" pitchFamily="34" charset="0"/>
                <a:ea typeface="Verdana" panose="020B0604030504040204" pitchFamily="34" charset="0"/>
              </a:rPr>
              <a:t>.</a:t>
            </a:r>
          </a:p>
          <a:p>
            <a:pPr algn="just"/>
            <a:r>
              <a:rPr lang="lv-LV" sz="2800" dirty="0">
                <a:latin typeface="Verdana" panose="020B0604030504040204" pitchFamily="34" charset="0"/>
                <a:ea typeface="Verdana" panose="020B0604030504040204" pitchFamily="34" charset="0"/>
              </a:rPr>
              <a:t>CFLA apstiprina projekta mērķa sasniegšanu</a:t>
            </a:r>
          </a:p>
          <a:p>
            <a:pPr marL="0" indent="0" algn="just">
              <a:buNone/>
            </a:pPr>
            <a:endParaRPr lang="lv-LV" sz="2800" dirty="0">
              <a:latin typeface="Verdana" panose="020B0604030504040204" pitchFamily="34" charset="0"/>
              <a:ea typeface="Verdana" panose="020B0604030504040204" pitchFamily="34" charset="0"/>
            </a:endParaRPr>
          </a:p>
          <a:p>
            <a:pPr marL="0" indent="0" algn="just">
              <a:buNone/>
            </a:pPr>
            <a:r>
              <a:rPr lang="lv-LV" sz="2800" dirty="0">
                <a:latin typeface="Verdana" panose="020B0604030504040204" pitchFamily="34" charset="0"/>
                <a:ea typeface="Verdana" panose="020B0604030504040204" pitchFamily="34" charset="0"/>
              </a:rPr>
              <a:t>CFLA izlases veidā veic MK noteikumos Nr.</a:t>
            </a:r>
            <a:r>
              <a:rPr lang="en-GB" sz="2800" dirty="0">
                <a:latin typeface="Verdana" panose="020B0604030504040204" pitchFamily="34" charset="0"/>
                <a:ea typeface="Verdana" panose="020B0604030504040204" pitchFamily="34" charset="0"/>
              </a:rPr>
              <a:t> </a:t>
            </a:r>
            <a:r>
              <a:rPr lang="lv-LV" sz="2800" dirty="0">
                <a:latin typeface="Verdana" panose="020B0604030504040204" pitchFamily="34" charset="0"/>
                <a:ea typeface="Verdana" panose="020B0604030504040204" pitchFamily="34" charset="0"/>
              </a:rPr>
              <a:t>621 noteiktās pārbaudes:</a:t>
            </a:r>
          </a:p>
          <a:p>
            <a:pPr algn="just"/>
            <a:r>
              <a:rPr lang="lv-LV" sz="2800" dirty="0">
                <a:latin typeface="Verdana" panose="020B0604030504040204" pitchFamily="34" charset="0"/>
                <a:ea typeface="Verdana" panose="020B0604030504040204" pitchFamily="34" charset="0"/>
              </a:rPr>
              <a:t>pārbaudes par interešu konflikta, krāpšanas un korupcijas un </a:t>
            </a:r>
            <a:r>
              <a:rPr lang="lv-LV" sz="2800" dirty="0" err="1">
                <a:latin typeface="Verdana" panose="020B0604030504040204" pitchFamily="34" charset="0"/>
                <a:ea typeface="Verdana" panose="020B0604030504040204" pitchFamily="34" charset="0"/>
              </a:rPr>
              <a:t>dubultfinansējuma</a:t>
            </a:r>
            <a:r>
              <a:rPr lang="lv-LV" sz="2800" dirty="0">
                <a:latin typeface="Verdana" panose="020B0604030504040204" pitchFamily="34" charset="0"/>
                <a:ea typeface="Verdana" panose="020B0604030504040204" pitchFamily="34" charset="0"/>
              </a:rPr>
              <a:t> riska pazīmēm;</a:t>
            </a:r>
          </a:p>
          <a:p>
            <a:pPr algn="just"/>
            <a:r>
              <a:rPr lang="lv-LV" sz="2800" dirty="0">
                <a:latin typeface="Verdana" panose="020B0604030504040204" pitchFamily="34" charset="0"/>
                <a:ea typeface="Verdana" panose="020B0604030504040204" pitchFamily="34" charset="0"/>
              </a:rPr>
              <a:t>pārbaudes projektu īstenošanas vietās;</a:t>
            </a:r>
          </a:p>
          <a:p>
            <a:pPr algn="just"/>
            <a:r>
              <a:rPr lang="lv-LV" sz="2800" dirty="0">
                <a:latin typeface="Verdana" panose="020B0604030504040204" pitchFamily="34" charset="0"/>
                <a:ea typeface="Verdana" panose="020B0604030504040204" pitchFamily="34" charset="0"/>
              </a:rPr>
              <a:t>projekta ieviešanas progresa un sasniegto rādītāju pārbaudes;</a:t>
            </a:r>
          </a:p>
          <a:p>
            <a:pPr algn="just"/>
            <a:r>
              <a:rPr lang="lv-LV" sz="2800" dirty="0">
                <a:latin typeface="Verdana" panose="020B0604030504040204" pitchFamily="34" charset="0"/>
                <a:ea typeface="Verdana" panose="020B0604030504040204" pitchFamily="34" charset="0"/>
              </a:rPr>
              <a:t>datu ticamības pārbaudes.</a:t>
            </a:r>
            <a:endParaRPr lang="en-GB" sz="2800" dirty="0">
              <a:latin typeface="Verdana" panose="020B0604030504040204" pitchFamily="34" charset="0"/>
              <a:ea typeface="Verdana" panose="020B0604030504040204" pitchFamily="34" charset="0"/>
            </a:endParaRPr>
          </a:p>
          <a:p>
            <a:pPr marL="0" indent="0">
              <a:buNone/>
            </a:pPr>
            <a:endParaRPr lang="lv-LV" dirty="0"/>
          </a:p>
        </p:txBody>
      </p:sp>
      <p:sp>
        <p:nvSpPr>
          <p:cNvPr id="4" name="Slide Number Placeholder 3">
            <a:extLst>
              <a:ext uri="{FF2B5EF4-FFF2-40B4-BE49-F238E27FC236}">
                <a16:creationId xmlns:a16="http://schemas.microsoft.com/office/drawing/2014/main" id="{667A5FCC-E8B8-5984-3BAA-424931EF1877}"/>
              </a:ext>
            </a:extLst>
          </p:cNvPr>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37566390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19E23-154F-AB59-90BD-B3CF774EAFCC}"/>
              </a:ext>
            </a:extLst>
          </p:cNvPr>
          <p:cNvSpPr>
            <a:spLocks noGrp="1"/>
          </p:cNvSpPr>
          <p:nvPr>
            <p:ph type="title"/>
          </p:nvPr>
        </p:nvSpPr>
        <p:spPr/>
        <p:txBody>
          <a:bodyPr>
            <a:normAutofit/>
          </a:bodyPr>
          <a:lstStyle/>
          <a:p>
            <a:r>
              <a:rPr lang="lv-LV" sz="3000" dirty="0">
                <a:latin typeface="Verdana" panose="020B0604030504040204" pitchFamily="34" charset="0"/>
                <a:ea typeface="Verdana" panose="020B0604030504040204" pitchFamily="34" charset="0"/>
              </a:rPr>
              <a:t>Līgum</a:t>
            </a:r>
            <a:r>
              <a:rPr lang="en-GB" sz="3000" dirty="0">
                <a:latin typeface="Verdana" panose="020B0604030504040204" pitchFamily="34" charset="0"/>
                <a:ea typeface="Verdana" panose="020B0604030504040204" pitchFamily="34" charset="0"/>
              </a:rPr>
              <a:t>s</a:t>
            </a:r>
            <a:r>
              <a:rPr lang="lv-LV" sz="3000" dirty="0">
                <a:latin typeface="Verdana" panose="020B0604030504040204" pitchFamily="34" charset="0"/>
                <a:ea typeface="Verdana" panose="020B0604030504040204" pitchFamily="34" charset="0"/>
              </a:rPr>
              <a:t> par projekta īstenošanu</a:t>
            </a:r>
            <a:endParaRPr lang="lv-LV" sz="3000" dirty="0"/>
          </a:p>
        </p:txBody>
      </p:sp>
      <p:sp>
        <p:nvSpPr>
          <p:cNvPr id="3" name="Content Placeholder 2">
            <a:extLst>
              <a:ext uri="{FF2B5EF4-FFF2-40B4-BE49-F238E27FC236}">
                <a16:creationId xmlns:a16="http://schemas.microsoft.com/office/drawing/2014/main" id="{FA1FB5C1-0328-919D-07FF-2DCC410ADE53}"/>
              </a:ext>
            </a:extLst>
          </p:cNvPr>
          <p:cNvSpPr>
            <a:spLocks noGrp="1"/>
          </p:cNvSpPr>
          <p:nvPr>
            <p:ph idx="1"/>
          </p:nvPr>
        </p:nvSpPr>
        <p:spPr/>
        <p:txBody>
          <a:bodyPr/>
          <a:lstStyle/>
          <a:p>
            <a:pPr marL="0" indent="0" algn="just">
              <a:buNone/>
            </a:pPr>
            <a:r>
              <a:rPr lang="lv-LV" sz="2400" b="1" dirty="0">
                <a:latin typeface="Verdana" panose="020B0604030504040204" pitchFamily="34" charset="0"/>
                <a:ea typeface="Verdana" panose="020B0604030504040204" pitchFamily="34" charset="0"/>
              </a:rPr>
              <a:t>AVANSS </a:t>
            </a:r>
            <a:r>
              <a:rPr lang="lv-LV" sz="2400" dirty="0">
                <a:latin typeface="Verdana" panose="020B0604030504040204" pitchFamily="34" charset="0"/>
                <a:ea typeface="Verdana" panose="020B0604030504040204" pitchFamily="34" charset="0"/>
              </a:rPr>
              <a:t>– pieejams </a:t>
            </a:r>
            <a:r>
              <a:rPr lang="lv-LV" sz="2400" b="0" i="0" dirty="0">
                <a:effectLst/>
                <a:latin typeface="Verdana" panose="020B0604030504040204" pitchFamily="34" charset="0"/>
                <a:ea typeface="Verdana" panose="020B0604030504040204" pitchFamily="34" charset="0"/>
              </a:rPr>
              <a:t> saskaņā ar projektā noslēgto pakalpojumu, preču piegādes vai būvdarbu līgumiem. </a:t>
            </a:r>
            <a:r>
              <a:rPr lang="lv-LV" sz="2400" dirty="0">
                <a:latin typeface="Verdana" panose="020B0604030504040204" pitchFamily="34" charset="0"/>
                <a:ea typeface="Verdana" panose="020B0604030504040204" pitchFamily="34" charset="0"/>
              </a:rPr>
              <a:t>Avansu </a:t>
            </a:r>
            <a:r>
              <a:rPr lang="lv-LV" sz="2400" b="0" i="0" dirty="0">
                <a:effectLst/>
                <a:latin typeface="Verdana" panose="020B0604030504040204" pitchFamily="34" charset="0"/>
                <a:ea typeface="Verdana" panose="020B0604030504040204" pitchFamily="34" charset="0"/>
              </a:rPr>
              <a:t>var piešķirt vairākos maksājumos, ievērojot, ka </a:t>
            </a:r>
            <a:r>
              <a:rPr lang="en-GB" sz="2400" b="0" i="0" dirty="0">
                <a:effectLst/>
                <a:latin typeface="Verdana" panose="020B0604030504040204" pitchFamily="34" charset="0"/>
                <a:ea typeface="Verdana" panose="020B0604030504040204" pitchFamily="34" charset="0"/>
              </a:rPr>
              <a:t>ava</a:t>
            </a:r>
            <a:r>
              <a:rPr lang="lv-LV" sz="2400" b="0" i="0" dirty="0" err="1">
                <a:effectLst/>
                <a:latin typeface="Verdana" panose="020B0604030504040204" pitchFamily="34" charset="0"/>
                <a:ea typeface="Verdana" panose="020B0604030504040204" pitchFamily="34" charset="0"/>
              </a:rPr>
              <a:t>nsa</a:t>
            </a:r>
            <a:r>
              <a:rPr lang="lv-LV" sz="2400" b="0" i="0" dirty="0">
                <a:effectLst/>
                <a:latin typeface="Verdana" panose="020B0604030504040204" pitchFamily="34" charset="0"/>
                <a:ea typeface="Verdana" panose="020B0604030504040204" pitchFamily="34" charset="0"/>
              </a:rPr>
              <a:t> maksājums nav lielāks kā 30% no projektā paredzētā Atveseļošanas fonda finansējuma apmēra un, ka nākamo avansu var saņemt pēc tam, kad iepriekšējais ir apgūts pilnā apmērā. </a:t>
            </a:r>
            <a:endParaRPr lang="lv-LV" sz="2400" dirty="0">
              <a:latin typeface="Verdana" panose="020B0604030504040204" pitchFamily="34" charset="0"/>
              <a:ea typeface="Verdana" panose="020B0604030504040204" pitchFamily="34" charset="0"/>
            </a:endParaRPr>
          </a:p>
          <a:p>
            <a:pPr marL="0" indent="0">
              <a:buNone/>
            </a:pPr>
            <a:endParaRPr lang="lv-LV" dirty="0"/>
          </a:p>
        </p:txBody>
      </p:sp>
      <p:sp>
        <p:nvSpPr>
          <p:cNvPr id="4" name="Slide Number Placeholder 3">
            <a:extLst>
              <a:ext uri="{FF2B5EF4-FFF2-40B4-BE49-F238E27FC236}">
                <a16:creationId xmlns:a16="http://schemas.microsoft.com/office/drawing/2014/main" id="{C39C371F-0363-85B5-7CF5-7C34B0447C06}"/>
              </a:ext>
            </a:extLst>
          </p:cNvPr>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33570175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2DC25-FAA1-977D-F8BF-973396C1C6E4}"/>
              </a:ext>
            </a:extLst>
          </p:cNvPr>
          <p:cNvSpPr>
            <a:spLocks noGrp="1"/>
          </p:cNvSpPr>
          <p:nvPr>
            <p:ph type="title"/>
          </p:nvPr>
        </p:nvSpPr>
        <p:spPr>
          <a:xfrm>
            <a:off x="1981200" y="244330"/>
            <a:ext cx="6629400" cy="1143000"/>
          </a:xfrm>
        </p:spPr>
        <p:txBody>
          <a:bodyPr>
            <a:noAutofit/>
          </a:bodyPr>
          <a:lstStyle/>
          <a:p>
            <a:r>
              <a:rPr lang="lv-LV" sz="3000" dirty="0">
                <a:latin typeface="Verdana" panose="020B0604030504040204" pitchFamily="34" charset="0"/>
                <a:ea typeface="Verdana" panose="020B0604030504040204" pitchFamily="34" charset="0"/>
              </a:rPr>
              <a:t>Līgums par projekta īstenošanu</a:t>
            </a:r>
          </a:p>
        </p:txBody>
      </p:sp>
      <p:sp>
        <p:nvSpPr>
          <p:cNvPr id="3" name="Content Placeholder 2">
            <a:extLst>
              <a:ext uri="{FF2B5EF4-FFF2-40B4-BE49-F238E27FC236}">
                <a16:creationId xmlns:a16="http://schemas.microsoft.com/office/drawing/2014/main" id="{C16222CC-8477-5A29-6D90-992790F5DE9C}"/>
              </a:ext>
            </a:extLst>
          </p:cNvPr>
          <p:cNvSpPr>
            <a:spLocks noGrp="1"/>
          </p:cNvSpPr>
          <p:nvPr>
            <p:ph idx="1"/>
          </p:nvPr>
        </p:nvSpPr>
        <p:spPr>
          <a:xfrm>
            <a:off x="564573" y="1622718"/>
            <a:ext cx="8077200" cy="4525973"/>
          </a:xfrm>
        </p:spPr>
        <p:txBody>
          <a:bodyPr>
            <a:normAutofit/>
          </a:bodyPr>
          <a:lstStyle/>
          <a:p>
            <a:pPr marL="0" indent="0" algn="just">
              <a:buNone/>
            </a:pPr>
            <a:r>
              <a:rPr lang="lv-LV" sz="2400" b="0" i="0" dirty="0">
                <a:effectLst/>
                <a:latin typeface="Verdana" panose="020B0604030504040204" pitchFamily="34" charset="0"/>
                <a:ea typeface="Verdana" panose="020B0604030504040204" pitchFamily="34" charset="0"/>
              </a:rPr>
              <a:t>Lī</a:t>
            </a:r>
            <a:r>
              <a:rPr lang="lv-LV" sz="2400" dirty="0">
                <a:latin typeface="Verdana" panose="020B0604030504040204" pitchFamily="34" charset="0"/>
                <a:ea typeface="Verdana" panose="020B0604030504040204" pitchFamily="34" charset="0"/>
              </a:rPr>
              <a:t>gumā </a:t>
            </a:r>
            <a:r>
              <a:rPr lang="lv-LV" sz="2400" b="0" i="0" dirty="0">
                <a:effectLst/>
                <a:latin typeface="Verdana" panose="020B0604030504040204" pitchFamily="34" charset="0"/>
                <a:ea typeface="Verdana" panose="020B0604030504040204" pitchFamily="34" charset="0"/>
              </a:rPr>
              <a:t>ar CFLA </a:t>
            </a:r>
            <a:r>
              <a:rPr lang="lv-LV" sz="2400" dirty="0">
                <a:latin typeface="Verdana" panose="020B0604030504040204" pitchFamily="34" charset="0"/>
                <a:ea typeface="Verdana" panose="020B0604030504040204" pitchFamily="34" charset="0"/>
              </a:rPr>
              <a:t>iekļauj</a:t>
            </a:r>
            <a:r>
              <a:rPr lang="lv-LV" sz="2400" b="0" i="0" dirty="0">
                <a:effectLst/>
                <a:latin typeface="Verdana" panose="020B0604030504040204" pitchFamily="34" charset="0"/>
                <a:ea typeface="Verdana" panose="020B0604030504040204" pitchFamily="34" charset="0"/>
              </a:rPr>
              <a:t>:</a:t>
            </a:r>
          </a:p>
          <a:p>
            <a:pPr algn="just"/>
            <a:r>
              <a:rPr lang="lv-LV" sz="2400" b="0" i="0" dirty="0">
                <a:effectLst/>
                <a:latin typeface="Verdana" panose="020B0604030504040204" pitchFamily="34" charset="0"/>
                <a:ea typeface="Verdana" panose="020B0604030504040204" pitchFamily="34" charset="0"/>
              </a:rPr>
              <a:t>finansēšanas plāna iesniegšanas kārtību;</a:t>
            </a:r>
          </a:p>
          <a:p>
            <a:pPr algn="just"/>
            <a:r>
              <a:rPr lang="lv-LV" sz="2400" b="0" i="0" dirty="0">
                <a:effectLst/>
                <a:latin typeface="Verdana" panose="020B0604030504040204" pitchFamily="34" charset="0"/>
                <a:ea typeface="Verdana" panose="020B0604030504040204" pitchFamily="34" charset="0"/>
              </a:rPr>
              <a:t>iepirkumu plāna iesniegšanas kārtību;</a:t>
            </a:r>
          </a:p>
          <a:p>
            <a:pPr algn="just"/>
            <a:r>
              <a:rPr lang="lv-LV" sz="2400" b="0" i="0" dirty="0">
                <a:effectLst/>
                <a:latin typeface="Verdana" panose="020B0604030504040204" pitchFamily="34" charset="0"/>
                <a:ea typeface="Verdana" panose="020B0604030504040204" pitchFamily="34" charset="0"/>
              </a:rPr>
              <a:t>plānoto avansa, starpposma un noslēguma maksājuma pieprasījuma iesniegšanas kārtību;</a:t>
            </a:r>
          </a:p>
          <a:p>
            <a:pPr algn="just"/>
            <a:r>
              <a:rPr lang="lv-LV" sz="2400" dirty="0">
                <a:latin typeface="Verdana" panose="020B0604030504040204" pitchFamily="34" charset="0"/>
                <a:ea typeface="Verdana" panose="020B0604030504040204" pitchFamily="34" charset="0"/>
              </a:rPr>
              <a:t>kārtību, kādā iesniedz dokumentus, kas apliecina </a:t>
            </a:r>
            <a:r>
              <a:rPr lang="lv-LV" sz="2400" b="0" i="0" dirty="0">
                <a:effectLst/>
                <a:latin typeface="Verdana" panose="020B0604030504040204" pitchFamily="34" charset="0"/>
                <a:ea typeface="Verdana" panose="020B0604030504040204" pitchFamily="34" charset="0"/>
              </a:rPr>
              <a:t>rādītāju sasniegšanu</a:t>
            </a:r>
            <a:r>
              <a:rPr lang="en-GB" sz="2400" b="0" i="0" dirty="0">
                <a:effectLst/>
                <a:latin typeface="Verdana" panose="020B0604030504040204" pitchFamily="34" charset="0"/>
                <a:ea typeface="Verdana" panose="020B0604030504040204" pitchFamily="34" charset="0"/>
              </a:rPr>
              <a:t>;</a:t>
            </a:r>
            <a:endParaRPr lang="lv-LV" sz="2400" b="0" i="0" dirty="0">
              <a:effectLst/>
              <a:latin typeface="Verdana" panose="020B0604030504040204" pitchFamily="34" charset="0"/>
              <a:ea typeface="Verdana" panose="020B0604030504040204" pitchFamily="34" charset="0"/>
            </a:endParaRPr>
          </a:p>
          <a:p>
            <a:pPr algn="just"/>
            <a:r>
              <a:rPr lang="lv-LV" sz="2400" b="0" i="0" dirty="0">
                <a:effectLst/>
                <a:latin typeface="Verdana" panose="020B0604030504040204" pitchFamily="34" charset="0"/>
                <a:ea typeface="Verdana" panose="020B0604030504040204" pitchFamily="34" charset="0"/>
              </a:rPr>
              <a:t>kārtību, kādā vadības informācijas sistēmā ievada projekta datus</a:t>
            </a:r>
            <a:r>
              <a:rPr lang="en-GB" sz="2400" b="0" i="0" dirty="0">
                <a:effectLst/>
                <a:latin typeface="Verdana" panose="020B0604030504040204" pitchFamily="34" charset="0"/>
                <a:ea typeface="Verdana" panose="020B0604030504040204" pitchFamily="34" charset="0"/>
              </a:rPr>
              <a:t>.</a:t>
            </a:r>
            <a:endParaRPr lang="lv-LV" sz="2400" dirty="0">
              <a:latin typeface="Verdana" panose="020B0604030504040204" pitchFamily="34" charset="0"/>
              <a:ea typeface="Verdana" panose="020B0604030504040204" pitchFamily="34" charset="0"/>
            </a:endParaRPr>
          </a:p>
        </p:txBody>
      </p:sp>
      <p:sp>
        <p:nvSpPr>
          <p:cNvPr id="4" name="Slide Number Placeholder 3">
            <a:extLst>
              <a:ext uri="{FF2B5EF4-FFF2-40B4-BE49-F238E27FC236}">
                <a16:creationId xmlns:a16="http://schemas.microsoft.com/office/drawing/2014/main" id="{3C12AA90-9938-CF94-394C-3045A1E75F71}"/>
              </a:ext>
            </a:extLst>
          </p:cNvPr>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42782550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453DE-67A9-B7E2-029F-B17F0952F84B}"/>
              </a:ext>
            </a:extLst>
          </p:cNvPr>
          <p:cNvSpPr>
            <a:spLocks noGrp="1"/>
          </p:cNvSpPr>
          <p:nvPr>
            <p:ph type="title"/>
          </p:nvPr>
        </p:nvSpPr>
        <p:spPr>
          <a:xfrm>
            <a:off x="1828800" y="274643"/>
            <a:ext cx="6705600" cy="1143000"/>
          </a:xfrm>
        </p:spPr>
        <p:txBody>
          <a:bodyPr>
            <a:normAutofit/>
          </a:bodyPr>
          <a:lstStyle/>
          <a:p>
            <a:r>
              <a:rPr lang="lv-LV" sz="3000" dirty="0">
                <a:latin typeface="Verdana" panose="020B0604030504040204" pitchFamily="34" charset="0"/>
                <a:ea typeface="Verdana" panose="020B0604030504040204" pitchFamily="34" charset="0"/>
              </a:rPr>
              <a:t>Iesniedzamie dokumenti</a:t>
            </a:r>
          </a:p>
        </p:txBody>
      </p:sp>
      <p:sp>
        <p:nvSpPr>
          <p:cNvPr id="3" name="Content Placeholder 2">
            <a:extLst>
              <a:ext uri="{FF2B5EF4-FFF2-40B4-BE49-F238E27FC236}">
                <a16:creationId xmlns:a16="http://schemas.microsoft.com/office/drawing/2014/main" id="{EEA7076F-5346-7D45-A98C-D791427BBC30}"/>
              </a:ext>
            </a:extLst>
          </p:cNvPr>
          <p:cNvSpPr>
            <a:spLocks noGrp="1"/>
          </p:cNvSpPr>
          <p:nvPr>
            <p:ph idx="1"/>
          </p:nvPr>
        </p:nvSpPr>
        <p:spPr>
          <a:xfrm>
            <a:off x="304800" y="1417643"/>
            <a:ext cx="8229600" cy="4830757"/>
          </a:xfrm>
        </p:spPr>
        <p:txBody>
          <a:bodyPr>
            <a:noAutofit/>
          </a:bodyPr>
          <a:lstStyle/>
          <a:p>
            <a:pPr algn="just">
              <a:spcBef>
                <a:spcPts val="600"/>
              </a:spcBef>
            </a:pPr>
            <a:r>
              <a:rPr lang="en-GB" sz="2400" dirty="0" err="1">
                <a:latin typeface="Verdana" panose="020B0604030504040204" pitchFamily="34" charset="0"/>
                <a:ea typeface="Verdana" panose="020B0604030504040204" pitchFamily="34" charset="0"/>
              </a:rPr>
              <a:t>Projekta</a:t>
            </a:r>
            <a:r>
              <a:rPr lang="en-GB" sz="2400" dirty="0">
                <a:latin typeface="Verdana" panose="020B0604030504040204" pitchFamily="34" charset="0"/>
                <a:ea typeface="Verdana" panose="020B0604030504040204" pitchFamily="34" charset="0"/>
              </a:rPr>
              <a:t> </a:t>
            </a:r>
            <a:r>
              <a:rPr lang="en-GB" sz="2400" dirty="0" err="1">
                <a:latin typeface="Verdana" panose="020B0604030504040204" pitchFamily="34" charset="0"/>
                <a:ea typeface="Verdana" panose="020B0604030504040204" pitchFamily="34" charset="0"/>
              </a:rPr>
              <a:t>iesniegums</a:t>
            </a:r>
            <a:r>
              <a:rPr lang="lv-LV" sz="2400" dirty="0">
                <a:latin typeface="Verdana" panose="020B0604030504040204" pitchFamily="34" charset="0"/>
                <a:ea typeface="Verdana" panose="020B0604030504040204" pitchFamily="34" charset="0"/>
              </a:rPr>
              <a:t> (KPVIS veidlapa)</a:t>
            </a:r>
          </a:p>
          <a:p>
            <a:pPr algn="just">
              <a:spcBef>
                <a:spcPts val="600"/>
              </a:spcBef>
            </a:pPr>
            <a:r>
              <a:rPr lang="lv-LV" sz="2400" dirty="0">
                <a:latin typeface="Verdana" panose="020B0604030504040204" pitchFamily="34" charset="0"/>
                <a:ea typeface="Verdana" panose="020B0604030504040204" pitchFamily="34" charset="0"/>
              </a:rPr>
              <a:t>Publisko izmaksu maksimālā un privāto izmaksu minimālā apjoma aprēķins (EUR) – </a:t>
            </a:r>
            <a:r>
              <a:rPr lang="lv-LV" sz="2400" i="1" dirty="0">
                <a:solidFill>
                  <a:srgbClr val="C00000"/>
                </a:solidFill>
                <a:latin typeface="Verdana" panose="020B0604030504040204" pitchFamily="34" charset="0"/>
                <a:ea typeface="Verdana" panose="020B0604030504040204" pitchFamily="34" charset="0"/>
                <a:cs typeface="Times New Roman" panose="02020603050405020304" pitchFamily="18" charset="0"/>
              </a:rPr>
              <a:t>pievienot</a:t>
            </a:r>
            <a:r>
              <a:rPr lang="en-GB" sz="2400" i="1" dirty="0">
                <a:solidFill>
                  <a:srgbClr val="C00000"/>
                </a:solidFill>
                <a:latin typeface="Verdana" panose="020B0604030504040204" pitchFamily="34" charset="0"/>
                <a:ea typeface="Verdana" panose="020B0604030504040204" pitchFamily="34" charset="0"/>
                <a:cs typeface="Times New Roman" panose="02020603050405020304" pitchFamily="18" charset="0"/>
              </a:rPr>
              <a:t> </a:t>
            </a:r>
            <a:r>
              <a:rPr lang="lv-LV" sz="2400" i="1" dirty="0">
                <a:solidFill>
                  <a:srgbClr val="C00000"/>
                </a:solidFill>
                <a:latin typeface="Verdana" panose="020B0604030504040204" pitchFamily="34" charset="0"/>
                <a:ea typeface="Verdana" panose="020B0604030504040204" pitchFamily="34" charset="0"/>
                <a:cs typeface="Times New Roman" panose="02020603050405020304" pitchFamily="18" charset="0"/>
              </a:rPr>
              <a:t>Kohēzijas politikas fondu vadības informācijas </a:t>
            </a:r>
            <a:r>
              <a:rPr lang="lv-LV" sz="2400" i="1" dirty="0" err="1">
                <a:solidFill>
                  <a:srgbClr val="C00000"/>
                </a:solidFill>
                <a:latin typeface="Verdana" panose="020B0604030504040204" pitchFamily="34" charset="0"/>
                <a:ea typeface="Verdana" panose="020B0604030504040204" pitchFamily="34" charset="0"/>
                <a:cs typeface="Times New Roman" panose="02020603050405020304" pitchFamily="18" charset="0"/>
              </a:rPr>
              <a:t>sistēm</a:t>
            </a:r>
            <a:r>
              <a:rPr lang="en-GB" sz="2400" i="1" dirty="0">
                <a:solidFill>
                  <a:srgbClr val="C00000"/>
                </a:solidFill>
                <a:latin typeface="Verdana" panose="020B0604030504040204" pitchFamily="34" charset="0"/>
                <a:ea typeface="Verdana" panose="020B0604030504040204" pitchFamily="34" charset="0"/>
                <a:cs typeface="Times New Roman" panose="02020603050405020304" pitchFamily="18" charset="0"/>
              </a:rPr>
              <a:t>as </a:t>
            </a:r>
            <a:r>
              <a:rPr lang="en-GB" sz="2400" i="1" dirty="0" err="1">
                <a:solidFill>
                  <a:srgbClr val="C00000"/>
                </a:solidFill>
                <a:latin typeface="Verdana" panose="020B0604030504040204" pitchFamily="34" charset="0"/>
                <a:ea typeface="Verdana" panose="020B0604030504040204" pitchFamily="34" charset="0"/>
                <a:cs typeface="Times New Roman" panose="02020603050405020304" pitchFamily="18" charset="0"/>
              </a:rPr>
              <a:t>sadaļā</a:t>
            </a:r>
            <a:r>
              <a:rPr lang="en-GB" sz="2400" i="1" dirty="0">
                <a:solidFill>
                  <a:srgbClr val="C00000"/>
                </a:solidFill>
                <a:latin typeface="Verdana" panose="020B0604030504040204" pitchFamily="34" charset="0"/>
                <a:ea typeface="Verdana" panose="020B0604030504040204" pitchFamily="34" charset="0"/>
                <a:cs typeface="Times New Roman" panose="02020603050405020304" pitchFamily="18" charset="0"/>
              </a:rPr>
              <a:t> “Citi </a:t>
            </a:r>
            <a:r>
              <a:rPr lang="en-GB" sz="2400" i="1" dirty="0" err="1">
                <a:solidFill>
                  <a:srgbClr val="C00000"/>
                </a:solidFill>
                <a:latin typeface="Verdana" panose="020B0604030504040204" pitchFamily="34" charset="0"/>
                <a:ea typeface="Verdana" panose="020B0604030504040204" pitchFamily="34" charset="0"/>
                <a:cs typeface="Times New Roman" panose="02020603050405020304" pitchFamily="18" charset="0"/>
              </a:rPr>
              <a:t>pielikumi</a:t>
            </a:r>
            <a:r>
              <a:rPr lang="en-GB" sz="2400" i="1" dirty="0">
                <a:solidFill>
                  <a:srgbClr val="C00000"/>
                </a:solidFill>
                <a:latin typeface="Verdana" panose="020B0604030504040204" pitchFamily="34" charset="0"/>
                <a:ea typeface="Verdana" panose="020B0604030504040204" pitchFamily="34" charset="0"/>
                <a:cs typeface="Times New Roman" panose="02020603050405020304" pitchFamily="18" charset="0"/>
              </a:rPr>
              <a:t>”</a:t>
            </a:r>
            <a:r>
              <a:rPr lang="lv-LV" sz="2400" i="1" dirty="0">
                <a:solidFill>
                  <a:srgbClr val="C00000"/>
                </a:solidFill>
                <a:latin typeface="Verdana" panose="020B0604030504040204" pitchFamily="34" charset="0"/>
                <a:ea typeface="Verdana" panose="020B0604030504040204" pitchFamily="34" charset="0"/>
                <a:cs typeface="Times New Roman" panose="02020603050405020304" pitchFamily="18" charset="0"/>
              </a:rPr>
              <a:t> kā atsevišķu dokumentu, kas</a:t>
            </a:r>
            <a:r>
              <a:rPr lang="en-GB" sz="2400" i="1" dirty="0">
                <a:solidFill>
                  <a:srgbClr val="C00000"/>
                </a:solidFill>
                <a:latin typeface="Verdana" panose="020B0604030504040204" pitchFamily="34" charset="0"/>
                <a:ea typeface="Verdana" panose="020B0604030504040204" pitchFamily="34" charset="0"/>
                <a:cs typeface="Times New Roman" panose="02020603050405020304" pitchFamily="18" charset="0"/>
              </a:rPr>
              <a:t> </a:t>
            </a:r>
            <a:r>
              <a:rPr lang="lv-LV" sz="2400" i="1" dirty="0">
                <a:solidFill>
                  <a:srgbClr val="C00000"/>
                </a:solidFill>
                <a:latin typeface="Verdana" panose="020B0604030504040204" pitchFamily="34" charset="0"/>
                <a:ea typeface="Verdana" panose="020B0604030504040204" pitchFamily="34" charset="0"/>
                <a:cs typeface="Times New Roman" panose="02020603050405020304" pitchFamily="18" charset="0"/>
              </a:rPr>
              <a:t>parakstīts</a:t>
            </a:r>
            <a:r>
              <a:rPr lang="en-GB" sz="2400" i="1" dirty="0">
                <a:solidFill>
                  <a:srgbClr val="C00000"/>
                </a:solidFill>
                <a:latin typeface="Verdana" panose="020B0604030504040204" pitchFamily="34" charset="0"/>
                <a:ea typeface="Verdana" panose="020B0604030504040204" pitchFamily="34" charset="0"/>
                <a:cs typeface="Times New Roman" panose="02020603050405020304" pitchFamily="18" charset="0"/>
              </a:rPr>
              <a:t> </a:t>
            </a:r>
            <a:r>
              <a:rPr lang="lv-LV" sz="2400" i="1" dirty="0">
                <a:solidFill>
                  <a:srgbClr val="C00000"/>
                </a:solidFill>
                <a:latin typeface="Verdana" panose="020B0604030504040204" pitchFamily="34" charset="0"/>
                <a:ea typeface="Verdana" panose="020B0604030504040204" pitchFamily="34" charset="0"/>
                <a:cs typeface="Times New Roman" panose="02020603050405020304" pitchFamily="18" charset="0"/>
              </a:rPr>
              <a:t>ar drošu</a:t>
            </a:r>
            <a:r>
              <a:rPr lang="en-GB" sz="2400" i="1" dirty="0">
                <a:solidFill>
                  <a:srgbClr val="C00000"/>
                </a:solidFill>
                <a:latin typeface="Verdana" panose="020B0604030504040204" pitchFamily="34" charset="0"/>
                <a:ea typeface="Verdana" panose="020B0604030504040204" pitchFamily="34" charset="0"/>
                <a:cs typeface="Times New Roman" panose="02020603050405020304" pitchFamily="18" charset="0"/>
              </a:rPr>
              <a:t> </a:t>
            </a:r>
            <a:r>
              <a:rPr lang="lv-LV" sz="2400" i="1" dirty="0">
                <a:solidFill>
                  <a:srgbClr val="C00000"/>
                </a:solidFill>
                <a:latin typeface="Verdana" panose="020B0604030504040204" pitchFamily="34" charset="0"/>
                <a:ea typeface="Verdana" panose="020B0604030504040204" pitchFamily="34" charset="0"/>
                <a:cs typeface="Times New Roman" panose="02020603050405020304" pitchFamily="18" charset="0"/>
              </a:rPr>
              <a:t>elektronisko parakstu.</a:t>
            </a:r>
            <a:r>
              <a:rPr lang="lv-LV" sz="2400" b="1" dirty="0">
                <a:solidFill>
                  <a:srgbClr val="00B050"/>
                </a:solidFill>
                <a:latin typeface="Verdana" panose="020B0604030504040204" pitchFamily="34" charset="0"/>
                <a:ea typeface="Verdana" panose="020B0604030504040204" pitchFamily="34" charset="0"/>
                <a:cs typeface="Times New Roman" panose="02020603050405020304" pitchFamily="18" charset="0"/>
              </a:rPr>
              <a:t> </a:t>
            </a:r>
            <a:r>
              <a:rPr lang="lv-LV" sz="2400" b="1" dirty="0">
                <a:latin typeface="Verdana" panose="020B0604030504040204" pitchFamily="34" charset="0"/>
                <a:ea typeface="Verdana" panose="020B0604030504040204" pitchFamily="34" charset="0"/>
                <a:cs typeface="Times New Roman" panose="02020603050405020304" pitchFamily="18" charset="0"/>
              </a:rPr>
              <a:t>MK noteikumu 40</a:t>
            </a:r>
            <a:r>
              <a:rPr lang="en-GB" sz="2400" b="1" dirty="0">
                <a:latin typeface="Verdana" panose="020B0604030504040204" pitchFamily="34" charset="0"/>
                <a:ea typeface="Verdana" panose="020B0604030504040204" pitchFamily="34" charset="0"/>
                <a:cs typeface="Times New Roman" panose="02020603050405020304" pitchFamily="18" charset="0"/>
              </a:rPr>
              <a:t>.</a:t>
            </a:r>
            <a:r>
              <a:rPr lang="en-GB" sz="2400" b="1" dirty="0" err="1">
                <a:latin typeface="Verdana" panose="020B0604030504040204" pitchFamily="34" charset="0"/>
                <a:ea typeface="Verdana" panose="020B0604030504040204" pitchFamily="34" charset="0"/>
                <a:cs typeface="Times New Roman" panose="02020603050405020304" pitchFamily="18" charset="0"/>
              </a:rPr>
              <a:t>punkts</a:t>
            </a:r>
            <a:r>
              <a:rPr lang="lv-LV" sz="2400" b="1" dirty="0">
                <a:latin typeface="Verdana" panose="020B0604030504040204" pitchFamily="34" charset="0"/>
                <a:ea typeface="Verdana" panose="020B0604030504040204" pitchFamily="34" charset="0"/>
                <a:cs typeface="Times New Roman" panose="02020603050405020304" pitchFamily="18" charset="0"/>
              </a:rPr>
              <a:t>, paraugs </a:t>
            </a:r>
            <a:r>
              <a:rPr lang="en-GB" sz="2400" b="1" dirty="0" err="1">
                <a:latin typeface="Verdana" panose="020B0604030504040204" pitchFamily="34" charset="0"/>
                <a:ea typeface="Verdana" panose="020B0604030504040204" pitchFamily="34" charset="0"/>
                <a:cs typeface="Times New Roman" panose="02020603050405020304" pitchFamily="18" charset="0"/>
              </a:rPr>
              <a:t>projekta</a:t>
            </a:r>
            <a:r>
              <a:rPr lang="en-GB" sz="2400" b="1" dirty="0">
                <a:latin typeface="Verdana" panose="020B0604030504040204" pitchFamily="34" charset="0"/>
                <a:ea typeface="Verdana" panose="020B0604030504040204" pitchFamily="34" charset="0"/>
                <a:cs typeface="Times New Roman" panose="02020603050405020304" pitchFamily="18" charset="0"/>
              </a:rPr>
              <a:t> </a:t>
            </a:r>
            <a:r>
              <a:rPr lang="en-GB" sz="2400" b="1" dirty="0" err="1">
                <a:latin typeface="Verdana" panose="020B0604030504040204" pitchFamily="34" charset="0"/>
                <a:ea typeface="Verdana" panose="020B0604030504040204" pitchFamily="34" charset="0"/>
                <a:cs typeface="Times New Roman" panose="02020603050405020304" pitchFamily="18" charset="0"/>
              </a:rPr>
              <a:t>iesnieguma</a:t>
            </a:r>
            <a:r>
              <a:rPr lang="en-GB" sz="2400" b="1" dirty="0">
                <a:latin typeface="Verdana" panose="020B0604030504040204" pitchFamily="34" charset="0"/>
                <a:ea typeface="Verdana" panose="020B0604030504040204" pitchFamily="34" charset="0"/>
                <a:cs typeface="Times New Roman" panose="02020603050405020304" pitchFamily="18" charset="0"/>
              </a:rPr>
              <a:t> </a:t>
            </a:r>
            <a:r>
              <a:rPr lang="lv-LV" sz="2400" b="1" dirty="0">
                <a:latin typeface="Verdana" panose="020B0604030504040204" pitchFamily="34" charset="0"/>
                <a:ea typeface="Verdana" panose="020B0604030504040204" pitchFamily="34" charset="0"/>
                <a:cs typeface="Times New Roman" panose="02020603050405020304" pitchFamily="18" charset="0"/>
              </a:rPr>
              <a:t>aizpildīšanas metodikas 3.pielikums</a:t>
            </a:r>
          </a:p>
        </p:txBody>
      </p:sp>
      <p:sp>
        <p:nvSpPr>
          <p:cNvPr id="4" name="Slide Number Placeholder 3">
            <a:extLst>
              <a:ext uri="{FF2B5EF4-FFF2-40B4-BE49-F238E27FC236}">
                <a16:creationId xmlns:a16="http://schemas.microsoft.com/office/drawing/2014/main" id="{D51C97E1-66E7-35C0-5592-C2F1F73CC456}"/>
              </a:ext>
            </a:extLst>
          </p:cNvPr>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11828161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A33E2-0D3D-5CCD-3EA7-CEE8B3334598}"/>
              </a:ext>
            </a:extLst>
          </p:cNvPr>
          <p:cNvSpPr>
            <a:spLocks noGrp="1"/>
          </p:cNvSpPr>
          <p:nvPr>
            <p:ph type="title"/>
          </p:nvPr>
        </p:nvSpPr>
        <p:spPr/>
        <p:txBody>
          <a:bodyPr>
            <a:normAutofit/>
          </a:bodyPr>
          <a:lstStyle/>
          <a:p>
            <a:r>
              <a:rPr lang="lv-LV" sz="3000" dirty="0">
                <a:latin typeface="Verdana" panose="020B0604030504040204" pitchFamily="34" charset="0"/>
                <a:ea typeface="Verdana" panose="020B0604030504040204" pitchFamily="34" charset="0"/>
              </a:rPr>
              <a:t>Iesniedzamie dokumenti</a:t>
            </a:r>
            <a:endParaRPr lang="lv-LV" sz="3000" dirty="0"/>
          </a:p>
        </p:txBody>
      </p:sp>
      <p:sp>
        <p:nvSpPr>
          <p:cNvPr id="3" name="Content Placeholder 2">
            <a:extLst>
              <a:ext uri="{FF2B5EF4-FFF2-40B4-BE49-F238E27FC236}">
                <a16:creationId xmlns:a16="http://schemas.microsoft.com/office/drawing/2014/main" id="{B4CF7A9F-93B3-04B4-D6F3-FFC7EC76E0FB}"/>
              </a:ext>
            </a:extLst>
          </p:cNvPr>
          <p:cNvSpPr>
            <a:spLocks noGrp="1"/>
          </p:cNvSpPr>
          <p:nvPr>
            <p:ph idx="1"/>
          </p:nvPr>
        </p:nvSpPr>
        <p:spPr>
          <a:xfrm>
            <a:off x="457200" y="1417643"/>
            <a:ext cx="8229600" cy="4938725"/>
          </a:xfrm>
        </p:spPr>
        <p:txBody>
          <a:bodyPr>
            <a:normAutofit/>
          </a:bodyPr>
          <a:lstStyle/>
          <a:p>
            <a:pPr algn="just">
              <a:spcBef>
                <a:spcPts val="600"/>
              </a:spcBef>
            </a:pPr>
            <a:r>
              <a:rPr lang="lv-LV" sz="2600" dirty="0">
                <a:latin typeface="Verdana" panose="020B0604030504040204" pitchFamily="34" charset="0"/>
                <a:ea typeface="Verdana" panose="020B0604030504040204" pitchFamily="34" charset="0"/>
              </a:rPr>
              <a:t>Vispārējas tautsaimnieciskas nozīmes pakalpojuma sniegšanas pilnvarojuma uzlicēja (NVD) apliecinājums - </a:t>
            </a:r>
            <a:r>
              <a:rPr lang="lv-LV" sz="2600" i="1" dirty="0">
                <a:solidFill>
                  <a:srgbClr val="C00000"/>
                </a:solidFill>
                <a:latin typeface="Verdana" panose="020B0604030504040204" pitchFamily="34" charset="0"/>
                <a:ea typeface="Verdana" panose="020B0604030504040204" pitchFamily="34" charset="0"/>
                <a:cs typeface="Times New Roman" panose="02020603050405020304" pitchFamily="18" charset="0"/>
              </a:rPr>
              <a:t>pievienot Kohēzijas politikas fondu vadības informācijas sistēmas sadaļā “Citi pielikumi” kā atsevišķu dokumentu, kas parakstīts ar drošu elektronisko parakstu. </a:t>
            </a:r>
            <a:r>
              <a:rPr lang="lv-LV" sz="2600" b="1" dirty="0">
                <a:latin typeface="Verdana" panose="020B0604030504040204" pitchFamily="34" charset="0"/>
                <a:ea typeface="Verdana" panose="020B0604030504040204" pitchFamily="34" charset="0"/>
                <a:cs typeface="Times New Roman" panose="02020603050405020304" pitchFamily="18" charset="0"/>
              </a:rPr>
              <a:t>MK noteikumu 2</a:t>
            </a:r>
            <a:r>
              <a:rPr lang="en-GB" sz="2600" b="1" dirty="0">
                <a:latin typeface="Verdana" panose="020B0604030504040204" pitchFamily="34" charset="0"/>
                <a:ea typeface="Verdana" panose="020B0604030504040204" pitchFamily="34" charset="0"/>
                <a:cs typeface="Times New Roman" panose="02020603050405020304" pitchFamily="18" charset="0"/>
              </a:rPr>
              <a:t>8</a:t>
            </a:r>
            <a:r>
              <a:rPr lang="lv-LV" sz="2600" b="1" dirty="0">
                <a:latin typeface="Verdana" panose="020B0604030504040204" pitchFamily="34" charset="0"/>
                <a:ea typeface="Verdana" panose="020B0604030504040204" pitchFamily="34" charset="0"/>
                <a:cs typeface="Times New Roman" panose="02020603050405020304" pitchFamily="18" charset="0"/>
              </a:rPr>
              <a:t>.punkts, paraugs – </a:t>
            </a:r>
            <a:r>
              <a:rPr lang="en-GB" sz="2600" b="1" dirty="0" err="1">
                <a:latin typeface="Verdana" panose="020B0604030504040204" pitchFamily="34" charset="0"/>
                <a:ea typeface="Verdana" panose="020B0604030504040204" pitchFamily="34" charset="0"/>
                <a:cs typeface="Times New Roman" panose="02020603050405020304" pitchFamily="18" charset="0"/>
              </a:rPr>
              <a:t>projekta</a:t>
            </a:r>
            <a:r>
              <a:rPr lang="en-GB" sz="2600" b="1" dirty="0">
                <a:latin typeface="Verdana" panose="020B0604030504040204" pitchFamily="34" charset="0"/>
                <a:ea typeface="Verdana" panose="020B0604030504040204" pitchFamily="34" charset="0"/>
                <a:cs typeface="Times New Roman" panose="02020603050405020304" pitchFamily="18" charset="0"/>
              </a:rPr>
              <a:t> </a:t>
            </a:r>
            <a:r>
              <a:rPr lang="en-GB" sz="2600" b="1" dirty="0" err="1">
                <a:latin typeface="Verdana" panose="020B0604030504040204" pitchFamily="34" charset="0"/>
                <a:ea typeface="Verdana" panose="020B0604030504040204" pitchFamily="34" charset="0"/>
                <a:cs typeface="Times New Roman" panose="02020603050405020304" pitchFamily="18" charset="0"/>
              </a:rPr>
              <a:t>iesnieguma</a:t>
            </a:r>
            <a:r>
              <a:rPr lang="en-GB" sz="2600" b="1" dirty="0">
                <a:latin typeface="Verdana" panose="020B0604030504040204" pitchFamily="34" charset="0"/>
                <a:ea typeface="Verdana" panose="020B0604030504040204" pitchFamily="34" charset="0"/>
                <a:cs typeface="Times New Roman" panose="02020603050405020304" pitchFamily="18" charset="0"/>
              </a:rPr>
              <a:t> </a:t>
            </a:r>
            <a:r>
              <a:rPr lang="lv-LV" sz="2600" b="1" dirty="0">
                <a:latin typeface="Verdana" panose="020B0604030504040204" pitchFamily="34" charset="0"/>
                <a:ea typeface="Verdana" panose="020B0604030504040204" pitchFamily="34" charset="0"/>
                <a:cs typeface="Times New Roman" panose="02020603050405020304" pitchFamily="18" charset="0"/>
              </a:rPr>
              <a:t>aizpildīšanas metodikas </a:t>
            </a:r>
            <a:r>
              <a:rPr lang="en-GB" sz="2600" b="1" dirty="0">
                <a:latin typeface="Verdana" panose="020B0604030504040204" pitchFamily="34" charset="0"/>
                <a:ea typeface="Verdana" panose="020B0604030504040204" pitchFamily="34" charset="0"/>
                <a:cs typeface="Times New Roman" panose="02020603050405020304" pitchFamily="18" charset="0"/>
              </a:rPr>
              <a:t>4</a:t>
            </a:r>
            <a:r>
              <a:rPr lang="lv-LV" sz="2600" b="1" dirty="0">
                <a:latin typeface="Verdana" panose="020B0604030504040204" pitchFamily="34" charset="0"/>
                <a:ea typeface="Verdana" panose="020B0604030504040204" pitchFamily="34" charset="0"/>
                <a:cs typeface="Times New Roman" panose="02020603050405020304" pitchFamily="18" charset="0"/>
              </a:rPr>
              <a:t>.pielikums</a:t>
            </a:r>
            <a:endParaRPr lang="lv-LV" sz="2600" i="1" dirty="0">
              <a:latin typeface="Verdana" panose="020B0604030504040204" pitchFamily="34" charset="0"/>
              <a:ea typeface="Verdana" panose="020B0604030504040204" pitchFamily="34" charset="0"/>
              <a:cs typeface="Times New Roman" panose="02020603050405020304" pitchFamily="18" charset="0"/>
            </a:endParaRPr>
          </a:p>
          <a:p>
            <a:pPr marL="0" indent="0">
              <a:buNone/>
            </a:pPr>
            <a:endParaRPr lang="lv-LV" dirty="0"/>
          </a:p>
        </p:txBody>
      </p:sp>
      <p:sp>
        <p:nvSpPr>
          <p:cNvPr id="4" name="Slide Number Placeholder 3">
            <a:extLst>
              <a:ext uri="{FF2B5EF4-FFF2-40B4-BE49-F238E27FC236}">
                <a16:creationId xmlns:a16="http://schemas.microsoft.com/office/drawing/2014/main" id="{D712A688-C3B5-D915-B652-DF0C25983969}"/>
              </a:ext>
            </a:extLst>
          </p:cNvPr>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14806676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6F001-22B3-5FF0-CE55-09F9835B6294}"/>
              </a:ext>
            </a:extLst>
          </p:cNvPr>
          <p:cNvSpPr>
            <a:spLocks noGrp="1"/>
          </p:cNvSpPr>
          <p:nvPr>
            <p:ph type="title"/>
          </p:nvPr>
        </p:nvSpPr>
        <p:spPr/>
        <p:txBody>
          <a:bodyPr>
            <a:normAutofit/>
          </a:bodyPr>
          <a:lstStyle/>
          <a:p>
            <a:r>
              <a:rPr lang="lv-LV" sz="3000" dirty="0">
                <a:latin typeface="Verdana" panose="020B0604030504040204" pitchFamily="34" charset="0"/>
                <a:ea typeface="Verdana" panose="020B0604030504040204" pitchFamily="34" charset="0"/>
              </a:rPr>
              <a:t>Iesniedzamie dokumenti</a:t>
            </a:r>
            <a:endParaRPr lang="lv-LV" sz="3000" dirty="0"/>
          </a:p>
        </p:txBody>
      </p:sp>
      <p:sp>
        <p:nvSpPr>
          <p:cNvPr id="3" name="Content Placeholder 2">
            <a:extLst>
              <a:ext uri="{FF2B5EF4-FFF2-40B4-BE49-F238E27FC236}">
                <a16:creationId xmlns:a16="http://schemas.microsoft.com/office/drawing/2014/main" id="{C8867B86-9E2B-1E87-D876-6EED3AD51072}"/>
              </a:ext>
            </a:extLst>
          </p:cNvPr>
          <p:cNvSpPr>
            <a:spLocks noGrp="1"/>
          </p:cNvSpPr>
          <p:nvPr>
            <p:ph idx="1"/>
          </p:nvPr>
        </p:nvSpPr>
        <p:spPr>
          <a:xfrm>
            <a:off x="457200" y="1371600"/>
            <a:ext cx="8229600" cy="5105400"/>
          </a:xfrm>
        </p:spPr>
        <p:txBody>
          <a:bodyPr>
            <a:normAutofit fontScale="55000" lnSpcReduction="20000"/>
          </a:bodyPr>
          <a:lstStyle/>
          <a:p>
            <a:pPr marL="352341" marR="0" lvl="0" indent="-352341" algn="just" defTabSz="939575" rtl="0" eaLnBrk="1" fontAlgn="auto" latinLnBrk="0" hangingPunct="1">
              <a:lnSpc>
                <a:spcPct val="100000"/>
              </a:lnSpc>
              <a:spcBef>
                <a:spcPct val="20000"/>
              </a:spcBef>
              <a:spcAft>
                <a:spcPts val="0"/>
              </a:spcAft>
              <a:buClrTx/>
              <a:buSzTx/>
              <a:buFont typeface="Arial" pitchFamily="34" charset="0"/>
              <a:buChar char="•"/>
              <a:tabLst/>
              <a:defRPr/>
            </a:pPr>
            <a:r>
              <a:rPr kumimoji="0" lang="en-GB" sz="4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ani" panose="020B0502040204020203" pitchFamily="18" charset="0"/>
              </a:rPr>
              <a:t>I</a:t>
            </a:r>
            <a:r>
              <a:rPr kumimoji="0" lang="lv-LV" sz="4200" b="0"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Vani" panose="020B0502040204020203" pitchFamily="18" charset="0"/>
              </a:rPr>
              <a:t>nfrastruktūras</a:t>
            </a:r>
            <a:r>
              <a:rPr kumimoji="0" lang="lv-LV" sz="4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ani" panose="020B0502040204020203" pitchFamily="18" charset="0"/>
              </a:rPr>
              <a:t> izmantošanas </a:t>
            </a:r>
            <a:r>
              <a:rPr kumimoji="0" lang="en-GB" sz="4200" b="0"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Vani" panose="020B0502040204020203" pitchFamily="18" charset="0"/>
              </a:rPr>
              <a:t>proporcijas</a:t>
            </a:r>
            <a:r>
              <a:rPr kumimoji="0" lang="en-GB" sz="4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ani" panose="020B0502040204020203" pitchFamily="18" charset="0"/>
              </a:rPr>
              <a:t> </a:t>
            </a:r>
            <a:r>
              <a:rPr kumimoji="0" lang="en-GB" sz="4200" b="0"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Vani" panose="020B0502040204020203" pitchFamily="18" charset="0"/>
              </a:rPr>
              <a:t>aprēķins</a:t>
            </a:r>
            <a:r>
              <a:rPr kumimoji="0" lang="en-GB" sz="4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ani" panose="020B0502040204020203" pitchFamily="18" charset="0"/>
              </a:rPr>
              <a:t> - </a:t>
            </a:r>
            <a:r>
              <a:rPr kumimoji="0" lang="lv-LV" sz="4200" b="0" i="1" u="none" strike="noStrike" kern="1200" cap="none" spc="0" normalizeH="0" baseline="0" noProof="0" dirty="0">
                <a:ln>
                  <a:noFill/>
                </a:ln>
                <a:solidFill>
                  <a:srgbClr val="C00000"/>
                </a:solidFill>
                <a:effectLst/>
                <a:uLnTx/>
                <a:uFillTx/>
                <a:latin typeface="Verdana" panose="020B0604030504040204" pitchFamily="34" charset="0"/>
                <a:ea typeface="Verdana" panose="020B0604030504040204" pitchFamily="34" charset="0"/>
                <a:cs typeface="Vani" panose="020B0502040204020203" pitchFamily="18" charset="0"/>
              </a:rPr>
              <a:t>pievienot Kohēzijas politikas fondu vadības informācijas sistēmas sadaļā “Citi pielikumi” kā atsevišķu dokumentu, kas parakstīts ar drošu elektronisko parakstu</a:t>
            </a:r>
            <a:r>
              <a:rPr kumimoji="0" lang="lv-LV" sz="42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Times New Roman" panose="02020603050405020304" pitchFamily="18" charset="0"/>
              </a:rPr>
              <a:t> MK noteikumu 40.</a:t>
            </a:r>
            <a:r>
              <a:rPr kumimoji="0" lang="en-GB" sz="4200" b="1"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Times New Roman" panose="02020603050405020304" pitchFamily="18" charset="0"/>
              </a:rPr>
              <a:t>punkts</a:t>
            </a:r>
            <a:r>
              <a:rPr kumimoji="0" lang="lv-LV" sz="42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Times New Roman" panose="02020603050405020304" pitchFamily="18" charset="0"/>
              </a:rPr>
              <a:t>, paraugs </a:t>
            </a:r>
            <a:r>
              <a:rPr kumimoji="0" lang="en-GB" sz="4200" b="1"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Times New Roman" panose="02020603050405020304" pitchFamily="18" charset="0"/>
              </a:rPr>
              <a:t>projekta</a:t>
            </a:r>
            <a:r>
              <a:rPr kumimoji="0" lang="en-GB" sz="42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Times New Roman" panose="02020603050405020304" pitchFamily="18" charset="0"/>
              </a:rPr>
              <a:t> </a:t>
            </a:r>
            <a:r>
              <a:rPr kumimoji="0" lang="en-GB" sz="4200" b="1"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Times New Roman" panose="02020603050405020304" pitchFamily="18" charset="0"/>
              </a:rPr>
              <a:t>iesnieguma</a:t>
            </a:r>
            <a:r>
              <a:rPr kumimoji="0" lang="en-GB" sz="42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Times New Roman" panose="02020603050405020304" pitchFamily="18" charset="0"/>
              </a:rPr>
              <a:t> </a:t>
            </a:r>
            <a:r>
              <a:rPr kumimoji="0" lang="lv-LV" sz="42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Times New Roman" panose="02020603050405020304" pitchFamily="18" charset="0"/>
              </a:rPr>
              <a:t>aizpildīšanas metodikas </a:t>
            </a:r>
            <a:r>
              <a:rPr kumimoji="0" lang="en-GB" sz="42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Times New Roman" panose="02020603050405020304" pitchFamily="18" charset="0"/>
              </a:rPr>
              <a:t>5</a:t>
            </a:r>
            <a:r>
              <a:rPr kumimoji="0" lang="lv-LV" sz="42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Times New Roman" panose="02020603050405020304" pitchFamily="18" charset="0"/>
              </a:rPr>
              <a:t>.pielikums</a:t>
            </a:r>
            <a:endParaRPr kumimoji="0" lang="en-GB" sz="42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Times New Roman" panose="02020603050405020304" pitchFamily="18" charset="0"/>
            </a:endParaRPr>
          </a:p>
          <a:p>
            <a:pPr marL="0" marR="0" lvl="0" indent="0" algn="just" defTabSz="939575" rtl="0" eaLnBrk="1" fontAlgn="auto" latinLnBrk="0" hangingPunct="1">
              <a:lnSpc>
                <a:spcPct val="100000"/>
              </a:lnSpc>
              <a:spcBef>
                <a:spcPct val="20000"/>
              </a:spcBef>
              <a:spcAft>
                <a:spcPts val="0"/>
              </a:spcAft>
              <a:buClrTx/>
              <a:buSzTx/>
              <a:buNone/>
              <a:tabLst/>
              <a:defRPr/>
            </a:pPr>
            <a:endParaRPr kumimoji="0" lang="en-GB" sz="42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Times New Roman" panose="02020603050405020304" pitchFamily="18" charset="0"/>
            </a:endParaRPr>
          </a:p>
          <a:p>
            <a:pPr marL="0" marR="0" lvl="0" indent="0" algn="just" defTabSz="939575" rtl="0" eaLnBrk="1" fontAlgn="auto" latinLnBrk="0" hangingPunct="1">
              <a:lnSpc>
                <a:spcPct val="100000"/>
              </a:lnSpc>
              <a:spcBef>
                <a:spcPct val="20000"/>
              </a:spcBef>
              <a:spcAft>
                <a:spcPts val="0"/>
              </a:spcAft>
              <a:buClrTx/>
              <a:buSzTx/>
              <a:buNone/>
              <a:tabLst/>
              <a:defRPr/>
            </a:pPr>
            <a:r>
              <a:rPr lang="en-GB" sz="4200" dirty="0">
                <a:solidFill>
                  <a:prstClr val="black"/>
                </a:solidFill>
                <a:latin typeface="Verdana" panose="020B0604030504040204" pitchFamily="34" charset="0"/>
                <a:ea typeface="Verdana" panose="020B0604030504040204" pitchFamily="34" charset="0"/>
                <a:cs typeface="Times New Roman" panose="02020603050405020304" pitchFamily="18" charset="0"/>
              </a:rPr>
              <a:t>Aizpildīšanas </a:t>
            </a:r>
            <a:r>
              <a:rPr lang="en-GB" sz="4200" dirty="0" err="1">
                <a:solidFill>
                  <a:prstClr val="black"/>
                </a:solidFill>
                <a:latin typeface="Verdana" panose="020B0604030504040204" pitchFamily="34" charset="0"/>
                <a:ea typeface="Verdana" panose="020B0604030504040204" pitchFamily="34" charset="0"/>
                <a:cs typeface="Times New Roman" panose="02020603050405020304" pitchFamily="18" charset="0"/>
              </a:rPr>
              <a:t>paraugs</a:t>
            </a:r>
            <a:r>
              <a:rPr lang="en-GB" sz="4200" dirty="0">
                <a:solidFill>
                  <a:prstClr val="black"/>
                </a:solidFill>
                <a:latin typeface="Verdana" panose="020B0604030504040204" pitchFamily="34" charset="0"/>
                <a:ea typeface="Verdana" panose="020B0604030504040204" pitchFamily="34" charset="0"/>
                <a:cs typeface="Times New Roman" panose="02020603050405020304" pitchFamily="18" charset="0"/>
              </a:rPr>
              <a:t>:</a:t>
            </a:r>
            <a:endParaRPr kumimoji="0" lang="en-GB" sz="420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Times New Roman" panose="02020603050405020304" pitchFamily="18" charset="0"/>
            </a:endParaRPr>
          </a:p>
          <a:p>
            <a:pPr marL="0" indent="0" algn="just">
              <a:buNone/>
              <a:defRPr/>
            </a:pPr>
            <a:r>
              <a:rPr lang="en-GB" sz="4200" dirty="0">
                <a:solidFill>
                  <a:prstClr val="black"/>
                </a:solidFill>
                <a:latin typeface="Verdana" panose="020B0604030504040204" pitchFamily="34" charset="0"/>
                <a:ea typeface="Verdana" panose="020B0604030504040204" pitchFamily="34" charset="0"/>
                <a:cs typeface="Times New Roman" panose="02020603050405020304" pitchFamily="18" charset="0"/>
                <a:hlinkClick r:id="rId2"/>
              </a:rPr>
              <a:t>https://www.vm.gov.lv/lv/media/12024/download?attachment</a:t>
            </a:r>
            <a:endParaRPr lang="en-GB" sz="4200" dirty="0">
              <a:solidFill>
                <a:prstClr val="black"/>
              </a:solidFill>
              <a:latin typeface="Verdana" panose="020B0604030504040204" pitchFamily="34" charset="0"/>
              <a:ea typeface="Verdana" panose="020B0604030504040204" pitchFamily="34" charset="0"/>
              <a:cs typeface="Times New Roman" panose="02020603050405020304" pitchFamily="18" charset="0"/>
            </a:endParaRPr>
          </a:p>
          <a:p>
            <a:pPr marL="0" indent="0" algn="just">
              <a:buNone/>
              <a:defRPr/>
            </a:pPr>
            <a:endParaRPr lang="en-GB" sz="4200" dirty="0">
              <a:solidFill>
                <a:prstClr val="black"/>
              </a:solidFill>
              <a:latin typeface="Verdana" panose="020B0604030504040204" pitchFamily="34" charset="0"/>
              <a:ea typeface="Verdana" panose="020B0604030504040204" pitchFamily="34" charset="0"/>
              <a:cs typeface="Times New Roman" panose="02020603050405020304" pitchFamily="18" charset="0"/>
            </a:endParaRPr>
          </a:p>
          <a:p>
            <a:pPr marL="0" indent="0" algn="just">
              <a:buNone/>
              <a:defRPr/>
            </a:pPr>
            <a:r>
              <a:rPr lang="en-GB" sz="4200" dirty="0">
                <a:solidFill>
                  <a:prstClr val="black"/>
                </a:solidFill>
                <a:latin typeface="Verdana" panose="020B0604030504040204" pitchFamily="34" charset="0"/>
                <a:ea typeface="Verdana" panose="020B0604030504040204" pitchFamily="34" charset="0"/>
                <a:cs typeface="Times New Roman" panose="02020603050405020304" pitchFamily="18" charset="0"/>
              </a:rPr>
              <a:t>Aizpildīšanas </a:t>
            </a:r>
            <a:r>
              <a:rPr lang="en-GB" sz="4200" dirty="0" err="1">
                <a:solidFill>
                  <a:prstClr val="black"/>
                </a:solidFill>
                <a:latin typeface="Verdana" panose="020B0604030504040204" pitchFamily="34" charset="0"/>
                <a:ea typeface="Verdana" panose="020B0604030504040204" pitchFamily="34" charset="0"/>
                <a:cs typeface="Times New Roman" panose="02020603050405020304" pitchFamily="18" charset="0"/>
              </a:rPr>
              <a:t>veidlapa</a:t>
            </a:r>
            <a:r>
              <a:rPr lang="en-GB" sz="4200" dirty="0">
                <a:solidFill>
                  <a:prstClr val="black"/>
                </a:solidFill>
                <a:latin typeface="Verdana" panose="020B0604030504040204" pitchFamily="34" charset="0"/>
                <a:ea typeface="Verdana" panose="020B0604030504040204" pitchFamily="34" charset="0"/>
                <a:cs typeface="Times New Roman" panose="02020603050405020304" pitchFamily="18" charset="0"/>
              </a:rPr>
              <a:t>:</a:t>
            </a:r>
            <a:endParaRPr lang="en-GB" sz="4200" i="1" dirty="0">
              <a:solidFill>
                <a:srgbClr val="C00000"/>
              </a:solidFill>
              <a:latin typeface="Verdana" panose="020B0604030504040204" pitchFamily="34" charset="0"/>
              <a:ea typeface="Verdana" panose="020B0604030504040204" pitchFamily="34" charset="0"/>
              <a:cs typeface="Vani" panose="020B0502040204020203" pitchFamily="18" charset="0"/>
            </a:endParaRPr>
          </a:p>
          <a:p>
            <a:pPr marL="0" marR="0" lvl="0" indent="0" algn="just" defTabSz="939575" rtl="0" eaLnBrk="1" fontAlgn="auto" latinLnBrk="0" hangingPunct="1">
              <a:lnSpc>
                <a:spcPct val="100000"/>
              </a:lnSpc>
              <a:spcBef>
                <a:spcPct val="20000"/>
              </a:spcBef>
              <a:spcAft>
                <a:spcPts val="0"/>
              </a:spcAft>
              <a:buClrTx/>
              <a:buSzTx/>
              <a:buNone/>
              <a:tabLst/>
              <a:defRPr/>
            </a:pPr>
            <a:r>
              <a:rPr kumimoji="0" lang="lv-LV" sz="4200" b="0" i="1" u="none" strike="noStrike" kern="1200" cap="none" spc="0" normalizeH="0" baseline="0" noProof="0" dirty="0">
                <a:ln>
                  <a:noFill/>
                </a:ln>
                <a:solidFill>
                  <a:srgbClr val="C00000"/>
                </a:solidFill>
                <a:effectLst/>
                <a:uLnTx/>
                <a:uFillTx/>
                <a:latin typeface="Verdana" panose="020B0604030504040204" pitchFamily="34" charset="0"/>
                <a:ea typeface="Verdana" panose="020B0604030504040204" pitchFamily="34" charset="0"/>
                <a:cs typeface="Vani" panose="020B0502040204020203" pitchFamily="18" charset="0"/>
                <a:hlinkClick r:id="rId3"/>
              </a:rPr>
              <a:t>https://www.vm.gov.lv/lv/media/12021/download?attachment</a:t>
            </a:r>
            <a:endParaRPr kumimoji="0" lang="en-GB" sz="4200" b="0" i="1" u="none" strike="noStrike" kern="1200" cap="none" spc="0" normalizeH="0" baseline="0" noProof="0" dirty="0">
              <a:ln>
                <a:noFill/>
              </a:ln>
              <a:solidFill>
                <a:srgbClr val="C00000"/>
              </a:solidFill>
              <a:effectLst/>
              <a:uLnTx/>
              <a:uFillTx/>
              <a:latin typeface="Verdana" panose="020B0604030504040204" pitchFamily="34" charset="0"/>
              <a:ea typeface="Verdana" panose="020B0604030504040204" pitchFamily="34" charset="0"/>
              <a:cs typeface="Vani" panose="020B0502040204020203" pitchFamily="18" charset="0"/>
            </a:endParaRPr>
          </a:p>
          <a:p>
            <a:pPr marL="352341" marR="0" lvl="0" indent="-352341" algn="just" defTabSz="939575" rtl="0" eaLnBrk="1" fontAlgn="auto" latinLnBrk="0" hangingPunct="1">
              <a:lnSpc>
                <a:spcPct val="100000"/>
              </a:lnSpc>
              <a:spcBef>
                <a:spcPct val="20000"/>
              </a:spcBef>
              <a:spcAft>
                <a:spcPts val="0"/>
              </a:spcAft>
              <a:buClrTx/>
              <a:buSzTx/>
              <a:buFont typeface="Arial" pitchFamily="34" charset="0"/>
              <a:buChar char="•"/>
              <a:tabLst/>
              <a:defRPr/>
            </a:pPr>
            <a:endParaRPr kumimoji="0" lang="lv-LV" sz="3400" b="0" i="1" u="none" strike="noStrike" kern="1200" cap="none" spc="0" normalizeH="0" baseline="0" noProof="0" dirty="0">
              <a:ln>
                <a:noFill/>
              </a:ln>
              <a:solidFill>
                <a:srgbClr val="C00000"/>
              </a:solidFill>
              <a:effectLst/>
              <a:uLnTx/>
              <a:uFillTx/>
              <a:latin typeface="Verdana" panose="020B0604030504040204" pitchFamily="34" charset="0"/>
              <a:ea typeface="Verdana" panose="020B0604030504040204" pitchFamily="34" charset="0"/>
              <a:cs typeface="Vani" panose="020B0502040204020203" pitchFamily="18" charset="0"/>
            </a:endParaRPr>
          </a:p>
          <a:p>
            <a:endParaRPr lang="lv-LV" dirty="0"/>
          </a:p>
        </p:txBody>
      </p:sp>
      <p:sp>
        <p:nvSpPr>
          <p:cNvPr id="4" name="Slide Number Placeholder 3">
            <a:extLst>
              <a:ext uri="{FF2B5EF4-FFF2-40B4-BE49-F238E27FC236}">
                <a16:creationId xmlns:a16="http://schemas.microsoft.com/office/drawing/2014/main" id="{AFE7B256-0758-B21C-962F-D96CB5F40FD2}"/>
              </a:ext>
            </a:extLst>
          </p:cNvPr>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17886168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14F86-86F2-B8A2-9164-757AB72CD032}"/>
              </a:ext>
            </a:extLst>
          </p:cNvPr>
          <p:cNvSpPr>
            <a:spLocks noGrp="1"/>
          </p:cNvSpPr>
          <p:nvPr>
            <p:ph type="title"/>
          </p:nvPr>
        </p:nvSpPr>
        <p:spPr/>
        <p:txBody>
          <a:bodyPr>
            <a:normAutofit/>
          </a:bodyPr>
          <a:lstStyle/>
          <a:p>
            <a:r>
              <a:rPr lang="lv-LV" sz="3000" dirty="0">
                <a:latin typeface="Verdana" panose="020B0604030504040204" pitchFamily="34" charset="0"/>
                <a:ea typeface="Verdana" panose="020B0604030504040204" pitchFamily="34" charset="0"/>
              </a:rPr>
              <a:t>Iesniedzamie dokumenti</a:t>
            </a:r>
          </a:p>
        </p:txBody>
      </p:sp>
      <p:sp>
        <p:nvSpPr>
          <p:cNvPr id="3" name="Content Placeholder 2">
            <a:extLst>
              <a:ext uri="{FF2B5EF4-FFF2-40B4-BE49-F238E27FC236}">
                <a16:creationId xmlns:a16="http://schemas.microsoft.com/office/drawing/2014/main" id="{02D381A4-7E0A-F58F-C32F-2CD2F93CD29B}"/>
              </a:ext>
            </a:extLst>
          </p:cNvPr>
          <p:cNvSpPr>
            <a:spLocks noGrp="1"/>
          </p:cNvSpPr>
          <p:nvPr>
            <p:ph idx="1"/>
          </p:nvPr>
        </p:nvSpPr>
        <p:spPr>
          <a:xfrm>
            <a:off x="457200" y="1417643"/>
            <a:ext cx="8229600" cy="4938725"/>
          </a:xfrm>
        </p:spPr>
        <p:txBody>
          <a:bodyPr>
            <a:normAutofit fontScale="92500"/>
          </a:bodyPr>
          <a:lstStyle/>
          <a:p>
            <a:pPr algn="just">
              <a:defRPr/>
            </a:pPr>
            <a:r>
              <a:rPr kumimoji="0" lang="en-GB"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ani" panose="020B0502040204020203" pitchFamily="18" charset="0"/>
              </a:rPr>
              <a:t>I</a:t>
            </a:r>
            <a:r>
              <a:rPr kumimoji="0" lang="lv-LV" sz="2400" b="0"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Vani" panose="020B0502040204020203" pitchFamily="18" charset="0"/>
              </a:rPr>
              <a:t>nfrastruktūras</a:t>
            </a:r>
            <a:r>
              <a:rPr kumimoji="0" lang="lv-LV"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ani" panose="020B0502040204020203" pitchFamily="18" charset="0"/>
              </a:rPr>
              <a:t> izmantošanas valsts apmaksāto pakalpojumu sniegšanai un citu darbību veikšanai proporcijas aprēķināšanas kārtība</a:t>
            </a:r>
            <a:r>
              <a:rPr kumimoji="0" lang="en-GB"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ani" panose="020B0502040204020203" pitchFamily="18" charset="0"/>
              </a:rPr>
              <a:t> - </a:t>
            </a:r>
            <a:r>
              <a:rPr kumimoji="0" lang="lv-LV" sz="2400" b="0" i="1" u="none" strike="noStrike" kern="1200" cap="none" spc="0" normalizeH="0" baseline="0" noProof="0" dirty="0">
                <a:ln>
                  <a:noFill/>
                </a:ln>
                <a:solidFill>
                  <a:srgbClr val="C00000"/>
                </a:solidFill>
                <a:effectLst/>
                <a:uLnTx/>
                <a:uFillTx/>
                <a:latin typeface="Verdana" panose="020B0604030504040204" pitchFamily="34" charset="0"/>
                <a:ea typeface="Verdana" panose="020B0604030504040204" pitchFamily="34" charset="0"/>
                <a:cs typeface="Vani" panose="020B0502040204020203" pitchFamily="18" charset="0"/>
              </a:rPr>
              <a:t>pievienot Kohēzijas politikas fondu vadības informācijas sistēmas sadaļā “Citi pielikumi” kā atsevišķu dokumentu, kas parakstīts ar drošu elektronisko parakstu</a:t>
            </a:r>
            <a:r>
              <a:rPr lang="lv-LV" sz="2400" b="1" dirty="0">
                <a:latin typeface="Verdana" panose="020B0604030504040204" pitchFamily="34" charset="0"/>
                <a:ea typeface="Verdana" panose="020B0604030504040204" pitchFamily="34" charset="0"/>
                <a:cs typeface="Times New Roman" panose="02020603050405020304" pitchFamily="18" charset="0"/>
              </a:rPr>
              <a:t> MK noteikumu 40.</a:t>
            </a:r>
            <a:r>
              <a:rPr lang="en-GB" sz="2400" b="1" dirty="0" err="1">
                <a:latin typeface="Verdana" panose="020B0604030504040204" pitchFamily="34" charset="0"/>
                <a:ea typeface="Verdana" panose="020B0604030504040204" pitchFamily="34" charset="0"/>
                <a:cs typeface="Times New Roman" panose="02020603050405020304" pitchFamily="18" charset="0"/>
              </a:rPr>
              <a:t>punkts</a:t>
            </a:r>
            <a:endParaRPr kumimoji="0" lang="lv-LV" sz="2400" b="0" i="1" u="none" strike="noStrike" kern="1200" cap="none" spc="0" normalizeH="0" baseline="0" noProof="0" dirty="0">
              <a:ln>
                <a:noFill/>
              </a:ln>
              <a:solidFill>
                <a:srgbClr val="C00000"/>
              </a:solidFill>
              <a:effectLst/>
              <a:uLnTx/>
              <a:uFillTx/>
              <a:latin typeface="Verdana" panose="020B0604030504040204" pitchFamily="34" charset="0"/>
              <a:ea typeface="Verdana" panose="020B0604030504040204" pitchFamily="34" charset="0"/>
              <a:cs typeface="Vani" panose="020B0502040204020203" pitchFamily="18" charset="0"/>
            </a:endParaRPr>
          </a:p>
          <a:p>
            <a:pPr algn="just">
              <a:defRPr/>
            </a:pPr>
            <a:r>
              <a:rPr lang="en-GB" sz="2400" dirty="0">
                <a:latin typeface="Verdana" panose="020B0604030504040204" pitchFamily="34" charset="0"/>
                <a:ea typeface="Verdana" panose="020B0604030504040204" pitchFamily="34" charset="0"/>
              </a:rPr>
              <a:t>R</a:t>
            </a:r>
            <a:r>
              <a:rPr lang="lv-LV" sz="2400" dirty="0" err="1">
                <a:latin typeface="Verdana" panose="020B0604030504040204" pitchFamily="34" charset="0"/>
                <a:ea typeface="Verdana" panose="020B0604030504040204" pitchFamily="34" charset="0"/>
              </a:rPr>
              <a:t>īkojums</a:t>
            </a:r>
            <a:r>
              <a:rPr lang="lv-LV" sz="2400" dirty="0">
                <a:latin typeface="Verdana" panose="020B0604030504040204" pitchFamily="34" charset="0"/>
                <a:ea typeface="Verdana" panose="020B0604030504040204" pitchFamily="34" charset="0"/>
              </a:rPr>
              <a:t> </a:t>
            </a:r>
            <a:r>
              <a:rPr lang="en-GB" sz="2400" dirty="0">
                <a:latin typeface="Verdana" panose="020B0604030504040204" pitchFamily="34" charset="0"/>
                <a:ea typeface="Verdana" panose="020B0604030504040204" pitchFamily="34" charset="0"/>
              </a:rPr>
              <a:t>p</a:t>
            </a:r>
            <a:r>
              <a:rPr lang="lv-LV" sz="2400" dirty="0">
                <a:latin typeface="Verdana" panose="020B0604030504040204" pitchFamily="34" charset="0"/>
                <a:ea typeface="Verdana" panose="020B0604030504040204" pitchFamily="34" charset="0"/>
              </a:rPr>
              <a:t>ar infrastruktūras izmantošanas valsts apmaksāto pakalpojumu sniegšanai un citu darbību veikšanai proporcijas aprēķina apstiprināšanu</a:t>
            </a:r>
            <a:r>
              <a:rPr lang="en-GB" sz="2400" dirty="0">
                <a:latin typeface="Verdana" panose="020B0604030504040204" pitchFamily="34" charset="0"/>
                <a:ea typeface="Verdana" panose="020B0604030504040204" pitchFamily="34" charset="0"/>
              </a:rPr>
              <a:t> - </a:t>
            </a:r>
            <a:r>
              <a:rPr lang="lv-LV" sz="2400" i="1" dirty="0">
                <a:solidFill>
                  <a:srgbClr val="C00000"/>
                </a:solidFill>
                <a:latin typeface="Verdana" panose="020B0604030504040204" pitchFamily="34" charset="0"/>
                <a:ea typeface="Verdana" panose="020B0604030504040204" pitchFamily="34" charset="0"/>
              </a:rPr>
              <a:t>pievienot Kohēzijas politikas fondu vadības informācijas sistēmas sadaļā “Citi pielikumi” kā atsevišķu dokumentu, kas parakstīts ar drošu elektronisko parakstu</a:t>
            </a:r>
            <a:r>
              <a:rPr lang="lv-LV" sz="2400" b="1" dirty="0">
                <a:latin typeface="Verdana" panose="020B0604030504040204" pitchFamily="34" charset="0"/>
                <a:ea typeface="Verdana" panose="020B0604030504040204" pitchFamily="34" charset="0"/>
                <a:cs typeface="Times New Roman" panose="02020603050405020304" pitchFamily="18" charset="0"/>
              </a:rPr>
              <a:t> MK noteikumu 40.</a:t>
            </a:r>
            <a:r>
              <a:rPr lang="en-GB" sz="2400" b="1" dirty="0" err="1">
                <a:latin typeface="Verdana" panose="020B0604030504040204" pitchFamily="34" charset="0"/>
                <a:ea typeface="Verdana" panose="020B0604030504040204" pitchFamily="34" charset="0"/>
                <a:cs typeface="Times New Roman" panose="02020603050405020304" pitchFamily="18" charset="0"/>
              </a:rPr>
              <a:t>punkts</a:t>
            </a:r>
            <a:endParaRPr lang="lv-LV" sz="2400" i="1" dirty="0">
              <a:solidFill>
                <a:srgbClr val="C00000"/>
              </a:solidFill>
              <a:latin typeface="Verdana" panose="020B0604030504040204" pitchFamily="34" charset="0"/>
              <a:ea typeface="Verdana" panose="020B0604030504040204" pitchFamily="34" charset="0"/>
            </a:endParaRPr>
          </a:p>
          <a:p>
            <a:pPr algn="just">
              <a:defRPr/>
            </a:pPr>
            <a:endParaRPr lang="lv-LV" sz="2400" dirty="0">
              <a:latin typeface="Verdana" panose="020B0604030504040204" pitchFamily="34" charset="0"/>
              <a:ea typeface="Verdana" panose="020B0604030504040204" pitchFamily="34" charset="0"/>
            </a:endParaRPr>
          </a:p>
          <a:p>
            <a:pPr marL="0" indent="0">
              <a:buNone/>
            </a:pPr>
            <a:endParaRPr lang="lv-LV" dirty="0"/>
          </a:p>
        </p:txBody>
      </p:sp>
      <p:sp>
        <p:nvSpPr>
          <p:cNvPr id="4" name="Slide Number Placeholder 3">
            <a:extLst>
              <a:ext uri="{FF2B5EF4-FFF2-40B4-BE49-F238E27FC236}">
                <a16:creationId xmlns:a16="http://schemas.microsoft.com/office/drawing/2014/main" id="{34AC5155-D929-3EDB-D7F8-F8981F1C94F3}"/>
              </a:ext>
            </a:extLst>
          </p:cNvPr>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18351836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0DF3D-BE4C-CA29-6108-85F915F70680}"/>
              </a:ext>
            </a:extLst>
          </p:cNvPr>
          <p:cNvSpPr>
            <a:spLocks noGrp="1"/>
          </p:cNvSpPr>
          <p:nvPr>
            <p:ph type="title"/>
          </p:nvPr>
        </p:nvSpPr>
        <p:spPr/>
        <p:txBody>
          <a:bodyPr>
            <a:normAutofit/>
          </a:bodyPr>
          <a:lstStyle/>
          <a:p>
            <a:r>
              <a:rPr lang="lv-LV" sz="3000" dirty="0">
                <a:latin typeface="Verdana" panose="020B0604030504040204" pitchFamily="34" charset="0"/>
                <a:ea typeface="Verdana" panose="020B0604030504040204" pitchFamily="34" charset="0"/>
              </a:rPr>
              <a:t>Iesniedzamie dokumenti</a:t>
            </a:r>
            <a:endParaRPr lang="lv-LV" sz="3000" dirty="0"/>
          </a:p>
        </p:txBody>
      </p:sp>
      <p:sp>
        <p:nvSpPr>
          <p:cNvPr id="3" name="Content Placeholder 2">
            <a:extLst>
              <a:ext uri="{FF2B5EF4-FFF2-40B4-BE49-F238E27FC236}">
                <a16:creationId xmlns:a16="http://schemas.microsoft.com/office/drawing/2014/main" id="{94624C4D-E40E-2FA2-52B8-EDBACB384ABC}"/>
              </a:ext>
            </a:extLst>
          </p:cNvPr>
          <p:cNvSpPr>
            <a:spLocks noGrp="1"/>
          </p:cNvSpPr>
          <p:nvPr>
            <p:ph idx="1"/>
          </p:nvPr>
        </p:nvSpPr>
        <p:spPr/>
        <p:txBody>
          <a:bodyPr>
            <a:normAutofit fontScale="92500"/>
          </a:bodyPr>
          <a:lstStyle/>
          <a:p>
            <a:pPr algn="just">
              <a:spcBef>
                <a:spcPts val="600"/>
              </a:spcBef>
              <a:defRPr/>
            </a:pPr>
            <a:r>
              <a:rPr kumimoji="0" lang="en-GB"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Times New Roman" panose="02020603050405020304" pitchFamily="18" charset="0"/>
              </a:rPr>
              <a:t>A</a:t>
            </a:r>
            <a:r>
              <a:rPr kumimoji="0" lang="lv-LV" sz="2400" b="0"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Times New Roman" panose="02020603050405020304" pitchFamily="18" charset="0"/>
              </a:rPr>
              <a:t>pliecinājums</a:t>
            </a:r>
            <a:r>
              <a:rPr kumimoji="0" lang="en-GB"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Times New Roman" panose="02020603050405020304" pitchFamily="18" charset="0"/>
              </a:rPr>
              <a:t> (</a:t>
            </a:r>
            <a:r>
              <a:rPr kumimoji="0" lang="en-GB" sz="2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Times New Roman" panose="02020603050405020304" pitchFamily="18" charset="0"/>
              </a:rPr>
              <a:t>par a</a:t>
            </a:r>
            <a:r>
              <a:rPr lang="lv-LV" sz="2200" dirty="0" err="1">
                <a:solidFill>
                  <a:srgbClr val="000000"/>
                </a:solidFill>
                <a:effectLst/>
                <a:latin typeface="Verdana" panose="020B0604030504040204" pitchFamily="34" charset="0"/>
                <a:ea typeface="Verdana" panose="020B0604030504040204" pitchFamily="34" charset="0"/>
              </a:rPr>
              <a:t>tsevišķu</a:t>
            </a:r>
            <a:r>
              <a:rPr lang="lv-LV" sz="2200" dirty="0">
                <a:solidFill>
                  <a:srgbClr val="000000"/>
                </a:solidFill>
                <a:effectLst/>
                <a:latin typeface="Verdana" panose="020B0604030504040204" pitchFamily="34" charset="0"/>
                <a:ea typeface="Verdana" panose="020B0604030504040204" pitchFamily="34" charset="0"/>
              </a:rPr>
              <a:t> projekta izmaksu, tai skaitā pievienotās vērtības nodokļa izmaksu, </a:t>
            </a:r>
            <a:r>
              <a:rPr lang="lv-LV" sz="2200" dirty="0" err="1">
                <a:solidFill>
                  <a:srgbClr val="000000"/>
                </a:solidFill>
                <a:effectLst/>
                <a:latin typeface="Verdana" panose="020B0604030504040204" pitchFamily="34" charset="0"/>
                <a:ea typeface="Verdana" panose="020B0604030504040204" pitchFamily="34" charset="0"/>
              </a:rPr>
              <a:t>uzskait</a:t>
            </a:r>
            <a:r>
              <a:rPr lang="en-GB" sz="2200" dirty="0" err="1">
                <a:solidFill>
                  <a:srgbClr val="000000"/>
                </a:solidFill>
                <a:effectLst/>
                <a:latin typeface="Verdana" panose="020B0604030504040204" pitchFamily="34" charset="0"/>
                <a:ea typeface="Verdana" panose="020B0604030504040204" pitchFamily="34" charset="0"/>
              </a:rPr>
              <a:t>i</a:t>
            </a:r>
            <a:r>
              <a:rPr lang="lv-LV" sz="2200" dirty="0">
                <a:solidFill>
                  <a:srgbClr val="000000"/>
                </a:solidFill>
                <a:effectLst/>
                <a:latin typeface="Verdana" panose="020B0604030504040204" pitchFamily="34" charset="0"/>
                <a:ea typeface="Verdana" panose="020B0604030504040204" pitchFamily="34" charset="0"/>
              </a:rPr>
              <a:t> un </a:t>
            </a:r>
            <a:r>
              <a:rPr lang="lv-LV" sz="2200" dirty="0" err="1">
                <a:solidFill>
                  <a:srgbClr val="000000"/>
                </a:solidFill>
                <a:effectLst/>
                <a:latin typeface="Verdana" panose="020B0604030504040204" pitchFamily="34" charset="0"/>
                <a:ea typeface="Verdana" panose="020B0604030504040204" pitchFamily="34" charset="0"/>
              </a:rPr>
              <a:t>nodalīšan</a:t>
            </a:r>
            <a:r>
              <a:rPr lang="en-GB" sz="2200" dirty="0">
                <a:solidFill>
                  <a:srgbClr val="000000"/>
                </a:solidFill>
                <a:effectLst/>
                <a:latin typeface="Verdana" panose="020B0604030504040204" pitchFamily="34" charset="0"/>
                <a:ea typeface="Verdana" panose="020B0604030504040204" pitchFamily="34" charset="0"/>
              </a:rPr>
              <a:t>u) - </a:t>
            </a:r>
            <a:r>
              <a:rPr kumimoji="0" lang="lv-LV" sz="2400" b="0" i="1" u="none" strike="noStrike" kern="1200" cap="none" spc="0" normalizeH="0" baseline="0" noProof="0" dirty="0">
                <a:ln>
                  <a:noFill/>
                </a:ln>
                <a:solidFill>
                  <a:srgbClr val="C00000"/>
                </a:solidFill>
                <a:effectLst/>
                <a:uLnTx/>
                <a:uFillTx/>
                <a:latin typeface="Verdana" panose="020B0604030504040204" pitchFamily="34" charset="0"/>
                <a:ea typeface="Verdana" panose="020B0604030504040204" pitchFamily="34" charset="0"/>
                <a:cs typeface="Times New Roman" panose="02020603050405020304" pitchFamily="18" charset="0"/>
              </a:rPr>
              <a:t>pievienot</a:t>
            </a:r>
            <a:r>
              <a:rPr kumimoji="0" lang="en-GB" sz="2400" b="0" i="1" u="none" strike="noStrike" kern="1200" cap="none" spc="0" normalizeH="0" baseline="0" noProof="0" dirty="0">
                <a:ln>
                  <a:noFill/>
                </a:ln>
                <a:solidFill>
                  <a:srgbClr val="C00000"/>
                </a:solidFill>
                <a:effectLst/>
                <a:uLnTx/>
                <a:uFillTx/>
                <a:latin typeface="Verdana" panose="020B0604030504040204" pitchFamily="34" charset="0"/>
                <a:ea typeface="Verdana" panose="020B0604030504040204" pitchFamily="34" charset="0"/>
                <a:cs typeface="Times New Roman" panose="02020603050405020304" pitchFamily="18" charset="0"/>
              </a:rPr>
              <a:t> </a:t>
            </a:r>
            <a:r>
              <a:rPr kumimoji="0" lang="lv-LV" sz="2400" b="0" i="1" u="none" strike="noStrike" kern="1200" cap="none" spc="0" normalizeH="0" baseline="0" noProof="0" dirty="0">
                <a:ln>
                  <a:noFill/>
                </a:ln>
                <a:solidFill>
                  <a:srgbClr val="C00000"/>
                </a:solidFill>
                <a:effectLst/>
                <a:uLnTx/>
                <a:uFillTx/>
                <a:latin typeface="Verdana" panose="020B0604030504040204" pitchFamily="34" charset="0"/>
                <a:ea typeface="Verdana" panose="020B0604030504040204" pitchFamily="34" charset="0"/>
                <a:cs typeface="Times New Roman" panose="02020603050405020304" pitchFamily="18" charset="0"/>
              </a:rPr>
              <a:t>Kohēzijas politikas fondu vadības informācijas </a:t>
            </a:r>
            <a:r>
              <a:rPr kumimoji="0" lang="lv-LV" sz="2400" b="0" i="1" u="none" strike="noStrike" kern="1200" cap="none" spc="0" normalizeH="0" baseline="0" noProof="0" dirty="0" err="1">
                <a:ln>
                  <a:noFill/>
                </a:ln>
                <a:solidFill>
                  <a:srgbClr val="C00000"/>
                </a:solidFill>
                <a:effectLst/>
                <a:uLnTx/>
                <a:uFillTx/>
                <a:latin typeface="Verdana" panose="020B0604030504040204" pitchFamily="34" charset="0"/>
                <a:ea typeface="Verdana" panose="020B0604030504040204" pitchFamily="34" charset="0"/>
                <a:cs typeface="Times New Roman" panose="02020603050405020304" pitchFamily="18" charset="0"/>
              </a:rPr>
              <a:t>sistēm</a:t>
            </a:r>
            <a:r>
              <a:rPr kumimoji="0" lang="en-GB" sz="2400" b="0" i="1" u="none" strike="noStrike" kern="1200" cap="none" spc="0" normalizeH="0" baseline="0" noProof="0" dirty="0">
                <a:ln>
                  <a:noFill/>
                </a:ln>
                <a:solidFill>
                  <a:srgbClr val="C00000"/>
                </a:solidFill>
                <a:effectLst/>
                <a:uLnTx/>
                <a:uFillTx/>
                <a:latin typeface="Verdana" panose="020B0604030504040204" pitchFamily="34" charset="0"/>
                <a:ea typeface="Verdana" panose="020B0604030504040204" pitchFamily="34" charset="0"/>
                <a:cs typeface="Times New Roman" panose="02020603050405020304" pitchFamily="18" charset="0"/>
              </a:rPr>
              <a:t>as </a:t>
            </a:r>
            <a:r>
              <a:rPr kumimoji="0" lang="en-GB" sz="2400" b="0" i="1" u="none" strike="noStrike" kern="1200" cap="none" spc="0" normalizeH="0" baseline="0" noProof="0" dirty="0" err="1">
                <a:ln>
                  <a:noFill/>
                </a:ln>
                <a:solidFill>
                  <a:srgbClr val="C00000"/>
                </a:solidFill>
                <a:effectLst/>
                <a:uLnTx/>
                <a:uFillTx/>
                <a:latin typeface="Verdana" panose="020B0604030504040204" pitchFamily="34" charset="0"/>
                <a:ea typeface="Verdana" panose="020B0604030504040204" pitchFamily="34" charset="0"/>
                <a:cs typeface="Times New Roman" panose="02020603050405020304" pitchFamily="18" charset="0"/>
              </a:rPr>
              <a:t>sadaļā</a:t>
            </a:r>
            <a:r>
              <a:rPr kumimoji="0" lang="en-GB" sz="2400" b="0" i="1" u="none" strike="noStrike" kern="1200" cap="none" spc="0" normalizeH="0" baseline="0" noProof="0" dirty="0">
                <a:ln>
                  <a:noFill/>
                </a:ln>
                <a:solidFill>
                  <a:srgbClr val="C00000"/>
                </a:solidFill>
                <a:effectLst/>
                <a:uLnTx/>
                <a:uFillTx/>
                <a:latin typeface="Verdana" panose="020B0604030504040204" pitchFamily="34" charset="0"/>
                <a:ea typeface="Verdana" panose="020B0604030504040204" pitchFamily="34" charset="0"/>
                <a:cs typeface="Times New Roman" panose="02020603050405020304" pitchFamily="18" charset="0"/>
              </a:rPr>
              <a:t> “Citi </a:t>
            </a:r>
            <a:r>
              <a:rPr kumimoji="0" lang="en-GB" sz="2400" b="0" i="1" u="none" strike="noStrike" kern="1200" cap="none" spc="0" normalizeH="0" baseline="0" noProof="0" dirty="0" err="1">
                <a:ln>
                  <a:noFill/>
                </a:ln>
                <a:solidFill>
                  <a:srgbClr val="C00000"/>
                </a:solidFill>
                <a:effectLst/>
                <a:uLnTx/>
                <a:uFillTx/>
                <a:latin typeface="Verdana" panose="020B0604030504040204" pitchFamily="34" charset="0"/>
                <a:ea typeface="Verdana" panose="020B0604030504040204" pitchFamily="34" charset="0"/>
                <a:cs typeface="Times New Roman" panose="02020603050405020304" pitchFamily="18" charset="0"/>
              </a:rPr>
              <a:t>pielikumi</a:t>
            </a:r>
            <a:r>
              <a:rPr kumimoji="0" lang="en-GB" sz="2400" b="0" i="1" u="none" strike="noStrike" kern="1200" cap="none" spc="0" normalizeH="0" baseline="0" noProof="0" dirty="0">
                <a:ln>
                  <a:noFill/>
                </a:ln>
                <a:solidFill>
                  <a:srgbClr val="C00000"/>
                </a:solidFill>
                <a:effectLst/>
                <a:uLnTx/>
                <a:uFillTx/>
                <a:latin typeface="Verdana" panose="020B0604030504040204" pitchFamily="34" charset="0"/>
                <a:ea typeface="Verdana" panose="020B0604030504040204" pitchFamily="34" charset="0"/>
                <a:cs typeface="Times New Roman" panose="02020603050405020304" pitchFamily="18" charset="0"/>
              </a:rPr>
              <a:t>”</a:t>
            </a:r>
            <a:r>
              <a:rPr kumimoji="0" lang="lv-LV" sz="2400" b="0" i="1" u="none" strike="noStrike" kern="1200" cap="none" spc="0" normalizeH="0" baseline="0" noProof="0" dirty="0">
                <a:ln>
                  <a:noFill/>
                </a:ln>
                <a:solidFill>
                  <a:srgbClr val="C00000"/>
                </a:solidFill>
                <a:effectLst/>
                <a:uLnTx/>
                <a:uFillTx/>
                <a:latin typeface="Verdana" panose="020B0604030504040204" pitchFamily="34" charset="0"/>
                <a:ea typeface="Verdana" panose="020B0604030504040204" pitchFamily="34" charset="0"/>
                <a:cs typeface="Times New Roman" panose="02020603050405020304" pitchFamily="18" charset="0"/>
              </a:rPr>
              <a:t> kā atsevišķu dokumentu, kas</a:t>
            </a:r>
            <a:r>
              <a:rPr kumimoji="0" lang="en-GB" sz="2400" b="0" i="1" u="none" strike="noStrike" kern="1200" cap="none" spc="0" normalizeH="0" baseline="0" noProof="0" dirty="0">
                <a:ln>
                  <a:noFill/>
                </a:ln>
                <a:solidFill>
                  <a:srgbClr val="C00000"/>
                </a:solidFill>
                <a:effectLst/>
                <a:uLnTx/>
                <a:uFillTx/>
                <a:latin typeface="Verdana" panose="020B0604030504040204" pitchFamily="34" charset="0"/>
                <a:ea typeface="Verdana" panose="020B0604030504040204" pitchFamily="34" charset="0"/>
                <a:cs typeface="Times New Roman" panose="02020603050405020304" pitchFamily="18" charset="0"/>
              </a:rPr>
              <a:t> </a:t>
            </a:r>
            <a:r>
              <a:rPr kumimoji="0" lang="lv-LV" sz="2400" b="0" i="1" u="none" strike="noStrike" kern="1200" cap="none" spc="0" normalizeH="0" baseline="0" noProof="0" dirty="0">
                <a:ln>
                  <a:noFill/>
                </a:ln>
                <a:solidFill>
                  <a:srgbClr val="C00000"/>
                </a:solidFill>
                <a:effectLst/>
                <a:uLnTx/>
                <a:uFillTx/>
                <a:latin typeface="Verdana" panose="020B0604030504040204" pitchFamily="34" charset="0"/>
                <a:ea typeface="Verdana" panose="020B0604030504040204" pitchFamily="34" charset="0"/>
                <a:cs typeface="Times New Roman" panose="02020603050405020304" pitchFamily="18" charset="0"/>
              </a:rPr>
              <a:t>parakstīts</a:t>
            </a:r>
            <a:r>
              <a:rPr kumimoji="0" lang="en-GB" sz="2400" b="0" i="1" u="none" strike="noStrike" kern="1200" cap="none" spc="0" normalizeH="0" baseline="0" noProof="0" dirty="0">
                <a:ln>
                  <a:noFill/>
                </a:ln>
                <a:solidFill>
                  <a:srgbClr val="C00000"/>
                </a:solidFill>
                <a:effectLst/>
                <a:uLnTx/>
                <a:uFillTx/>
                <a:latin typeface="Verdana" panose="020B0604030504040204" pitchFamily="34" charset="0"/>
                <a:ea typeface="Verdana" panose="020B0604030504040204" pitchFamily="34" charset="0"/>
                <a:cs typeface="Times New Roman" panose="02020603050405020304" pitchFamily="18" charset="0"/>
              </a:rPr>
              <a:t> </a:t>
            </a:r>
            <a:r>
              <a:rPr kumimoji="0" lang="lv-LV" sz="2400" b="0" i="1" u="none" strike="noStrike" kern="1200" cap="none" spc="0" normalizeH="0" baseline="0" noProof="0" dirty="0">
                <a:ln>
                  <a:noFill/>
                </a:ln>
                <a:solidFill>
                  <a:srgbClr val="C00000"/>
                </a:solidFill>
                <a:effectLst/>
                <a:uLnTx/>
                <a:uFillTx/>
                <a:latin typeface="Verdana" panose="020B0604030504040204" pitchFamily="34" charset="0"/>
                <a:ea typeface="Verdana" panose="020B0604030504040204" pitchFamily="34" charset="0"/>
                <a:cs typeface="Times New Roman" panose="02020603050405020304" pitchFamily="18" charset="0"/>
              </a:rPr>
              <a:t>ar drošu</a:t>
            </a:r>
            <a:r>
              <a:rPr kumimoji="0" lang="en-GB" sz="2400" b="0" i="1" u="none" strike="noStrike" kern="1200" cap="none" spc="0" normalizeH="0" baseline="0" noProof="0" dirty="0">
                <a:ln>
                  <a:noFill/>
                </a:ln>
                <a:solidFill>
                  <a:srgbClr val="C00000"/>
                </a:solidFill>
                <a:effectLst/>
                <a:uLnTx/>
                <a:uFillTx/>
                <a:latin typeface="Verdana" panose="020B0604030504040204" pitchFamily="34" charset="0"/>
                <a:ea typeface="Verdana" panose="020B0604030504040204" pitchFamily="34" charset="0"/>
                <a:cs typeface="Times New Roman" panose="02020603050405020304" pitchFamily="18" charset="0"/>
              </a:rPr>
              <a:t> </a:t>
            </a:r>
            <a:r>
              <a:rPr kumimoji="0" lang="lv-LV" sz="2400" b="0" i="1" u="none" strike="noStrike" kern="1200" cap="none" spc="0" normalizeH="0" baseline="0" noProof="0" dirty="0">
                <a:ln>
                  <a:noFill/>
                </a:ln>
                <a:solidFill>
                  <a:srgbClr val="C00000"/>
                </a:solidFill>
                <a:effectLst/>
                <a:uLnTx/>
                <a:uFillTx/>
                <a:latin typeface="Verdana" panose="020B0604030504040204" pitchFamily="34" charset="0"/>
                <a:ea typeface="Verdana" panose="020B0604030504040204" pitchFamily="34" charset="0"/>
                <a:cs typeface="Times New Roman" panose="02020603050405020304" pitchFamily="18" charset="0"/>
              </a:rPr>
              <a:t>elektronisko parakstu.</a:t>
            </a:r>
            <a:r>
              <a:rPr kumimoji="0" lang="lv-LV" sz="2400" b="1" i="0" u="none" strike="noStrike" kern="1200" cap="none" spc="0" normalizeH="0" baseline="0" noProof="0" dirty="0">
                <a:ln>
                  <a:noFill/>
                </a:ln>
                <a:solidFill>
                  <a:srgbClr val="00B050"/>
                </a:solidFill>
                <a:effectLst/>
                <a:uLnTx/>
                <a:uFillTx/>
                <a:latin typeface="Verdana" panose="020B0604030504040204" pitchFamily="34" charset="0"/>
                <a:ea typeface="Verdana" panose="020B0604030504040204" pitchFamily="34" charset="0"/>
                <a:cs typeface="Times New Roman" panose="02020603050405020304" pitchFamily="18" charset="0"/>
              </a:rPr>
              <a:t> </a:t>
            </a:r>
            <a:r>
              <a:rPr kumimoji="0" lang="lv-LV" sz="24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Times New Roman" panose="02020603050405020304" pitchFamily="18" charset="0"/>
              </a:rPr>
              <a:t>MK noteikumu </a:t>
            </a:r>
            <a:r>
              <a:rPr kumimoji="0" lang="en-GB" sz="24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Times New Roman" panose="02020603050405020304" pitchFamily="18" charset="0"/>
              </a:rPr>
              <a:t>51.8.apakšpunkts</a:t>
            </a:r>
            <a:r>
              <a:rPr kumimoji="0" lang="lv-LV" sz="24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Times New Roman" panose="02020603050405020304" pitchFamily="18" charset="0"/>
              </a:rPr>
              <a:t>, paraugs </a:t>
            </a:r>
            <a:r>
              <a:rPr kumimoji="0" lang="en-GB" sz="2400" b="1"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Times New Roman" panose="02020603050405020304" pitchFamily="18" charset="0"/>
              </a:rPr>
              <a:t>projekta</a:t>
            </a:r>
            <a:r>
              <a:rPr kumimoji="0" lang="en-GB" sz="24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Times New Roman" panose="02020603050405020304" pitchFamily="18" charset="0"/>
              </a:rPr>
              <a:t> </a:t>
            </a:r>
            <a:r>
              <a:rPr kumimoji="0" lang="en-GB" sz="2400" b="1" i="0" u="none" strike="noStrike" kern="1200" cap="none" spc="0" normalizeH="0" baseline="0" noProof="0" dirty="0" err="1">
                <a:ln>
                  <a:noFill/>
                </a:ln>
                <a:solidFill>
                  <a:prstClr val="black"/>
                </a:solidFill>
                <a:effectLst/>
                <a:uLnTx/>
                <a:uFillTx/>
                <a:latin typeface="Verdana" panose="020B0604030504040204" pitchFamily="34" charset="0"/>
                <a:ea typeface="Verdana" panose="020B0604030504040204" pitchFamily="34" charset="0"/>
                <a:cs typeface="Times New Roman" panose="02020603050405020304" pitchFamily="18" charset="0"/>
              </a:rPr>
              <a:t>iesnieguma</a:t>
            </a:r>
            <a:r>
              <a:rPr kumimoji="0" lang="en-GB" sz="24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Times New Roman" panose="02020603050405020304" pitchFamily="18" charset="0"/>
              </a:rPr>
              <a:t> </a:t>
            </a:r>
            <a:r>
              <a:rPr kumimoji="0" lang="lv-LV" sz="24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Times New Roman" panose="02020603050405020304" pitchFamily="18" charset="0"/>
              </a:rPr>
              <a:t>aizpildīšanas metodikas </a:t>
            </a:r>
            <a:r>
              <a:rPr kumimoji="0" lang="en-GB" sz="24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Times New Roman" panose="02020603050405020304" pitchFamily="18" charset="0"/>
              </a:rPr>
              <a:t>6</a:t>
            </a:r>
            <a:r>
              <a:rPr kumimoji="0" lang="lv-LV" sz="24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Times New Roman" panose="02020603050405020304" pitchFamily="18" charset="0"/>
              </a:rPr>
              <a:t>.pielikums</a:t>
            </a:r>
            <a:endParaRPr kumimoji="0" lang="lv-LV" sz="22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Times New Roman" panose="02020603050405020304" pitchFamily="18" charset="0"/>
            </a:endParaRPr>
          </a:p>
          <a:p>
            <a:pPr marL="763404" marR="0" lvl="1" indent="-293618" algn="just" defTabSz="939575" rtl="0" eaLnBrk="1" fontAlgn="auto" latinLnBrk="0" hangingPunct="1">
              <a:lnSpc>
                <a:spcPct val="100000"/>
              </a:lnSpc>
              <a:spcBef>
                <a:spcPts val="600"/>
              </a:spcBef>
              <a:spcAft>
                <a:spcPts val="0"/>
              </a:spcAft>
              <a:buClrTx/>
              <a:buSzTx/>
              <a:buFont typeface="Arial" pitchFamily="34" charset="0"/>
              <a:buChar char="–"/>
              <a:tabLst/>
              <a:defRPr/>
            </a:pPr>
            <a:r>
              <a:rPr kumimoji="0" lang="lv-LV"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rPr>
              <a:t>Lai attiecinātu PVN izmaksas, finansējuma saņēmējs projekta maksājuma pieprasījumam pievieno apliecinājumu, ka minētās izmaksas nav un netiks atgūtas no valsts budžeta priekšnodokļa veidā</a:t>
            </a:r>
            <a:endParaRPr kumimoji="0" lang="en-GB" sz="2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endParaRPr>
          </a:p>
          <a:p>
            <a:endParaRPr lang="lv-LV" dirty="0"/>
          </a:p>
        </p:txBody>
      </p:sp>
      <p:sp>
        <p:nvSpPr>
          <p:cNvPr id="4" name="Slide Number Placeholder 3">
            <a:extLst>
              <a:ext uri="{FF2B5EF4-FFF2-40B4-BE49-F238E27FC236}">
                <a16:creationId xmlns:a16="http://schemas.microsoft.com/office/drawing/2014/main" id="{0F6FCB2C-F796-48C6-C77D-FE50AAC77C69}"/>
              </a:ext>
            </a:extLst>
          </p:cNvPr>
          <p:cNvSpPr>
            <a:spLocks noGrp="1"/>
          </p:cNvSpPr>
          <p:nvPr>
            <p:ph type="sldNum" sz="quarter" idx="12"/>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4128330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AC07B-8A2F-0B6A-6F62-935DA630D86D}"/>
              </a:ext>
            </a:extLst>
          </p:cNvPr>
          <p:cNvSpPr>
            <a:spLocks noGrp="1"/>
          </p:cNvSpPr>
          <p:nvPr>
            <p:ph type="title"/>
          </p:nvPr>
        </p:nvSpPr>
        <p:spPr/>
        <p:txBody>
          <a:bodyPr>
            <a:normAutofit/>
          </a:bodyPr>
          <a:lstStyle/>
          <a:p>
            <a:r>
              <a:rPr lang="lv-LV" sz="3000" dirty="0">
                <a:latin typeface="Verdana" panose="020B0604030504040204" pitchFamily="34" charset="0"/>
                <a:ea typeface="Verdana" panose="020B0604030504040204" pitchFamily="34" charset="0"/>
              </a:rPr>
              <a:t>Publicitātes prasības</a:t>
            </a:r>
            <a:endParaRPr lang="lv-LV" sz="3000" dirty="0"/>
          </a:p>
        </p:txBody>
      </p:sp>
      <p:sp>
        <p:nvSpPr>
          <p:cNvPr id="3" name="Content Placeholder 2">
            <a:extLst>
              <a:ext uri="{FF2B5EF4-FFF2-40B4-BE49-F238E27FC236}">
                <a16:creationId xmlns:a16="http://schemas.microsoft.com/office/drawing/2014/main" id="{0BEA9A2A-6EB0-7BD1-1C06-83E8B56F7336}"/>
              </a:ext>
            </a:extLst>
          </p:cNvPr>
          <p:cNvSpPr>
            <a:spLocks noGrp="1"/>
          </p:cNvSpPr>
          <p:nvPr>
            <p:ph idx="1"/>
          </p:nvPr>
        </p:nvSpPr>
        <p:spPr/>
        <p:txBody>
          <a:bodyPr>
            <a:normAutofit/>
          </a:bodyPr>
          <a:lstStyle/>
          <a:p>
            <a:r>
              <a:rPr lang="lv-LV" sz="2500" dirty="0">
                <a:latin typeface="Verdana" panose="020B0604030504040204" pitchFamily="34" charset="0"/>
                <a:ea typeface="Verdana" panose="020B0604030504040204" pitchFamily="34" charset="0"/>
              </a:rPr>
              <a:t>Finanšu ministrijas “Eiropas Savienības fondu 2021.–2027.gada plānošanas perioda un </a:t>
            </a:r>
            <a:r>
              <a:rPr lang="lv-LV" sz="2500" b="1" dirty="0">
                <a:latin typeface="Verdana" panose="020B0604030504040204" pitchFamily="34" charset="0"/>
                <a:ea typeface="Verdana" panose="020B0604030504040204" pitchFamily="34" charset="0"/>
              </a:rPr>
              <a:t>Atveseļošanas fonda komunikācijas un dizaina vadlīnijas” </a:t>
            </a:r>
            <a:r>
              <a:rPr lang="lv-LV" sz="2500" b="1" dirty="0">
                <a:latin typeface="Verdana" panose="020B0604030504040204" pitchFamily="34" charset="0"/>
                <a:ea typeface="Verdana" panose="020B0604030504040204" pitchFamily="34" charset="0"/>
                <a:hlinkClick r:id="rId2"/>
              </a:rPr>
              <a:t>https://www.esfondi.lv/normativie-akti-un-dokumenti/2021-2027-planosanas-periods/es-fondu-2021-2027-gada-un-atveselosanas-fonda-komunikacijas-un-dizaina-vadlinijas</a:t>
            </a:r>
            <a:endParaRPr lang="en-GB" sz="2500" i="1" dirty="0">
              <a:latin typeface="Verdana" panose="020B0604030504040204" pitchFamily="34" charset="0"/>
              <a:ea typeface="Verdana" panose="020B0604030504040204" pitchFamily="34" charset="0"/>
            </a:endParaRPr>
          </a:p>
          <a:p>
            <a:pPr marL="0" indent="0">
              <a:buNone/>
            </a:pPr>
            <a:endParaRPr lang="lv-LV" dirty="0">
              <a:solidFill>
                <a:srgbClr val="FF0000"/>
              </a:solidFill>
            </a:endParaRPr>
          </a:p>
        </p:txBody>
      </p:sp>
      <p:sp>
        <p:nvSpPr>
          <p:cNvPr id="4" name="Slide Number Placeholder 3">
            <a:extLst>
              <a:ext uri="{FF2B5EF4-FFF2-40B4-BE49-F238E27FC236}">
                <a16:creationId xmlns:a16="http://schemas.microsoft.com/office/drawing/2014/main" id="{7A3605E5-8A3E-8213-0004-7A3C94053D2F}"/>
              </a:ext>
            </a:extLst>
          </p:cNvPr>
          <p:cNvSpPr>
            <a:spLocks noGrp="1"/>
          </p:cNvSpPr>
          <p:nvPr>
            <p:ph type="sldNum" sz="quarter" idx="12"/>
          </p:nvPr>
        </p:nvSpPr>
        <p:spPr/>
        <p:txBody>
          <a:bodyPr/>
          <a:lstStyle/>
          <a:p>
            <a:fld id="{B6F15528-21DE-4FAA-801E-634DDDAF4B2B}" type="slidenum">
              <a:rPr lang="en-US" smtClean="0"/>
              <a:pPr/>
              <a:t>28</a:t>
            </a:fld>
            <a:endParaRPr lang="en-US"/>
          </a:p>
        </p:txBody>
      </p:sp>
      <p:pic>
        <p:nvPicPr>
          <p:cNvPr id="5" name="Picture 4">
            <a:extLst>
              <a:ext uri="{FF2B5EF4-FFF2-40B4-BE49-F238E27FC236}">
                <a16:creationId xmlns:a16="http://schemas.microsoft.com/office/drawing/2014/main" id="{8E929BC0-286C-5910-A960-6CEA3E4B57DB}"/>
              </a:ext>
            </a:extLst>
          </p:cNvPr>
          <p:cNvPicPr>
            <a:picLocks noChangeAspect="1"/>
          </p:cNvPicPr>
          <p:nvPr/>
        </p:nvPicPr>
        <p:blipFill>
          <a:blip r:embed="rId3"/>
          <a:stretch>
            <a:fillRect/>
          </a:stretch>
        </p:blipFill>
        <p:spPr>
          <a:xfrm>
            <a:off x="762000" y="5073873"/>
            <a:ext cx="1504762" cy="1647619"/>
          </a:xfrm>
          <a:prstGeom prst="rect">
            <a:avLst/>
          </a:prstGeom>
        </p:spPr>
      </p:pic>
      <p:pic>
        <p:nvPicPr>
          <p:cNvPr id="6" name="Picture 5">
            <a:extLst>
              <a:ext uri="{FF2B5EF4-FFF2-40B4-BE49-F238E27FC236}">
                <a16:creationId xmlns:a16="http://schemas.microsoft.com/office/drawing/2014/main" id="{4DC2A5FB-1386-504A-B400-7F01FF89A519}"/>
              </a:ext>
            </a:extLst>
          </p:cNvPr>
          <p:cNvPicPr>
            <a:picLocks noChangeAspect="1"/>
          </p:cNvPicPr>
          <p:nvPr/>
        </p:nvPicPr>
        <p:blipFill>
          <a:blip r:embed="rId4"/>
          <a:stretch>
            <a:fillRect/>
          </a:stretch>
        </p:blipFill>
        <p:spPr>
          <a:xfrm>
            <a:off x="3200400" y="5202537"/>
            <a:ext cx="1047619" cy="1323810"/>
          </a:xfrm>
          <a:prstGeom prst="rect">
            <a:avLst/>
          </a:prstGeom>
        </p:spPr>
      </p:pic>
    </p:spTree>
    <p:extLst>
      <p:ext uri="{BB962C8B-B14F-4D97-AF65-F5344CB8AC3E}">
        <p14:creationId xmlns:p14="http://schemas.microsoft.com/office/powerpoint/2010/main" val="26683240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C87C5-707F-830B-40F1-9F49AA225E5C}"/>
              </a:ext>
            </a:extLst>
          </p:cNvPr>
          <p:cNvSpPr>
            <a:spLocks noGrp="1"/>
          </p:cNvSpPr>
          <p:nvPr>
            <p:ph type="title"/>
          </p:nvPr>
        </p:nvSpPr>
        <p:spPr/>
        <p:txBody>
          <a:bodyPr>
            <a:normAutofit/>
          </a:bodyPr>
          <a:lstStyle/>
          <a:p>
            <a:r>
              <a:rPr lang="lv-LV" sz="3000" dirty="0">
                <a:latin typeface="Verdana" panose="020B0604030504040204" pitchFamily="34" charset="0"/>
                <a:ea typeface="Verdana" panose="020B0604030504040204" pitchFamily="34" charset="0"/>
              </a:rPr>
              <a:t>Individuālas konsultācijas par projektu veidlapas aizpildīšanu</a:t>
            </a:r>
          </a:p>
        </p:txBody>
      </p:sp>
      <p:sp>
        <p:nvSpPr>
          <p:cNvPr id="3" name="Content Placeholder 2">
            <a:extLst>
              <a:ext uri="{FF2B5EF4-FFF2-40B4-BE49-F238E27FC236}">
                <a16:creationId xmlns:a16="http://schemas.microsoft.com/office/drawing/2014/main" id="{5232439D-2453-8F79-4A78-DC297919FDC1}"/>
              </a:ext>
            </a:extLst>
          </p:cNvPr>
          <p:cNvSpPr>
            <a:spLocks noGrp="1"/>
          </p:cNvSpPr>
          <p:nvPr>
            <p:ph idx="1"/>
          </p:nvPr>
        </p:nvSpPr>
        <p:spPr>
          <a:xfrm>
            <a:off x="838200" y="1371600"/>
            <a:ext cx="7620000" cy="5211757"/>
          </a:xfrm>
        </p:spPr>
        <p:txBody>
          <a:bodyPr>
            <a:normAutofit fontScale="25000" lnSpcReduction="20000"/>
          </a:bodyPr>
          <a:lstStyle/>
          <a:p>
            <a:pPr marL="0" indent="0">
              <a:buNone/>
            </a:pPr>
            <a:endParaRPr lang="lv-LV" sz="5100" dirty="0"/>
          </a:p>
          <a:p>
            <a:pPr algn="just"/>
            <a:r>
              <a:rPr lang="lv-LV" sz="8800" dirty="0">
                <a:latin typeface="Verdana" panose="020B0604030504040204" pitchFamily="34" charset="0"/>
                <a:ea typeface="Verdana" panose="020B0604030504040204" pitchFamily="34" charset="0"/>
              </a:rPr>
              <a:t>Sazinoties ar Veselības ministrijas vēstulē norādīto kontaktpersonu.</a:t>
            </a:r>
          </a:p>
          <a:p>
            <a:r>
              <a:rPr lang="lv-LV" sz="8800" dirty="0">
                <a:latin typeface="Verdana" panose="020B0604030504040204" pitchFamily="34" charset="0"/>
                <a:ea typeface="Verdana" panose="020B0604030504040204" pitchFamily="34" charset="0"/>
              </a:rPr>
              <a:t>Veselības ministrijas mājaslapā sadaļa: </a:t>
            </a:r>
            <a:r>
              <a:rPr lang="lv-LV" sz="8800" b="1" dirty="0">
                <a:latin typeface="Verdana" panose="020B0604030504040204" pitchFamily="34" charset="0"/>
                <a:ea typeface="Verdana" panose="020B0604030504040204" pitchFamily="34" charset="0"/>
              </a:rPr>
              <a:t>“Biežāk uzdotie jautājumi”</a:t>
            </a:r>
            <a:r>
              <a:rPr lang="en-GB" sz="8800" b="1" dirty="0">
                <a:latin typeface="Verdana" panose="020B0604030504040204" pitchFamily="34" charset="0"/>
                <a:ea typeface="Verdana" panose="020B0604030504040204" pitchFamily="34" charset="0"/>
              </a:rPr>
              <a:t> </a:t>
            </a:r>
            <a:r>
              <a:rPr lang="en-GB" sz="8800" b="1" dirty="0">
                <a:latin typeface="Verdana" panose="020B0604030504040204" pitchFamily="34" charset="0"/>
                <a:ea typeface="Verdana" panose="020B0604030504040204" pitchFamily="34" charset="0"/>
                <a:hlinkClick r:id="rId2"/>
              </a:rPr>
              <a:t>https://www.vm.gov.lv/lv/atbalsts-sekundaro-ambulatoro-pakalpojumu-sniedzeju-veselibas-aprupes-infrastrukturas-stiprinasanai-4113i</a:t>
            </a:r>
            <a:endParaRPr lang="en-GB" sz="8800" b="1" dirty="0">
              <a:latin typeface="Verdana" panose="020B0604030504040204" pitchFamily="34" charset="0"/>
              <a:ea typeface="Verdana" panose="020B0604030504040204" pitchFamily="34" charset="0"/>
            </a:endParaRPr>
          </a:p>
          <a:p>
            <a:pPr marL="0" indent="0">
              <a:buNone/>
            </a:pPr>
            <a:r>
              <a:rPr lang="en-GB" sz="8800" b="1" dirty="0" err="1">
                <a:latin typeface="Verdana" panose="020B0604030504040204" pitchFamily="34" charset="0"/>
                <a:ea typeface="Verdana" panose="020B0604030504040204" pitchFamily="34" charset="0"/>
              </a:rPr>
              <a:t>Kontaktpersonas</a:t>
            </a:r>
            <a:r>
              <a:rPr lang="en-GB" sz="8800" b="1" dirty="0">
                <a:latin typeface="Verdana" panose="020B0604030504040204" pitchFamily="34" charset="0"/>
                <a:ea typeface="Verdana" panose="020B0604030504040204" pitchFamily="34" charset="0"/>
              </a:rPr>
              <a:t>:</a:t>
            </a:r>
          </a:p>
          <a:p>
            <a:r>
              <a:rPr lang="en-GB" sz="8800" dirty="0">
                <a:latin typeface="Verdana" panose="020B0604030504040204" pitchFamily="34" charset="0"/>
                <a:ea typeface="Verdana" panose="020B0604030504040204" pitchFamily="34" charset="0"/>
              </a:rPr>
              <a:t>Kristīne Karsa, tel. </a:t>
            </a:r>
            <a:r>
              <a:rPr lang="lv-LV" sz="8800" dirty="0">
                <a:effectLst/>
                <a:latin typeface="Verdana" panose="020B0604030504040204" pitchFamily="34" charset="0"/>
                <a:ea typeface="Verdana" panose="020B0604030504040204" pitchFamily="34" charset="0"/>
              </a:rPr>
              <a:t>67876047</a:t>
            </a:r>
            <a:r>
              <a:rPr lang="en-GB" sz="8800" dirty="0">
                <a:effectLst/>
                <a:latin typeface="Verdana" panose="020B0604030504040204" pitchFamily="34" charset="0"/>
                <a:ea typeface="Verdana" panose="020B0604030504040204" pitchFamily="34" charset="0"/>
              </a:rPr>
              <a:t>, e-pasts: </a:t>
            </a:r>
            <a:r>
              <a:rPr lang="en-GB" sz="8800" dirty="0">
                <a:effectLst/>
                <a:latin typeface="Verdana" panose="020B0604030504040204" pitchFamily="34" charset="0"/>
                <a:ea typeface="Verdana" panose="020B0604030504040204" pitchFamily="34" charset="0"/>
                <a:hlinkClick r:id="rId3"/>
              </a:rPr>
              <a:t>Kristine.Karsa@vm.gov.lv</a:t>
            </a:r>
            <a:r>
              <a:rPr lang="en-GB" sz="8800" dirty="0">
                <a:effectLst/>
                <a:latin typeface="Verdana" panose="020B0604030504040204" pitchFamily="34" charset="0"/>
                <a:ea typeface="Verdana" panose="020B0604030504040204" pitchFamily="34" charset="0"/>
              </a:rPr>
              <a:t> </a:t>
            </a:r>
            <a:endParaRPr lang="en-GB" sz="8800" dirty="0">
              <a:latin typeface="Verdana" panose="020B0604030504040204" pitchFamily="34" charset="0"/>
              <a:ea typeface="Verdana" panose="020B0604030504040204" pitchFamily="34" charset="0"/>
            </a:endParaRPr>
          </a:p>
          <a:p>
            <a:r>
              <a:rPr lang="en-GB" sz="8800" dirty="0">
                <a:latin typeface="Verdana" panose="020B0604030504040204" pitchFamily="34" charset="0"/>
                <a:ea typeface="Verdana" panose="020B0604030504040204" pitchFamily="34" charset="0"/>
              </a:rPr>
              <a:t>Kristīne Straume, tel. 60002016, </a:t>
            </a:r>
            <a:r>
              <a:rPr lang="pt-BR" sz="8800" dirty="0">
                <a:latin typeface="Verdana" panose="020B0604030504040204" pitchFamily="34" charset="0"/>
                <a:ea typeface="Verdana" panose="020B0604030504040204" pitchFamily="34" charset="0"/>
              </a:rPr>
              <a:t>e-pasts: </a:t>
            </a:r>
            <a:r>
              <a:rPr lang="pt-BR" sz="8800" dirty="0">
                <a:latin typeface="Verdana" panose="020B0604030504040204" pitchFamily="34" charset="0"/>
                <a:ea typeface="Verdana" panose="020B0604030504040204" pitchFamily="34" charset="0"/>
                <a:hlinkClick r:id="rId4"/>
              </a:rPr>
              <a:t>Kristine.Straume@vm.gov.lv</a:t>
            </a:r>
            <a:endParaRPr lang="pt-BR" sz="8800" dirty="0">
              <a:latin typeface="Verdana" panose="020B0604030504040204" pitchFamily="34" charset="0"/>
              <a:ea typeface="Verdana" panose="020B0604030504040204" pitchFamily="34" charset="0"/>
            </a:endParaRPr>
          </a:p>
          <a:p>
            <a:r>
              <a:rPr lang="en-GB" sz="8800" dirty="0">
                <a:latin typeface="Verdana" panose="020B0604030504040204" pitchFamily="34" charset="0"/>
                <a:ea typeface="Verdana" panose="020B0604030504040204" pitchFamily="34" charset="0"/>
              </a:rPr>
              <a:t>Evija Kvante, tel. </a:t>
            </a:r>
            <a:r>
              <a:rPr lang="lv-LV" sz="8800" dirty="0">
                <a:effectLst/>
                <a:latin typeface="Verdana" panose="020B0604030504040204" pitchFamily="34" charset="0"/>
                <a:ea typeface="Verdana" panose="020B0604030504040204" pitchFamily="34" charset="0"/>
              </a:rPr>
              <a:t>67876012</a:t>
            </a:r>
            <a:r>
              <a:rPr lang="en-GB" sz="8800" dirty="0">
                <a:latin typeface="Verdana" panose="020B0604030504040204" pitchFamily="34" charset="0"/>
                <a:ea typeface="Verdana" panose="020B0604030504040204" pitchFamily="34" charset="0"/>
              </a:rPr>
              <a:t>, e-pasts: </a:t>
            </a:r>
            <a:r>
              <a:rPr lang="en-GB" sz="8800" dirty="0">
                <a:latin typeface="Verdana" panose="020B0604030504040204" pitchFamily="34" charset="0"/>
                <a:ea typeface="Verdana" panose="020B0604030504040204" pitchFamily="34" charset="0"/>
                <a:hlinkClick r:id="rId5"/>
              </a:rPr>
              <a:t>Evija.Kvante@vm.gov.lv</a:t>
            </a:r>
            <a:r>
              <a:rPr lang="en-GB" sz="8800" dirty="0">
                <a:latin typeface="Verdana" panose="020B0604030504040204" pitchFamily="34" charset="0"/>
                <a:ea typeface="Verdana" panose="020B0604030504040204" pitchFamily="34" charset="0"/>
              </a:rPr>
              <a:t> </a:t>
            </a:r>
          </a:p>
          <a:p>
            <a:pPr marL="0" indent="0">
              <a:buNone/>
            </a:pPr>
            <a:endParaRPr lang="pt-BR" sz="8800" dirty="0">
              <a:latin typeface="Verdana" panose="020B0604030504040204" pitchFamily="34" charset="0"/>
              <a:ea typeface="Verdana" panose="020B0604030504040204" pitchFamily="34" charset="0"/>
            </a:endParaRPr>
          </a:p>
          <a:p>
            <a:endParaRPr lang="en-GB" sz="1800" dirty="0">
              <a:ea typeface="Cambria" panose="02040503050406030204" pitchFamily="18" charset="0"/>
            </a:endParaRPr>
          </a:p>
        </p:txBody>
      </p:sp>
      <p:sp>
        <p:nvSpPr>
          <p:cNvPr id="4" name="Slide Number Placeholder 3">
            <a:extLst>
              <a:ext uri="{FF2B5EF4-FFF2-40B4-BE49-F238E27FC236}">
                <a16:creationId xmlns:a16="http://schemas.microsoft.com/office/drawing/2014/main" id="{939E4297-B9DF-DB28-B0B7-9C6F769A4805}"/>
              </a:ext>
            </a:extLst>
          </p:cNvPr>
          <p:cNvSpPr>
            <a:spLocks noGrp="1"/>
          </p:cNvSpPr>
          <p:nvPr>
            <p:ph type="sldNum" sz="quarter" idx="12"/>
          </p:nvPr>
        </p:nvSpPr>
        <p:spPr/>
        <p:txBody>
          <a:bodyPr/>
          <a:lstStyle/>
          <a:p>
            <a:fld id="{B6F15528-21DE-4FAA-801E-634DDDAF4B2B}" type="slidenum">
              <a:rPr lang="en-US" smtClean="0"/>
              <a:pPr/>
              <a:t>29</a:t>
            </a:fld>
            <a:endParaRPr lang="en-US"/>
          </a:p>
        </p:txBody>
      </p:sp>
    </p:spTree>
    <p:extLst>
      <p:ext uri="{BB962C8B-B14F-4D97-AF65-F5344CB8AC3E}">
        <p14:creationId xmlns:p14="http://schemas.microsoft.com/office/powerpoint/2010/main" val="3608575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8D57F8-1FB3-C62D-2783-B63E40B173F7}"/>
              </a:ext>
            </a:extLst>
          </p:cNvPr>
          <p:cNvSpPr>
            <a:spLocks noGrp="1"/>
          </p:cNvSpPr>
          <p:nvPr>
            <p:ph idx="1"/>
          </p:nvPr>
        </p:nvSpPr>
        <p:spPr>
          <a:xfrm>
            <a:off x="457200" y="1524000"/>
            <a:ext cx="8229600" cy="4525965"/>
          </a:xfrm>
        </p:spPr>
        <p:txBody>
          <a:bodyPr>
            <a:normAutofit/>
          </a:bodyPr>
          <a:lstStyle/>
          <a:p>
            <a:pPr marL="0" indent="0" algn="just">
              <a:spcAft>
                <a:spcPts val="600"/>
              </a:spcAft>
              <a:buNone/>
            </a:pPr>
            <a:r>
              <a:rPr lang="lv-LV" sz="1800" dirty="0">
                <a:latin typeface="Verdana" panose="020B0604030504040204" pitchFamily="34" charset="0"/>
                <a:ea typeface="Verdana" panose="020B0604030504040204" pitchFamily="34" charset="0"/>
              </a:rPr>
              <a:t>20.06.2023. Ministru </a:t>
            </a:r>
            <a:r>
              <a:rPr lang="lv-LV" sz="1800" i="0" dirty="0">
                <a:effectLst/>
                <a:latin typeface="Verdana" panose="020B0604030504040204" pitchFamily="34" charset="0"/>
                <a:ea typeface="Verdana" panose="020B0604030504040204" pitchFamily="34" charset="0"/>
              </a:rPr>
              <a:t>kabineta noteikumi Nr. 325 “Eiropas Savienības Atveseļošanas un noturības mehānisma plāna 4.1.1.3.i. investīcijas "Atbalsts sekundāro ambulatoro pakalpojumu sniedzēju veselības aprūpes infrastruktūras stiprināšanai, lai nodrošinātu visaptverošu ilgtspējīgu integrētu veselības pakalpojumu, mazinātu infekciju slimību izplatību, epidemioloģisko prasību nodrošināšanā" īstenošanas noteikumi”*</a:t>
            </a:r>
          </a:p>
        </p:txBody>
      </p:sp>
      <p:sp>
        <p:nvSpPr>
          <p:cNvPr id="4" name="Slide Number Placeholder 3">
            <a:extLst>
              <a:ext uri="{FF2B5EF4-FFF2-40B4-BE49-F238E27FC236}">
                <a16:creationId xmlns:a16="http://schemas.microsoft.com/office/drawing/2014/main" id="{1E4A4F63-99BE-7067-9394-EDB361D0359F}"/>
              </a:ext>
            </a:extLst>
          </p:cNvPr>
          <p:cNvSpPr>
            <a:spLocks noGrp="1"/>
          </p:cNvSpPr>
          <p:nvPr>
            <p:ph type="sldNum" sz="quarter" idx="12"/>
          </p:nvPr>
        </p:nvSpPr>
        <p:spPr/>
        <p:txBody>
          <a:bodyPr/>
          <a:lstStyle/>
          <a:p>
            <a:fld id="{B6F15528-21DE-4FAA-801E-634DDDAF4B2B}" type="slidenum">
              <a:rPr lang="en-US" smtClean="0">
                <a:ea typeface="Cambria" panose="02040503050406030204" pitchFamily="18" charset="0"/>
              </a:rPr>
              <a:pPr/>
              <a:t>3</a:t>
            </a:fld>
            <a:endParaRPr lang="en-US">
              <a:ea typeface="Cambria" panose="02040503050406030204" pitchFamily="18" charset="0"/>
            </a:endParaRPr>
          </a:p>
        </p:txBody>
      </p:sp>
      <p:graphicFrame>
        <p:nvGraphicFramePr>
          <p:cNvPr id="5" name="Diagram 4">
            <a:extLst>
              <a:ext uri="{FF2B5EF4-FFF2-40B4-BE49-F238E27FC236}">
                <a16:creationId xmlns:a16="http://schemas.microsoft.com/office/drawing/2014/main" id="{45FAE552-FE9E-B36C-09D6-43B044A4EFDF}"/>
              </a:ext>
            </a:extLst>
          </p:cNvPr>
          <p:cNvGraphicFramePr/>
          <p:nvPr>
            <p:extLst>
              <p:ext uri="{D42A27DB-BD31-4B8C-83A1-F6EECF244321}">
                <p14:modId xmlns:p14="http://schemas.microsoft.com/office/powerpoint/2010/main" val="1547046526"/>
              </p:ext>
            </p:extLst>
          </p:nvPr>
        </p:nvGraphicFramePr>
        <p:xfrm>
          <a:off x="533400" y="3786982"/>
          <a:ext cx="8153400" cy="144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a:extLst>
              <a:ext uri="{FF2B5EF4-FFF2-40B4-BE49-F238E27FC236}">
                <a16:creationId xmlns:a16="http://schemas.microsoft.com/office/drawing/2014/main" id="{0A7C5DFD-7132-C6FD-B336-18EF629AAF80}"/>
              </a:ext>
            </a:extLst>
          </p:cNvPr>
          <p:cNvSpPr txBox="1"/>
          <p:nvPr/>
        </p:nvSpPr>
        <p:spPr>
          <a:xfrm>
            <a:off x="1295400" y="6400800"/>
            <a:ext cx="6629400" cy="400110"/>
          </a:xfrm>
          <a:prstGeom prst="rect">
            <a:avLst/>
          </a:prstGeom>
          <a:noFill/>
        </p:spPr>
        <p:txBody>
          <a:bodyPr wrap="square" rtlCol="0">
            <a:spAutoFit/>
          </a:bodyPr>
          <a:lstStyle/>
          <a:p>
            <a:r>
              <a:rPr lang="lv-LV" sz="1000" i="0" dirty="0">
                <a:effectLst/>
                <a:latin typeface="Verdana" panose="020B0604030504040204" pitchFamily="34" charset="0"/>
                <a:ea typeface="Verdana" panose="020B0604030504040204" pitchFamily="34" charset="0"/>
              </a:rPr>
              <a:t>*</a:t>
            </a:r>
            <a:r>
              <a:rPr lang="en-GB" sz="1000" i="0" dirty="0">
                <a:effectLst/>
                <a:latin typeface="Verdana" panose="020B0604030504040204" pitchFamily="34" charset="0"/>
                <a:ea typeface="Verdana" panose="020B0604030504040204" pitchFamily="34" charset="0"/>
              </a:rPr>
              <a:t> </a:t>
            </a:r>
            <a:r>
              <a:rPr lang="lv-LV" sz="1000" i="0" dirty="0">
                <a:effectLst/>
                <a:latin typeface="Verdana" panose="020B0604030504040204" pitchFamily="34" charset="0"/>
                <a:ea typeface="Verdana" panose="020B0604030504040204" pitchFamily="34" charset="0"/>
                <a:hlinkClick r:id="rId8"/>
              </a:rPr>
              <a:t>https://likumi.lv/ta/id/342905-eiropas-savienibas-atveselosanas-un-noturibas-mehanisma-plana-4-1-1-3-i-investicijas-atbalsts-sekundaro-ambulatoro-pakalpojumu</a:t>
            </a:r>
            <a:r>
              <a:rPr lang="en-GB" sz="1000" i="0" dirty="0">
                <a:effectLst/>
                <a:latin typeface="Verdana" panose="020B0604030504040204" pitchFamily="34" charset="0"/>
                <a:ea typeface="Verdana" panose="020B0604030504040204" pitchFamily="34" charset="0"/>
              </a:rPr>
              <a:t>  </a:t>
            </a:r>
            <a:endParaRPr lang="lv-LV" sz="1000" dirty="0"/>
          </a:p>
        </p:txBody>
      </p:sp>
    </p:spTree>
    <p:extLst>
      <p:ext uri="{BB962C8B-B14F-4D97-AF65-F5344CB8AC3E}">
        <p14:creationId xmlns:p14="http://schemas.microsoft.com/office/powerpoint/2010/main" val="677209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39E4297-B9DF-DB28-B0B7-9C6F769A4805}"/>
              </a:ext>
            </a:extLst>
          </p:cNvPr>
          <p:cNvSpPr>
            <a:spLocks noGrp="1"/>
          </p:cNvSpPr>
          <p:nvPr>
            <p:ph type="sldNum" sz="quarter" idx="12"/>
          </p:nvPr>
        </p:nvSpPr>
        <p:spPr/>
        <p:txBody>
          <a:bodyPr/>
          <a:lstStyle/>
          <a:p>
            <a:pPr defTabSz="704681"/>
            <a:fld id="{B6F15528-21DE-4FAA-801E-634DDDAF4B2B}" type="slidenum">
              <a:rPr lang="en-US">
                <a:solidFill>
                  <a:prstClr val="black">
                    <a:tint val="75000"/>
                  </a:prstClr>
                </a:solidFill>
              </a:rPr>
              <a:pPr defTabSz="704681"/>
              <a:t>30</a:t>
            </a:fld>
            <a:endParaRPr lang="en-US">
              <a:solidFill>
                <a:prstClr val="black">
                  <a:tint val="75000"/>
                </a:prstClr>
              </a:solidFill>
            </a:endParaRPr>
          </a:p>
        </p:txBody>
      </p:sp>
      <p:sp>
        <p:nvSpPr>
          <p:cNvPr id="8" name="Title 7">
            <a:extLst>
              <a:ext uri="{FF2B5EF4-FFF2-40B4-BE49-F238E27FC236}">
                <a16:creationId xmlns:a16="http://schemas.microsoft.com/office/drawing/2014/main" id="{46EA6D88-78D4-D8A3-D47F-B790EDF7B3C5}"/>
              </a:ext>
            </a:extLst>
          </p:cNvPr>
          <p:cNvSpPr>
            <a:spLocks noGrp="1"/>
          </p:cNvSpPr>
          <p:nvPr>
            <p:ph type="title"/>
          </p:nvPr>
        </p:nvSpPr>
        <p:spPr>
          <a:xfrm>
            <a:off x="1828800" y="1063232"/>
            <a:ext cx="6858000" cy="857250"/>
          </a:xfrm>
        </p:spPr>
        <p:txBody>
          <a:bodyPr>
            <a:normAutofit fontScale="90000"/>
          </a:bodyPr>
          <a:lstStyle/>
          <a:p>
            <a:pPr algn="l"/>
            <a:r>
              <a:rPr lang="lv-LV" dirty="0">
                <a:latin typeface="Verdana" panose="020B0604030504040204" pitchFamily="34" charset="0"/>
                <a:ea typeface="Verdana" panose="020B0604030504040204" pitchFamily="34" charset="0"/>
              </a:rPr>
              <a:t>Integrētas veselības aprūpes koncepts</a:t>
            </a:r>
          </a:p>
        </p:txBody>
      </p:sp>
      <p:pic>
        <p:nvPicPr>
          <p:cNvPr id="9" name="Content Placeholder 4" descr="A diagram of a structure&#10;&#10;Description automatically generated">
            <a:extLst>
              <a:ext uri="{FF2B5EF4-FFF2-40B4-BE49-F238E27FC236}">
                <a16:creationId xmlns:a16="http://schemas.microsoft.com/office/drawing/2014/main" id="{1A26D4E5-60A5-408C-D1E6-7987CA5C994C}"/>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552" r="398" b="-1"/>
          <a:stretch/>
        </p:blipFill>
        <p:spPr>
          <a:xfrm>
            <a:off x="304800" y="1833592"/>
            <a:ext cx="6188869" cy="3961176"/>
          </a:xfrm>
        </p:spPr>
      </p:pic>
      <p:sp>
        <p:nvSpPr>
          <p:cNvPr id="10" name="Content Placeholder 2">
            <a:extLst>
              <a:ext uri="{FF2B5EF4-FFF2-40B4-BE49-F238E27FC236}">
                <a16:creationId xmlns:a16="http://schemas.microsoft.com/office/drawing/2014/main" id="{1B3A38A0-6775-3DA2-0753-C299B6D56C41}"/>
              </a:ext>
            </a:extLst>
          </p:cNvPr>
          <p:cNvSpPr txBox="1">
            <a:spLocks/>
          </p:cNvSpPr>
          <p:nvPr/>
        </p:nvSpPr>
        <p:spPr>
          <a:xfrm>
            <a:off x="6553201" y="1824096"/>
            <a:ext cx="2193131" cy="3790936"/>
          </a:xfrm>
          <a:prstGeom prst="rect">
            <a:avLst/>
          </a:prstGeom>
          <a:solidFill>
            <a:schemeClr val="accent2">
              <a:lumMod val="20000"/>
              <a:lumOff val="80000"/>
            </a:schemeClr>
          </a:solidFill>
          <a:ln w="12700" cap="flat" cmpd="sng" algn="ctr">
            <a:solidFill>
              <a:schemeClr val="bg1"/>
            </a:solidFill>
            <a:prstDash val="solid"/>
            <a:miter lim="800000"/>
          </a:ln>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vert="horz" lIns="68580" tIns="34290" rIns="68580" bIns="3429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lgn="ctr">
              <a:buNone/>
            </a:pPr>
            <a:r>
              <a:rPr lang="lv-LV" sz="1950" b="1" dirty="0">
                <a:solidFill>
                  <a:prstClr val="black"/>
                </a:solidFill>
                <a:latin typeface="Calibri"/>
              </a:rPr>
              <a:t>Integrēta veselības aprūpe </a:t>
            </a:r>
            <a:r>
              <a:rPr lang="lv-LV" sz="1950" dirty="0">
                <a:solidFill>
                  <a:prstClr val="black"/>
                </a:solidFill>
                <a:latin typeface="Calibri"/>
              </a:rPr>
              <a:t>(IVA) – </a:t>
            </a:r>
          </a:p>
          <a:p>
            <a:pPr marL="0" indent="0" algn="ctr">
              <a:buNone/>
            </a:pPr>
            <a:r>
              <a:rPr lang="lv-LV" sz="1800" dirty="0">
                <a:solidFill>
                  <a:prstClr val="black"/>
                </a:solidFill>
                <a:latin typeface="Calibri"/>
              </a:rPr>
              <a:t>uz jebkuru pacientu vērsta </a:t>
            </a:r>
            <a:r>
              <a:rPr lang="lv-LV" sz="1800" dirty="0" err="1">
                <a:solidFill>
                  <a:prstClr val="black"/>
                </a:solidFill>
                <a:latin typeface="Calibri"/>
              </a:rPr>
              <a:t>multidisciplināra</a:t>
            </a:r>
            <a:r>
              <a:rPr lang="lv-LV" sz="1800" dirty="0">
                <a:solidFill>
                  <a:prstClr val="black"/>
                </a:solidFill>
                <a:latin typeface="Calibri"/>
              </a:rPr>
              <a:t> aprūpe, kurā būtiska ir pakalpojumu sniedzēju sadarbība (komunikācija) un pakalpojumu koordinēšana (vadība), lai nodrošinātu to kvalitāti un savlaicīgumu, savstarpēju saskaņotību, nepārklāšanos un aprūpes nepārtrauktību, kā arī tā ir viegli saprotama un izsekojama</a:t>
            </a:r>
          </a:p>
          <a:p>
            <a:pPr marL="0" indent="0" algn="ctr">
              <a:buNone/>
            </a:pPr>
            <a:endParaRPr lang="lv-LV" sz="1800" dirty="0">
              <a:solidFill>
                <a:prstClr val="black"/>
              </a:solidFill>
              <a:latin typeface="Calibri"/>
            </a:endParaRPr>
          </a:p>
        </p:txBody>
      </p:sp>
    </p:spTree>
    <p:extLst>
      <p:ext uri="{BB962C8B-B14F-4D97-AF65-F5344CB8AC3E}">
        <p14:creationId xmlns:p14="http://schemas.microsoft.com/office/powerpoint/2010/main" val="31961989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39E4297-B9DF-DB28-B0B7-9C6F769A4805}"/>
              </a:ext>
            </a:extLst>
          </p:cNvPr>
          <p:cNvSpPr>
            <a:spLocks noGrp="1"/>
          </p:cNvSpPr>
          <p:nvPr>
            <p:ph type="sldNum" sz="quarter" idx="12"/>
          </p:nvPr>
        </p:nvSpPr>
        <p:spPr/>
        <p:txBody>
          <a:bodyPr/>
          <a:lstStyle/>
          <a:p>
            <a:pPr defTabSz="704681"/>
            <a:fld id="{B6F15528-21DE-4FAA-801E-634DDDAF4B2B}" type="slidenum">
              <a:rPr lang="en-US">
                <a:solidFill>
                  <a:prstClr val="black">
                    <a:tint val="75000"/>
                  </a:prstClr>
                </a:solidFill>
              </a:rPr>
              <a:pPr defTabSz="704681"/>
              <a:t>31</a:t>
            </a:fld>
            <a:endParaRPr lang="en-US">
              <a:solidFill>
                <a:prstClr val="black">
                  <a:tint val="75000"/>
                </a:prstClr>
              </a:solidFill>
            </a:endParaRPr>
          </a:p>
        </p:txBody>
      </p:sp>
      <p:sp>
        <p:nvSpPr>
          <p:cNvPr id="8" name="Title 7">
            <a:extLst>
              <a:ext uri="{FF2B5EF4-FFF2-40B4-BE49-F238E27FC236}">
                <a16:creationId xmlns:a16="http://schemas.microsoft.com/office/drawing/2014/main" id="{46EA6D88-78D4-D8A3-D47F-B790EDF7B3C5}"/>
              </a:ext>
            </a:extLst>
          </p:cNvPr>
          <p:cNvSpPr>
            <a:spLocks noGrp="1"/>
          </p:cNvSpPr>
          <p:nvPr>
            <p:ph type="title"/>
          </p:nvPr>
        </p:nvSpPr>
        <p:spPr>
          <a:xfrm>
            <a:off x="2035969" y="1112036"/>
            <a:ext cx="6858000" cy="857250"/>
          </a:xfrm>
        </p:spPr>
        <p:txBody>
          <a:bodyPr>
            <a:normAutofit fontScale="90000"/>
          </a:bodyPr>
          <a:lstStyle/>
          <a:p>
            <a:pPr algn="l"/>
            <a:r>
              <a:rPr lang="lv-LV" dirty="0">
                <a:latin typeface="Verdana" panose="020B0604030504040204" pitchFamily="34" charset="0"/>
                <a:ea typeface="Verdana" panose="020B0604030504040204" pitchFamily="34" charset="0"/>
              </a:rPr>
              <a:t>Integrētās veselības aprūpes</a:t>
            </a:r>
            <a:br>
              <a:rPr lang="lv-LV" dirty="0">
                <a:latin typeface="Verdana" panose="020B0604030504040204" pitchFamily="34" charset="0"/>
                <a:ea typeface="Verdana" panose="020B0604030504040204" pitchFamily="34" charset="0"/>
              </a:rPr>
            </a:br>
            <a:r>
              <a:rPr lang="lv-LV" dirty="0">
                <a:latin typeface="Verdana" panose="020B0604030504040204" pitchFamily="34" charset="0"/>
                <a:ea typeface="Verdana" panose="020B0604030504040204" pitchFamily="34" charset="0"/>
              </a:rPr>
              <a:t>vajadzības</a:t>
            </a:r>
          </a:p>
        </p:txBody>
      </p:sp>
      <p:graphicFrame>
        <p:nvGraphicFramePr>
          <p:cNvPr id="3" name="Diagram 2">
            <a:extLst>
              <a:ext uri="{FF2B5EF4-FFF2-40B4-BE49-F238E27FC236}">
                <a16:creationId xmlns:a16="http://schemas.microsoft.com/office/drawing/2014/main" id="{D345FBF9-2B79-A0DC-A8E9-0FFB74366349}"/>
              </a:ext>
            </a:extLst>
          </p:cNvPr>
          <p:cNvGraphicFramePr/>
          <p:nvPr>
            <p:extLst>
              <p:ext uri="{D42A27DB-BD31-4B8C-83A1-F6EECF244321}">
                <p14:modId xmlns:p14="http://schemas.microsoft.com/office/powerpoint/2010/main" val="3902735498"/>
              </p:ext>
            </p:extLst>
          </p:nvPr>
        </p:nvGraphicFramePr>
        <p:xfrm>
          <a:off x="914400" y="2209800"/>
          <a:ext cx="7391400" cy="3657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22346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FE4D2-58DF-F2A1-CC59-C86CA446EE99}"/>
              </a:ext>
            </a:extLst>
          </p:cNvPr>
          <p:cNvSpPr>
            <a:spLocks noGrp="1"/>
          </p:cNvSpPr>
          <p:nvPr>
            <p:ph type="title"/>
          </p:nvPr>
        </p:nvSpPr>
        <p:spPr>
          <a:xfrm>
            <a:off x="1921669" y="1151633"/>
            <a:ext cx="6858000" cy="857250"/>
          </a:xfrm>
        </p:spPr>
        <p:txBody>
          <a:bodyPr>
            <a:normAutofit fontScale="90000"/>
          </a:bodyPr>
          <a:lstStyle/>
          <a:p>
            <a:pPr algn="l"/>
            <a:r>
              <a:rPr lang="lv-LV" dirty="0">
                <a:latin typeface="Verdana" panose="020B0604030504040204" pitchFamily="34" charset="0"/>
                <a:ea typeface="Verdana" panose="020B0604030504040204" pitchFamily="34" charset="0"/>
              </a:rPr>
              <a:t>Integrētās </a:t>
            </a:r>
            <a:r>
              <a:rPr lang="lv-LV">
                <a:latin typeface="Verdana" panose="020B0604030504040204" pitchFamily="34" charset="0"/>
                <a:ea typeface="Verdana" panose="020B0604030504040204" pitchFamily="34" charset="0"/>
              </a:rPr>
              <a:t>veselības aprūpes </a:t>
            </a:r>
            <a:r>
              <a:rPr lang="lv-LV" dirty="0">
                <a:latin typeface="Verdana" panose="020B0604030504040204" pitchFamily="34" charset="0"/>
                <a:ea typeface="Verdana" panose="020B0604030504040204" pitchFamily="34" charset="0"/>
              </a:rPr>
              <a:t>pieejas ieguvumi</a:t>
            </a:r>
          </a:p>
        </p:txBody>
      </p:sp>
      <p:sp>
        <p:nvSpPr>
          <p:cNvPr id="4" name="Slide Number Placeholder 3">
            <a:extLst>
              <a:ext uri="{FF2B5EF4-FFF2-40B4-BE49-F238E27FC236}">
                <a16:creationId xmlns:a16="http://schemas.microsoft.com/office/drawing/2014/main" id="{72E3ED51-8C77-5E96-7D8D-717E96F0D744}"/>
              </a:ext>
            </a:extLst>
          </p:cNvPr>
          <p:cNvSpPr>
            <a:spLocks noGrp="1"/>
          </p:cNvSpPr>
          <p:nvPr>
            <p:ph type="sldNum" sz="quarter" idx="12"/>
          </p:nvPr>
        </p:nvSpPr>
        <p:spPr/>
        <p:txBody>
          <a:bodyPr/>
          <a:lstStyle/>
          <a:p>
            <a:pPr defTabSz="704681"/>
            <a:fld id="{B6F15528-21DE-4FAA-801E-634DDDAF4B2B}" type="slidenum">
              <a:rPr lang="en-US">
                <a:solidFill>
                  <a:prstClr val="black">
                    <a:tint val="75000"/>
                  </a:prstClr>
                </a:solidFill>
              </a:rPr>
              <a:pPr defTabSz="704681"/>
              <a:t>32</a:t>
            </a:fld>
            <a:endParaRPr lang="en-US">
              <a:solidFill>
                <a:prstClr val="black">
                  <a:tint val="75000"/>
                </a:prstClr>
              </a:solidFill>
            </a:endParaRPr>
          </a:p>
        </p:txBody>
      </p:sp>
      <p:graphicFrame>
        <p:nvGraphicFramePr>
          <p:cNvPr id="5" name="Diagram 4">
            <a:extLst>
              <a:ext uri="{FF2B5EF4-FFF2-40B4-BE49-F238E27FC236}">
                <a16:creationId xmlns:a16="http://schemas.microsoft.com/office/drawing/2014/main" id="{ABF5D444-C16F-4408-F468-085CA15A34D7}"/>
              </a:ext>
            </a:extLst>
          </p:cNvPr>
          <p:cNvGraphicFramePr/>
          <p:nvPr>
            <p:extLst>
              <p:ext uri="{D42A27DB-BD31-4B8C-83A1-F6EECF244321}">
                <p14:modId xmlns:p14="http://schemas.microsoft.com/office/powerpoint/2010/main" val="2059222896"/>
              </p:ext>
            </p:extLst>
          </p:nvPr>
        </p:nvGraphicFramePr>
        <p:xfrm>
          <a:off x="381000" y="2008883"/>
          <a:ext cx="8398669" cy="43474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40809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39E4297-B9DF-DB28-B0B7-9C6F769A4805}"/>
              </a:ext>
            </a:extLst>
          </p:cNvPr>
          <p:cNvSpPr>
            <a:spLocks noGrp="1"/>
          </p:cNvSpPr>
          <p:nvPr>
            <p:ph type="sldNum" sz="quarter" idx="12"/>
          </p:nvPr>
        </p:nvSpPr>
        <p:spPr/>
        <p:txBody>
          <a:bodyPr/>
          <a:lstStyle/>
          <a:p>
            <a:pPr defTabSz="704681"/>
            <a:fld id="{B6F15528-21DE-4FAA-801E-634DDDAF4B2B}" type="slidenum">
              <a:rPr lang="en-US">
                <a:solidFill>
                  <a:prstClr val="black">
                    <a:tint val="75000"/>
                  </a:prstClr>
                </a:solidFill>
              </a:rPr>
              <a:pPr defTabSz="704681"/>
              <a:t>33</a:t>
            </a:fld>
            <a:endParaRPr lang="en-US">
              <a:solidFill>
                <a:prstClr val="black">
                  <a:tint val="75000"/>
                </a:prstClr>
              </a:solidFill>
            </a:endParaRPr>
          </a:p>
        </p:txBody>
      </p:sp>
      <p:sp>
        <p:nvSpPr>
          <p:cNvPr id="8" name="Title 7">
            <a:extLst>
              <a:ext uri="{FF2B5EF4-FFF2-40B4-BE49-F238E27FC236}">
                <a16:creationId xmlns:a16="http://schemas.microsoft.com/office/drawing/2014/main" id="{46EA6D88-78D4-D8A3-D47F-B790EDF7B3C5}"/>
              </a:ext>
            </a:extLst>
          </p:cNvPr>
          <p:cNvSpPr>
            <a:spLocks noGrp="1"/>
          </p:cNvSpPr>
          <p:nvPr>
            <p:ph type="title"/>
          </p:nvPr>
        </p:nvSpPr>
        <p:spPr/>
        <p:txBody>
          <a:bodyPr/>
          <a:lstStyle/>
          <a:p>
            <a:pPr algn="l"/>
            <a:r>
              <a:rPr lang="lv-LV" dirty="0">
                <a:latin typeface="Verdana" panose="020B0604030504040204" pitchFamily="34" charset="0"/>
                <a:ea typeface="Verdana" panose="020B0604030504040204" pitchFamily="34" charset="0"/>
              </a:rPr>
              <a:t>Būtiskākie ieviešamie IVA risinājumi I</a:t>
            </a:r>
          </a:p>
        </p:txBody>
      </p:sp>
      <p:graphicFrame>
        <p:nvGraphicFramePr>
          <p:cNvPr id="2" name="Content Placeholder 1">
            <a:extLst>
              <a:ext uri="{FF2B5EF4-FFF2-40B4-BE49-F238E27FC236}">
                <a16:creationId xmlns:a16="http://schemas.microsoft.com/office/drawing/2014/main" id="{07F5AA56-7883-4C41-B743-0CC490FF1345}"/>
              </a:ext>
            </a:extLst>
          </p:cNvPr>
          <p:cNvGraphicFramePr>
            <a:graphicFrameLocks noGrp="1"/>
          </p:cNvGraphicFramePr>
          <p:nvPr>
            <p:ph idx="1"/>
            <p:extLst>
              <p:ext uri="{D42A27DB-BD31-4B8C-83A1-F6EECF244321}">
                <p14:modId xmlns:p14="http://schemas.microsoft.com/office/powerpoint/2010/main" val="389414973"/>
              </p:ext>
            </p:extLst>
          </p:nvPr>
        </p:nvGraphicFramePr>
        <p:xfrm>
          <a:off x="381000" y="1600201"/>
          <a:ext cx="8534400" cy="4756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89620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39E4297-B9DF-DB28-B0B7-9C6F769A4805}"/>
              </a:ext>
            </a:extLst>
          </p:cNvPr>
          <p:cNvSpPr>
            <a:spLocks noGrp="1"/>
          </p:cNvSpPr>
          <p:nvPr>
            <p:ph type="sldNum" sz="quarter" idx="12"/>
          </p:nvPr>
        </p:nvSpPr>
        <p:spPr/>
        <p:txBody>
          <a:bodyPr/>
          <a:lstStyle/>
          <a:p>
            <a:pPr defTabSz="704681"/>
            <a:fld id="{B6F15528-21DE-4FAA-801E-634DDDAF4B2B}" type="slidenum">
              <a:rPr lang="en-US">
                <a:solidFill>
                  <a:prstClr val="black">
                    <a:tint val="75000"/>
                  </a:prstClr>
                </a:solidFill>
              </a:rPr>
              <a:pPr defTabSz="704681"/>
              <a:t>34</a:t>
            </a:fld>
            <a:endParaRPr lang="en-US">
              <a:solidFill>
                <a:prstClr val="black">
                  <a:tint val="75000"/>
                </a:prstClr>
              </a:solidFill>
            </a:endParaRPr>
          </a:p>
        </p:txBody>
      </p:sp>
      <p:sp>
        <p:nvSpPr>
          <p:cNvPr id="8" name="Title 7">
            <a:extLst>
              <a:ext uri="{FF2B5EF4-FFF2-40B4-BE49-F238E27FC236}">
                <a16:creationId xmlns:a16="http://schemas.microsoft.com/office/drawing/2014/main" id="{46EA6D88-78D4-D8A3-D47F-B790EDF7B3C5}"/>
              </a:ext>
            </a:extLst>
          </p:cNvPr>
          <p:cNvSpPr>
            <a:spLocks noGrp="1"/>
          </p:cNvSpPr>
          <p:nvPr>
            <p:ph type="title"/>
          </p:nvPr>
        </p:nvSpPr>
        <p:spPr/>
        <p:txBody>
          <a:bodyPr/>
          <a:lstStyle/>
          <a:p>
            <a:pPr algn="l"/>
            <a:r>
              <a:rPr lang="lv-LV" dirty="0">
                <a:latin typeface="Verdana" panose="020B0604030504040204" pitchFamily="34" charset="0"/>
                <a:ea typeface="Verdana" panose="020B0604030504040204" pitchFamily="34" charset="0"/>
              </a:rPr>
              <a:t>Būtiskākie ieviešamie IVA risinājumi II</a:t>
            </a:r>
          </a:p>
        </p:txBody>
      </p:sp>
      <p:graphicFrame>
        <p:nvGraphicFramePr>
          <p:cNvPr id="2" name="Content Placeholder 1">
            <a:extLst>
              <a:ext uri="{FF2B5EF4-FFF2-40B4-BE49-F238E27FC236}">
                <a16:creationId xmlns:a16="http://schemas.microsoft.com/office/drawing/2014/main" id="{07F5AA56-7883-4C41-B743-0CC490FF1345}"/>
              </a:ext>
            </a:extLst>
          </p:cNvPr>
          <p:cNvGraphicFramePr>
            <a:graphicFrameLocks noGrp="1"/>
          </p:cNvGraphicFramePr>
          <p:nvPr>
            <p:ph idx="1"/>
            <p:extLst>
              <p:ext uri="{D42A27DB-BD31-4B8C-83A1-F6EECF244321}">
                <p14:modId xmlns:p14="http://schemas.microsoft.com/office/powerpoint/2010/main" val="2946249388"/>
              </p:ext>
            </p:extLst>
          </p:nvPr>
        </p:nvGraphicFramePr>
        <p:xfrm>
          <a:off x="381000" y="1752600"/>
          <a:ext cx="84582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08685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3C712-BE3B-5F55-0671-86B35D8D7B7E}"/>
              </a:ext>
            </a:extLst>
          </p:cNvPr>
          <p:cNvSpPr>
            <a:spLocks noGrp="1"/>
          </p:cNvSpPr>
          <p:nvPr>
            <p:ph type="ctrTitle"/>
          </p:nvPr>
        </p:nvSpPr>
        <p:spPr/>
        <p:txBody>
          <a:bodyPr/>
          <a:lstStyle/>
          <a:p>
            <a:r>
              <a:rPr lang="en-GB" dirty="0"/>
              <a:t>PALDIES!</a:t>
            </a:r>
            <a:endParaRPr lang="lv-LV" dirty="0"/>
          </a:p>
        </p:txBody>
      </p:sp>
      <p:sp>
        <p:nvSpPr>
          <p:cNvPr id="3" name="Subtitle 2">
            <a:extLst>
              <a:ext uri="{FF2B5EF4-FFF2-40B4-BE49-F238E27FC236}">
                <a16:creationId xmlns:a16="http://schemas.microsoft.com/office/drawing/2014/main" id="{66942296-529B-087F-0FE4-A0FD0890DC8D}"/>
              </a:ext>
            </a:extLst>
          </p:cNvPr>
          <p:cNvSpPr>
            <a:spLocks noGrp="1"/>
          </p:cNvSpPr>
          <p:nvPr>
            <p:ph type="subTitle" idx="1"/>
          </p:nvPr>
        </p:nvSpPr>
        <p:spPr/>
        <p:txBody>
          <a:bodyPr>
            <a:normAutofit lnSpcReduction="10000"/>
          </a:bodyPr>
          <a:lstStyle/>
          <a:p>
            <a:endParaRPr lang="lv-LV"/>
          </a:p>
        </p:txBody>
      </p:sp>
    </p:spTree>
    <p:extLst>
      <p:ext uri="{BB962C8B-B14F-4D97-AF65-F5344CB8AC3E}">
        <p14:creationId xmlns:p14="http://schemas.microsoft.com/office/powerpoint/2010/main" val="4113337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888B7-5C14-1D82-2BBB-3EC51E3CB651}"/>
              </a:ext>
            </a:extLst>
          </p:cNvPr>
          <p:cNvSpPr>
            <a:spLocks noGrp="1"/>
          </p:cNvSpPr>
          <p:nvPr>
            <p:ph type="title"/>
          </p:nvPr>
        </p:nvSpPr>
        <p:spPr/>
        <p:txBody>
          <a:bodyPr/>
          <a:lstStyle/>
          <a:p>
            <a:r>
              <a:rPr lang="lv-LV" dirty="0">
                <a:latin typeface="Verdana" panose="020B0604030504040204" pitchFamily="34" charset="0"/>
                <a:ea typeface="Verdana" panose="020B0604030504040204" pitchFamily="34" charset="0"/>
              </a:rPr>
              <a:t>Finansējuma saņēmēji</a:t>
            </a:r>
          </a:p>
        </p:txBody>
      </p:sp>
      <p:pic>
        <p:nvPicPr>
          <p:cNvPr id="6" name="Content Placeholder 5">
            <a:extLst>
              <a:ext uri="{FF2B5EF4-FFF2-40B4-BE49-F238E27FC236}">
                <a16:creationId xmlns:a16="http://schemas.microsoft.com/office/drawing/2014/main" id="{6D62BDCB-2305-227D-C948-3BFB0E219717}"/>
              </a:ext>
            </a:extLst>
          </p:cNvPr>
          <p:cNvPicPr>
            <a:picLocks noGrp="1" noChangeAspect="1"/>
          </p:cNvPicPr>
          <p:nvPr>
            <p:ph idx="1"/>
          </p:nvPr>
        </p:nvPicPr>
        <p:blipFill>
          <a:blip r:embed="rId2"/>
          <a:stretch>
            <a:fillRect/>
          </a:stretch>
        </p:blipFill>
        <p:spPr>
          <a:xfrm>
            <a:off x="314325" y="1655676"/>
            <a:ext cx="3590855" cy="4462659"/>
          </a:xfrm>
        </p:spPr>
      </p:pic>
      <p:sp>
        <p:nvSpPr>
          <p:cNvPr id="4" name="Slide Number Placeholder 3">
            <a:extLst>
              <a:ext uri="{FF2B5EF4-FFF2-40B4-BE49-F238E27FC236}">
                <a16:creationId xmlns:a16="http://schemas.microsoft.com/office/drawing/2014/main" id="{96FFEAAE-AF4A-A80F-BD70-013D63415BC6}"/>
              </a:ext>
            </a:extLst>
          </p:cNvPr>
          <p:cNvSpPr>
            <a:spLocks noGrp="1"/>
          </p:cNvSpPr>
          <p:nvPr>
            <p:ph type="sldNum" sz="quarter" idx="12"/>
          </p:nvPr>
        </p:nvSpPr>
        <p:spPr/>
        <p:txBody>
          <a:bodyPr/>
          <a:lstStyle/>
          <a:p>
            <a:fld id="{B6F15528-21DE-4FAA-801E-634DDDAF4B2B}" type="slidenum">
              <a:rPr lang="en-US" smtClean="0"/>
              <a:pPr/>
              <a:t>4</a:t>
            </a:fld>
            <a:endParaRPr lang="en-US"/>
          </a:p>
        </p:txBody>
      </p:sp>
      <p:graphicFrame>
        <p:nvGraphicFramePr>
          <p:cNvPr id="7" name="Table 6">
            <a:extLst>
              <a:ext uri="{FF2B5EF4-FFF2-40B4-BE49-F238E27FC236}">
                <a16:creationId xmlns:a16="http://schemas.microsoft.com/office/drawing/2014/main" id="{DA5C870A-C7C0-C88B-1FF0-76AA1EA7F5D1}"/>
              </a:ext>
            </a:extLst>
          </p:cNvPr>
          <p:cNvGraphicFramePr>
            <a:graphicFrameLocks noGrp="1"/>
          </p:cNvGraphicFramePr>
          <p:nvPr>
            <p:extLst>
              <p:ext uri="{D42A27DB-BD31-4B8C-83A1-F6EECF244321}">
                <p14:modId xmlns:p14="http://schemas.microsoft.com/office/powerpoint/2010/main" val="3083626712"/>
              </p:ext>
            </p:extLst>
          </p:nvPr>
        </p:nvGraphicFramePr>
        <p:xfrm>
          <a:off x="4181475" y="1707049"/>
          <a:ext cx="4648200" cy="4411286"/>
        </p:xfrm>
        <a:graphic>
          <a:graphicData uri="http://schemas.openxmlformats.org/drawingml/2006/table">
            <a:tbl>
              <a:tblPr>
                <a:tableStyleId>{5C22544A-7EE6-4342-B048-85BDC9FD1C3A}</a:tableStyleId>
              </a:tblPr>
              <a:tblGrid>
                <a:gridCol w="3674213">
                  <a:extLst>
                    <a:ext uri="{9D8B030D-6E8A-4147-A177-3AD203B41FA5}">
                      <a16:colId xmlns:a16="http://schemas.microsoft.com/office/drawing/2014/main" val="3242474391"/>
                    </a:ext>
                  </a:extLst>
                </a:gridCol>
                <a:gridCol w="973987">
                  <a:extLst>
                    <a:ext uri="{9D8B030D-6E8A-4147-A177-3AD203B41FA5}">
                      <a16:colId xmlns:a16="http://schemas.microsoft.com/office/drawing/2014/main" val="1311400080"/>
                    </a:ext>
                  </a:extLst>
                </a:gridCol>
              </a:tblGrid>
              <a:tr h="170614">
                <a:tc>
                  <a:txBody>
                    <a:bodyPr/>
                    <a:lstStyle/>
                    <a:p>
                      <a:pPr algn="l" fontAlgn="b"/>
                      <a:r>
                        <a:rPr lang="lv-LV" sz="1000" u="none" strike="noStrike" dirty="0">
                          <a:effectLst/>
                        </a:rPr>
                        <a:t>SIA "Preiļu slimnīca"</a:t>
                      </a:r>
                      <a:endParaRPr lang="lv-LV" sz="1000" b="0" i="0" u="none" strike="noStrike" dirty="0">
                        <a:effectLst/>
                        <a:latin typeface="Times New Roman" panose="02020603050405020304" pitchFamily="18" charset="0"/>
                      </a:endParaRPr>
                    </a:p>
                  </a:txBody>
                  <a:tcPr marL="6735" marR="6735" marT="6735" marB="0" anchor="b"/>
                </a:tc>
                <a:tc>
                  <a:txBody>
                    <a:bodyPr/>
                    <a:lstStyle/>
                    <a:p>
                      <a:pPr algn="r" fontAlgn="b"/>
                      <a:r>
                        <a:rPr lang="lv-LV" sz="1000" u="none" strike="noStrike" dirty="0">
                          <a:effectLst/>
                        </a:rPr>
                        <a:t>154 610.00</a:t>
                      </a:r>
                      <a:endParaRPr lang="lv-LV" sz="1000" b="0" i="0" u="none" strike="noStrike" dirty="0">
                        <a:effectLst/>
                        <a:latin typeface="Times New Roman" panose="02020603050405020304" pitchFamily="18" charset="0"/>
                      </a:endParaRPr>
                    </a:p>
                  </a:txBody>
                  <a:tcPr marL="6735" marR="6735" marT="6735" marB="0" anchor="b"/>
                </a:tc>
                <a:extLst>
                  <a:ext uri="{0D108BD9-81ED-4DB2-BD59-A6C34878D82A}">
                    <a16:rowId xmlns:a16="http://schemas.microsoft.com/office/drawing/2014/main" val="3285984393"/>
                  </a:ext>
                </a:extLst>
              </a:tr>
              <a:tr h="161249">
                <a:tc>
                  <a:txBody>
                    <a:bodyPr/>
                    <a:lstStyle/>
                    <a:p>
                      <a:pPr algn="l" fontAlgn="b"/>
                      <a:r>
                        <a:rPr lang="lv-LV" sz="1000" u="none" strike="noStrike" dirty="0">
                          <a:effectLst/>
                        </a:rPr>
                        <a:t>SIA "Saldus medicīnas centrs"</a:t>
                      </a:r>
                      <a:endParaRPr lang="lv-LV" sz="1000" b="0" i="0" u="none" strike="noStrike" dirty="0">
                        <a:effectLst/>
                        <a:latin typeface="Times New Roman" panose="02020603050405020304" pitchFamily="18" charset="0"/>
                      </a:endParaRPr>
                    </a:p>
                  </a:txBody>
                  <a:tcPr marL="6735" marR="6735" marT="6735" marB="0" anchor="b"/>
                </a:tc>
                <a:tc>
                  <a:txBody>
                    <a:bodyPr/>
                    <a:lstStyle/>
                    <a:p>
                      <a:pPr algn="r" fontAlgn="b"/>
                      <a:r>
                        <a:rPr lang="lv-LV" sz="1000" u="none" strike="noStrike">
                          <a:effectLst/>
                        </a:rPr>
                        <a:t>155 719.00</a:t>
                      </a:r>
                      <a:endParaRPr lang="lv-LV" sz="1000" b="0" i="0" u="none" strike="noStrike">
                        <a:effectLst/>
                        <a:latin typeface="Times New Roman" panose="02020603050405020304" pitchFamily="18" charset="0"/>
                      </a:endParaRPr>
                    </a:p>
                  </a:txBody>
                  <a:tcPr marL="6735" marR="6735" marT="6735" marB="0" anchor="b"/>
                </a:tc>
                <a:extLst>
                  <a:ext uri="{0D108BD9-81ED-4DB2-BD59-A6C34878D82A}">
                    <a16:rowId xmlns:a16="http://schemas.microsoft.com/office/drawing/2014/main" val="3724979054"/>
                  </a:ext>
                </a:extLst>
              </a:tr>
              <a:tr h="161249">
                <a:tc>
                  <a:txBody>
                    <a:bodyPr/>
                    <a:lstStyle/>
                    <a:p>
                      <a:pPr algn="l" fontAlgn="b"/>
                      <a:r>
                        <a:rPr lang="lv-LV" sz="1000" u="none" strike="noStrike">
                          <a:effectLst/>
                        </a:rPr>
                        <a:t>Pašvaldības SIA "Kauguru veselības centrs"</a:t>
                      </a:r>
                      <a:endParaRPr lang="lv-LV" sz="1000" b="0" i="0" u="none" strike="noStrike">
                        <a:effectLst/>
                        <a:latin typeface="Times New Roman" panose="02020603050405020304" pitchFamily="18" charset="0"/>
                      </a:endParaRPr>
                    </a:p>
                  </a:txBody>
                  <a:tcPr marL="6735" marR="6735" marT="6735" marB="0" anchor="b"/>
                </a:tc>
                <a:tc>
                  <a:txBody>
                    <a:bodyPr/>
                    <a:lstStyle/>
                    <a:p>
                      <a:pPr algn="r" fontAlgn="b"/>
                      <a:r>
                        <a:rPr lang="lv-LV" sz="1000" u="none" strike="noStrike">
                          <a:effectLst/>
                        </a:rPr>
                        <a:t>138 286.00</a:t>
                      </a:r>
                      <a:endParaRPr lang="lv-LV" sz="1000" b="0" i="0" u="none" strike="noStrike">
                        <a:effectLst/>
                        <a:latin typeface="Times New Roman" panose="02020603050405020304" pitchFamily="18" charset="0"/>
                      </a:endParaRPr>
                    </a:p>
                  </a:txBody>
                  <a:tcPr marL="6735" marR="6735" marT="6735" marB="0" anchor="b"/>
                </a:tc>
                <a:extLst>
                  <a:ext uri="{0D108BD9-81ED-4DB2-BD59-A6C34878D82A}">
                    <a16:rowId xmlns:a16="http://schemas.microsoft.com/office/drawing/2014/main" val="2659604408"/>
                  </a:ext>
                </a:extLst>
              </a:tr>
              <a:tr h="0">
                <a:tc>
                  <a:txBody>
                    <a:bodyPr/>
                    <a:lstStyle/>
                    <a:p>
                      <a:pPr algn="l" fontAlgn="b"/>
                      <a:r>
                        <a:rPr lang="lv-LV" sz="1000" u="none" strike="noStrike" dirty="0">
                          <a:effectLst/>
                        </a:rPr>
                        <a:t>SIA "Salaspils veselības centrs"</a:t>
                      </a:r>
                      <a:endParaRPr lang="lv-LV" sz="1000" b="0" i="0" u="none" strike="noStrike" dirty="0">
                        <a:effectLst/>
                        <a:latin typeface="Times New Roman" panose="02020603050405020304" pitchFamily="18" charset="0"/>
                      </a:endParaRPr>
                    </a:p>
                  </a:txBody>
                  <a:tcPr marL="6735" marR="6735" marT="6735" marB="0" anchor="b"/>
                </a:tc>
                <a:tc>
                  <a:txBody>
                    <a:bodyPr/>
                    <a:lstStyle/>
                    <a:p>
                      <a:pPr algn="r" fontAlgn="b"/>
                      <a:r>
                        <a:rPr lang="lv-LV" sz="1000" u="none" strike="noStrike">
                          <a:effectLst/>
                        </a:rPr>
                        <a:t>139 350.00</a:t>
                      </a:r>
                      <a:endParaRPr lang="lv-LV" sz="1000" b="0" i="0" u="none" strike="noStrike">
                        <a:effectLst/>
                        <a:latin typeface="Times New Roman" panose="02020603050405020304" pitchFamily="18" charset="0"/>
                      </a:endParaRPr>
                    </a:p>
                  </a:txBody>
                  <a:tcPr marL="6735" marR="6735" marT="6735" marB="0" anchor="b"/>
                </a:tc>
                <a:extLst>
                  <a:ext uri="{0D108BD9-81ED-4DB2-BD59-A6C34878D82A}">
                    <a16:rowId xmlns:a16="http://schemas.microsoft.com/office/drawing/2014/main" val="677929038"/>
                  </a:ext>
                </a:extLst>
              </a:tr>
              <a:tr h="161249">
                <a:tc>
                  <a:txBody>
                    <a:bodyPr/>
                    <a:lstStyle/>
                    <a:p>
                      <a:pPr algn="l" fontAlgn="b"/>
                      <a:r>
                        <a:rPr lang="lv-LV" sz="1000" u="none" strike="noStrike">
                          <a:effectLst/>
                        </a:rPr>
                        <a:t>SIA "TALSU VESELĪBAS CENTRS"</a:t>
                      </a:r>
                      <a:endParaRPr lang="lv-LV" sz="1000" b="0" i="0" u="none" strike="noStrike">
                        <a:effectLst/>
                        <a:latin typeface="Times New Roman" panose="02020603050405020304" pitchFamily="18" charset="0"/>
                      </a:endParaRPr>
                    </a:p>
                  </a:txBody>
                  <a:tcPr marL="6735" marR="6735" marT="6735" marB="0" anchor="b"/>
                </a:tc>
                <a:tc>
                  <a:txBody>
                    <a:bodyPr/>
                    <a:lstStyle/>
                    <a:p>
                      <a:pPr algn="r" fontAlgn="b"/>
                      <a:r>
                        <a:rPr lang="lv-LV" sz="1000" u="none" strike="noStrike">
                          <a:effectLst/>
                        </a:rPr>
                        <a:t>121 206.00</a:t>
                      </a:r>
                      <a:endParaRPr lang="lv-LV" sz="1000" b="0" i="0" u="none" strike="noStrike">
                        <a:effectLst/>
                        <a:latin typeface="Times New Roman" panose="02020603050405020304" pitchFamily="18" charset="0"/>
                      </a:endParaRPr>
                    </a:p>
                  </a:txBody>
                  <a:tcPr marL="6735" marR="6735" marT="6735" marB="0" anchor="b"/>
                </a:tc>
                <a:extLst>
                  <a:ext uri="{0D108BD9-81ED-4DB2-BD59-A6C34878D82A}">
                    <a16:rowId xmlns:a16="http://schemas.microsoft.com/office/drawing/2014/main" val="3617051779"/>
                  </a:ext>
                </a:extLst>
              </a:tr>
              <a:tr h="161249">
                <a:tc>
                  <a:txBody>
                    <a:bodyPr/>
                    <a:lstStyle/>
                    <a:p>
                      <a:pPr algn="l" fontAlgn="b"/>
                      <a:r>
                        <a:rPr lang="lv-LV" sz="1000" u="none" strike="noStrike" dirty="0">
                          <a:effectLst/>
                        </a:rPr>
                        <a:t>SIA "Alūksnes slimnīca"</a:t>
                      </a:r>
                      <a:endParaRPr lang="lv-LV" sz="1000" b="0" i="0" u="none" strike="noStrike" dirty="0">
                        <a:effectLst/>
                        <a:latin typeface="Times New Roman" panose="02020603050405020304" pitchFamily="18" charset="0"/>
                      </a:endParaRPr>
                    </a:p>
                  </a:txBody>
                  <a:tcPr marL="6735" marR="6735" marT="6735" marB="0" anchor="b"/>
                </a:tc>
                <a:tc>
                  <a:txBody>
                    <a:bodyPr/>
                    <a:lstStyle/>
                    <a:p>
                      <a:pPr algn="r" fontAlgn="b"/>
                      <a:r>
                        <a:rPr lang="lv-LV" sz="1000" u="none" strike="noStrike">
                          <a:effectLst/>
                        </a:rPr>
                        <a:t>136 597.00</a:t>
                      </a:r>
                      <a:endParaRPr lang="lv-LV" sz="1000" b="0" i="0" u="none" strike="noStrike">
                        <a:effectLst/>
                        <a:latin typeface="Times New Roman" panose="02020603050405020304" pitchFamily="18" charset="0"/>
                      </a:endParaRPr>
                    </a:p>
                  </a:txBody>
                  <a:tcPr marL="6735" marR="6735" marT="6735" marB="0" anchor="b"/>
                </a:tc>
                <a:extLst>
                  <a:ext uri="{0D108BD9-81ED-4DB2-BD59-A6C34878D82A}">
                    <a16:rowId xmlns:a16="http://schemas.microsoft.com/office/drawing/2014/main" val="3214856951"/>
                  </a:ext>
                </a:extLst>
              </a:tr>
              <a:tr h="161249">
                <a:tc>
                  <a:txBody>
                    <a:bodyPr/>
                    <a:lstStyle/>
                    <a:p>
                      <a:pPr algn="l" fontAlgn="b"/>
                      <a:r>
                        <a:rPr lang="lv-LV" sz="1000" u="none" strike="noStrike" dirty="0">
                          <a:effectLst/>
                        </a:rPr>
                        <a:t>SIA "Siguldas slimnīca"</a:t>
                      </a:r>
                      <a:endParaRPr lang="lv-LV" sz="1000" b="0" i="0" u="none" strike="noStrike" dirty="0">
                        <a:effectLst/>
                        <a:latin typeface="Times New Roman" panose="02020603050405020304" pitchFamily="18" charset="0"/>
                      </a:endParaRPr>
                    </a:p>
                  </a:txBody>
                  <a:tcPr marL="6735" marR="6735" marT="6735" marB="0" anchor="b"/>
                </a:tc>
                <a:tc>
                  <a:txBody>
                    <a:bodyPr/>
                    <a:lstStyle/>
                    <a:p>
                      <a:pPr algn="r" fontAlgn="b"/>
                      <a:r>
                        <a:rPr lang="lv-LV" sz="1000" u="none" strike="noStrike">
                          <a:effectLst/>
                        </a:rPr>
                        <a:t>136 690.00</a:t>
                      </a:r>
                      <a:endParaRPr lang="lv-LV" sz="1000" b="0" i="0" u="none" strike="noStrike">
                        <a:effectLst/>
                        <a:latin typeface="Times New Roman" panose="02020603050405020304" pitchFamily="18" charset="0"/>
                      </a:endParaRPr>
                    </a:p>
                  </a:txBody>
                  <a:tcPr marL="6735" marR="6735" marT="6735" marB="0" anchor="b"/>
                </a:tc>
                <a:extLst>
                  <a:ext uri="{0D108BD9-81ED-4DB2-BD59-A6C34878D82A}">
                    <a16:rowId xmlns:a16="http://schemas.microsoft.com/office/drawing/2014/main" val="1207149869"/>
                  </a:ext>
                </a:extLst>
              </a:tr>
              <a:tr h="161249">
                <a:tc>
                  <a:txBody>
                    <a:bodyPr/>
                    <a:lstStyle/>
                    <a:p>
                      <a:pPr algn="l" fontAlgn="b"/>
                      <a:r>
                        <a:rPr lang="pt-BR" sz="1000" u="none" strike="noStrike" dirty="0">
                          <a:effectLst/>
                        </a:rPr>
                        <a:t>SIA "Daugavpils bērnu veselības centrs"</a:t>
                      </a:r>
                      <a:endParaRPr lang="pt-BR" sz="1000" b="0" i="0" u="none" strike="noStrike" dirty="0">
                        <a:effectLst/>
                        <a:latin typeface="Times New Roman" panose="02020603050405020304" pitchFamily="18" charset="0"/>
                      </a:endParaRPr>
                    </a:p>
                  </a:txBody>
                  <a:tcPr marL="6735" marR="6735" marT="6735" marB="0" anchor="b"/>
                </a:tc>
                <a:tc>
                  <a:txBody>
                    <a:bodyPr/>
                    <a:lstStyle/>
                    <a:p>
                      <a:pPr algn="r" fontAlgn="b"/>
                      <a:r>
                        <a:rPr lang="lv-LV" sz="1000" u="none" strike="noStrike">
                          <a:effectLst/>
                        </a:rPr>
                        <a:t>127 236.00</a:t>
                      </a:r>
                      <a:endParaRPr lang="lv-LV" sz="1000" b="0" i="0" u="none" strike="noStrike">
                        <a:effectLst/>
                        <a:latin typeface="Times New Roman" panose="02020603050405020304" pitchFamily="18" charset="0"/>
                      </a:endParaRPr>
                    </a:p>
                  </a:txBody>
                  <a:tcPr marL="6735" marR="6735" marT="6735" marB="0" anchor="b"/>
                </a:tc>
                <a:extLst>
                  <a:ext uri="{0D108BD9-81ED-4DB2-BD59-A6C34878D82A}">
                    <a16:rowId xmlns:a16="http://schemas.microsoft.com/office/drawing/2014/main" val="2795502249"/>
                  </a:ext>
                </a:extLst>
              </a:tr>
              <a:tr h="161249">
                <a:tc>
                  <a:txBody>
                    <a:bodyPr/>
                    <a:lstStyle/>
                    <a:p>
                      <a:pPr algn="l" fontAlgn="b"/>
                      <a:r>
                        <a:rPr lang="lv-LV" sz="1000" u="none" strike="noStrike" dirty="0">
                          <a:effectLst/>
                        </a:rPr>
                        <a:t>SIA "Kuldīgas slimnīca"</a:t>
                      </a:r>
                      <a:endParaRPr lang="lv-LV" sz="1000" b="0" i="0" u="none" strike="noStrike" dirty="0">
                        <a:effectLst/>
                        <a:latin typeface="Times New Roman" panose="02020603050405020304" pitchFamily="18" charset="0"/>
                      </a:endParaRPr>
                    </a:p>
                  </a:txBody>
                  <a:tcPr marL="6735" marR="6735" marT="6735" marB="0" anchor="b"/>
                </a:tc>
                <a:tc>
                  <a:txBody>
                    <a:bodyPr/>
                    <a:lstStyle/>
                    <a:p>
                      <a:pPr algn="r" fontAlgn="b"/>
                      <a:r>
                        <a:rPr lang="lv-LV" sz="1000" u="none" strike="noStrike">
                          <a:effectLst/>
                        </a:rPr>
                        <a:t>115 481.00</a:t>
                      </a:r>
                      <a:endParaRPr lang="lv-LV" sz="1000" b="0" i="0" u="none" strike="noStrike">
                        <a:effectLst/>
                        <a:latin typeface="Times New Roman" panose="02020603050405020304" pitchFamily="18" charset="0"/>
                      </a:endParaRPr>
                    </a:p>
                  </a:txBody>
                  <a:tcPr marL="6735" marR="6735" marT="6735" marB="0" anchor="b"/>
                </a:tc>
                <a:extLst>
                  <a:ext uri="{0D108BD9-81ED-4DB2-BD59-A6C34878D82A}">
                    <a16:rowId xmlns:a16="http://schemas.microsoft.com/office/drawing/2014/main" val="628552460"/>
                  </a:ext>
                </a:extLst>
              </a:tr>
              <a:tr h="161249">
                <a:tc>
                  <a:txBody>
                    <a:bodyPr/>
                    <a:lstStyle/>
                    <a:p>
                      <a:pPr algn="l" fontAlgn="b"/>
                      <a:r>
                        <a:rPr lang="lv-LV" sz="1000" u="none" strike="noStrike">
                          <a:effectLst/>
                        </a:rPr>
                        <a:t>SIA "MOŽUMS-1"</a:t>
                      </a:r>
                      <a:endParaRPr lang="lv-LV" sz="1000" b="0" i="0" u="none" strike="noStrike">
                        <a:effectLst/>
                        <a:latin typeface="Times New Roman" panose="02020603050405020304" pitchFamily="18" charset="0"/>
                      </a:endParaRPr>
                    </a:p>
                  </a:txBody>
                  <a:tcPr marL="6735" marR="6735" marT="6735" marB="0" anchor="b"/>
                </a:tc>
                <a:tc>
                  <a:txBody>
                    <a:bodyPr/>
                    <a:lstStyle/>
                    <a:p>
                      <a:pPr algn="r" fontAlgn="b"/>
                      <a:r>
                        <a:rPr lang="lv-LV" sz="1000" u="none" strike="noStrike">
                          <a:effectLst/>
                        </a:rPr>
                        <a:t>106 343.00</a:t>
                      </a:r>
                      <a:endParaRPr lang="lv-LV" sz="1000" b="0" i="0" u="none" strike="noStrike">
                        <a:effectLst/>
                        <a:latin typeface="Times New Roman" panose="02020603050405020304" pitchFamily="18" charset="0"/>
                      </a:endParaRPr>
                    </a:p>
                  </a:txBody>
                  <a:tcPr marL="6735" marR="6735" marT="6735" marB="0" anchor="b"/>
                </a:tc>
                <a:extLst>
                  <a:ext uri="{0D108BD9-81ED-4DB2-BD59-A6C34878D82A}">
                    <a16:rowId xmlns:a16="http://schemas.microsoft.com/office/drawing/2014/main" val="1158236171"/>
                  </a:ext>
                </a:extLst>
              </a:tr>
              <a:tr h="161249">
                <a:tc>
                  <a:txBody>
                    <a:bodyPr/>
                    <a:lstStyle/>
                    <a:p>
                      <a:pPr algn="l" fontAlgn="b"/>
                      <a:r>
                        <a:rPr lang="lv-LV" sz="1000" u="none" strike="noStrike">
                          <a:effectLst/>
                        </a:rPr>
                        <a:t>SIA "Sarkanā Krusta Smiltenes slimnīca"</a:t>
                      </a:r>
                      <a:endParaRPr lang="lv-LV" sz="1000" b="0" i="0" u="none" strike="noStrike">
                        <a:effectLst/>
                        <a:latin typeface="Times New Roman" panose="02020603050405020304" pitchFamily="18" charset="0"/>
                      </a:endParaRPr>
                    </a:p>
                  </a:txBody>
                  <a:tcPr marL="6735" marR="6735" marT="6735" marB="0" anchor="b"/>
                </a:tc>
                <a:tc>
                  <a:txBody>
                    <a:bodyPr/>
                    <a:lstStyle/>
                    <a:p>
                      <a:pPr algn="r" fontAlgn="b"/>
                      <a:r>
                        <a:rPr lang="lv-LV" sz="1000" u="none" strike="noStrike">
                          <a:effectLst/>
                        </a:rPr>
                        <a:t>118 294.00</a:t>
                      </a:r>
                      <a:endParaRPr lang="lv-LV" sz="1000" b="0" i="0" u="none" strike="noStrike">
                        <a:effectLst/>
                        <a:latin typeface="Times New Roman" panose="02020603050405020304" pitchFamily="18" charset="0"/>
                      </a:endParaRPr>
                    </a:p>
                  </a:txBody>
                  <a:tcPr marL="6735" marR="6735" marT="6735" marB="0" anchor="b"/>
                </a:tc>
                <a:extLst>
                  <a:ext uri="{0D108BD9-81ED-4DB2-BD59-A6C34878D82A}">
                    <a16:rowId xmlns:a16="http://schemas.microsoft.com/office/drawing/2014/main" val="99747859"/>
                  </a:ext>
                </a:extLst>
              </a:tr>
              <a:tr h="161249">
                <a:tc>
                  <a:txBody>
                    <a:bodyPr/>
                    <a:lstStyle/>
                    <a:p>
                      <a:pPr algn="l" fontAlgn="b"/>
                      <a:r>
                        <a:rPr lang="lv-LV" sz="1000" u="none" strike="noStrike" dirty="0">
                          <a:effectLst/>
                        </a:rPr>
                        <a:t>SIA "VALMIERAS VESELĪBAS CENTRS"</a:t>
                      </a:r>
                      <a:endParaRPr lang="lv-LV" sz="1000" b="0" i="0" u="none" strike="noStrike" dirty="0">
                        <a:effectLst/>
                        <a:latin typeface="Times New Roman" panose="02020603050405020304" pitchFamily="18" charset="0"/>
                      </a:endParaRPr>
                    </a:p>
                  </a:txBody>
                  <a:tcPr marL="6735" marR="6735" marT="6735" marB="0" anchor="b"/>
                </a:tc>
                <a:tc>
                  <a:txBody>
                    <a:bodyPr/>
                    <a:lstStyle/>
                    <a:p>
                      <a:pPr algn="r" fontAlgn="b"/>
                      <a:r>
                        <a:rPr lang="lv-LV" sz="1000" u="none" strike="noStrike">
                          <a:effectLst/>
                        </a:rPr>
                        <a:t>107 503.00</a:t>
                      </a:r>
                      <a:endParaRPr lang="lv-LV" sz="1000" b="0" i="0" u="none" strike="noStrike">
                        <a:effectLst/>
                        <a:latin typeface="Times New Roman" panose="02020603050405020304" pitchFamily="18" charset="0"/>
                      </a:endParaRPr>
                    </a:p>
                  </a:txBody>
                  <a:tcPr marL="6735" marR="6735" marT="6735" marB="0" anchor="b"/>
                </a:tc>
                <a:extLst>
                  <a:ext uri="{0D108BD9-81ED-4DB2-BD59-A6C34878D82A}">
                    <a16:rowId xmlns:a16="http://schemas.microsoft.com/office/drawing/2014/main" val="1463487299"/>
                  </a:ext>
                </a:extLst>
              </a:tr>
              <a:tr h="161249">
                <a:tc>
                  <a:txBody>
                    <a:bodyPr/>
                    <a:lstStyle/>
                    <a:p>
                      <a:pPr algn="l" fontAlgn="b"/>
                      <a:r>
                        <a:rPr lang="lv-LV" sz="1000" u="none" strike="noStrike" dirty="0">
                          <a:effectLst/>
                        </a:rPr>
                        <a:t>SIA "medicīnas firma "Elpa"" </a:t>
                      </a:r>
                      <a:endParaRPr lang="lv-LV" sz="1000" b="0" i="0" u="none" strike="noStrike" dirty="0">
                        <a:effectLst/>
                        <a:latin typeface="Times New Roman" panose="02020603050405020304" pitchFamily="18" charset="0"/>
                      </a:endParaRPr>
                    </a:p>
                  </a:txBody>
                  <a:tcPr marL="6735" marR="6735" marT="6735" marB="0" anchor="b"/>
                </a:tc>
                <a:tc>
                  <a:txBody>
                    <a:bodyPr/>
                    <a:lstStyle/>
                    <a:p>
                      <a:pPr algn="r" fontAlgn="b"/>
                      <a:r>
                        <a:rPr lang="lv-LV" sz="1000" u="none" strike="noStrike">
                          <a:effectLst/>
                        </a:rPr>
                        <a:t>114 895.00</a:t>
                      </a:r>
                      <a:endParaRPr lang="lv-LV" sz="1000" b="0" i="0" u="none" strike="noStrike">
                        <a:effectLst/>
                        <a:latin typeface="Times New Roman" panose="02020603050405020304" pitchFamily="18" charset="0"/>
                      </a:endParaRPr>
                    </a:p>
                  </a:txBody>
                  <a:tcPr marL="6735" marR="6735" marT="6735" marB="0" anchor="b"/>
                </a:tc>
                <a:extLst>
                  <a:ext uri="{0D108BD9-81ED-4DB2-BD59-A6C34878D82A}">
                    <a16:rowId xmlns:a16="http://schemas.microsoft.com/office/drawing/2014/main" val="1905214167"/>
                  </a:ext>
                </a:extLst>
              </a:tr>
              <a:tr h="161249">
                <a:tc>
                  <a:txBody>
                    <a:bodyPr/>
                    <a:lstStyle/>
                    <a:p>
                      <a:pPr algn="l" fontAlgn="b"/>
                      <a:r>
                        <a:rPr lang="lv-LV" sz="1000" u="none" strike="noStrike">
                          <a:effectLst/>
                        </a:rPr>
                        <a:t>SIA "DZELZCEĻA VESELĪBAS CENTRS"</a:t>
                      </a:r>
                      <a:endParaRPr lang="lv-LV" sz="1000" b="0" i="0" u="none" strike="noStrike">
                        <a:effectLst/>
                        <a:latin typeface="Times New Roman" panose="02020603050405020304" pitchFamily="18" charset="0"/>
                      </a:endParaRPr>
                    </a:p>
                  </a:txBody>
                  <a:tcPr marL="6735" marR="6735" marT="6735" marB="0" anchor="b"/>
                </a:tc>
                <a:tc>
                  <a:txBody>
                    <a:bodyPr/>
                    <a:lstStyle/>
                    <a:p>
                      <a:pPr algn="r" fontAlgn="b"/>
                      <a:r>
                        <a:rPr lang="lv-LV" sz="1000" u="none" strike="noStrike">
                          <a:effectLst/>
                        </a:rPr>
                        <a:t>102 053.00</a:t>
                      </a:r>
                      <a:endParaRPr lang="lv-LV" sz="1000" b="0" i="0" u="none" strike="noStrike">
                        <a:effectLst/>
                        <a:latin typeface="Times New Roman" panose="02020603050405020304" pitchFamily="18" charset="0"/>
                      </a:endParaRPr>
                    </a:p>
                  </a:txBody>
                  <a:tcPr marL="6735" marR="6735" marT="6735" marB="0" anchor="b"/>
                </a:tc>
                <a:extLst>
                  <a:ext uri="{0D108BD9-81ED-4DB2-BD59-A6C34878D82A}">
                    <a16:rowId xmlns:a16="http://schemas.microsoft.com/office/drawing/2014/main" val="1185421"/>
                  </a:ext>
                </a:extLst>
              </a:tr>
              <a:tr h="161249">
                <a:tc>
                  <a:txBody>
                    <a:bodyPr/>
                    <a:lstStyle/>
                    <a:p>
                      <a:pPr algn="l" fontAlgn="b"/>
                      <a:r>
                        <a:rPr lang="lv-LV" sz="1000" u="none" strike="noStrike">
                          <a:effectLst/>
                        </a:rPr>
                        <a:t>Pašvaldības SIA "ĀDAŽU SLIMNĪCA"</a:t>
                      </a:r>
                      <a:endParaRPr lang="lv-LV" sz="1000" b="0" i="0" u="none" strike="noStrike">
                        <a:effectLst/>
                        <a:latin typeface="Times New Roman" panose="02020603050405020304" pitchFamily="18" charset="0"/>
                      </a:endParaRPr>
                    </a:p>
                  </a:txBody>
                  <a:tcPr marL="6735" marR="6735" marT="6735" marB="0" anchor="b"/>
                </a:tc>
                <a:tc>
                  <a:txBody>
                    <a:bodyPr/>
                    <a:lstStyle/>
                    <a:p>
                      <a:pPr algn="r" fontAlgn="b"/>
                      <a:r>
                        <a:rPr lang="lv-LV" sz="1000" u="none" strike="noStrike">
                          <a:effectLst/>
                        </a:rPr>
                        <a:t>112 220.00</a:t>
                      </a:r>
                      <a:endParaRPr lang="lv-LV" sz="1000" b="0" i="0" u="none" strike="noStrike">
                        <a:effectLst/>
                        <a:latin typeface="Times New Roman" panose="02020603050405020304" pitchFamily="18" charset="0"/>
                      </a:endParaRPr>
                    </a:p>
                  </a:txBody>
                  <a:tcPr marL="6735" marR="6735" marT="6735" marB="0" anchor="b"/>
                </a:tc>
                <a:extLst>
                  <a:ext uri="{0D108BD9-81ED-4DB2-BD59-A6C34878D82A}">
                    <a16:rowId xmlns:a16="http://schemas.microsoft.com/office/drawing/2014/main" val="2916846720"/>
                  </a:ext>
                </a:extLst>
              </a:tr>
              <a:tr h="161249">
                <a:tc>
                  <a:txBody>
                    <a:bodyPr/>
                    <a:lstStyle/>
                    <a:p>
                      <a:pPr algn="l" fontAlgn="b"/>
                      <a:r>
                        <a:rPr lang="lv-LV" sz="1000" u="none" strike="noStrike" dirty="0">
                          <a:effectLst/>
                        </a:rPr>
                        <a:t>VSIA "</a:t>
                      </a:r>
                      <a:r>
                        <a:rPr lang="lv-LV" sz="1000" u="none" strike="noStrike" dirty="0" err="1">
                          <a:effectLst/>
                        </a:rPr>
                        <a:t>Iekšlietu</a:t>
                      </a:r>
                      <a:r>
                        <a:rPr lang="lv-LV" sz="1000" u="none" strike="noStrike" dirty="0">
                          <a:effectLst/>
                        </a:rPr>
                        <a:t> ministrijas poliklīnika"</a:t>
                      </a:r>
                      <a:endParaRPr lang="lv-LV" sz="1000" b="0" i="0" u="none" strike="noStrike" dirty="0">
                        <a:effectLst/>
                        <a:latin typeface="Times New Roman" panose="02020603050405020304" pitchFamily="18" charset="0"/>
                      </a:endParaRPr>
                    </a:p>
                  </a:txBody>
                  <a:tcPr marL="6735" marR="6735" marT="6735" marB="0" anchor="b"/>
                </a:tc>
                <a:tc>
                  <a:txBody>
                    <a:bodyPr/>
                    <a:lstStyle/>
                    <a:p>
                      <a:pPr algn="r" fontAlgn="b"/>
                      <a:r>
                        <a:rPr lang="lv-LV" sz="1000" u="none" strike="noStrike" dirty="0">
                          <a:effectLst/>
                        </a:rPr>
                        <a:t>83 274.00</a:t>
                      </a:r>
                      <a:endParaRPr lang="lv-LV" sz="1000" b="0" i="0" u="none" strike="noStrike" dirty="0">
                        <a:effectLst/>
                        <a:latin typeface="Times New Roman" panose="02020603050405020304" pitchFamily="18" charset="0"/>
                      </a:endParaRPr>
                    </a:p>
                  </a:txBody>
                  <a:tcPr marL="6735" marR="6735" marT="6735" marB="0" anchor="b"/>
                </a:tc>
                <a:extLst>
                  <a:ext uri="{0D108BD9-81ED-4DB2-BD59-A6C34878D82A}">
                    <a16:rowId xmlns:a16="http://schemas.microsoft.com/office/drawing/2014/main" val="2478179012"/>
                  </a:ext>
                </a:extLst>
              </a:tr>
              <a:tr h="161249">
                <a:tc>
                  <a:txBody>
                    <a:bodyPr/>
                    <a:lstStyle/>
                    <a:p>
                      <a:pPr algn="l" fontAlgn="b"/>
                      <a:r>
                        <a:rPr lang="lv-LV" sz="1000" u="none" strike="noStrike">
                          <a:effectLst/>
                        </a:rPr>
                        <a:t>SIA "JAUNLIEPĀJAS PRIMĀRĀS VESELĪBAS APRŪPES CENTRS"</a:t>
                      </a:r>
                      <a:endParaRPr lang="lv-LV" sz="1000" b="0" i="0" u="none" strike="noStrike">
                        <a:effectLst/>
                        <a:latin typeface="Times New Roman" panose="02020603050405020304" pitchFamily="18" charset="0"/>
                      </a:endParaRPr>
                    </a:p>
                  </a:txBody>
                  <a:tcPr marL="6735" marR="6735" marT="6735" marB="0" anchor="b"/>
                </a:tc>
                <a:tc>
                  <a:txBody>
                    <a:bodyPr/>
                    <a:lstStyle/>
                    <a:p>
                      <a:pPr algn="r" fontAlgn="b"/>
                      <a:r>
                        <a:rPr lang="lv-LV" sz="1000" u="none" strike="noStrike">
                          <a:effectLst/>
                        </a:rPr>
                        <a:t>89 717.00</a:t>
                      </a:r>
                      <a:endParaRPr lang="lv-LV" sz="1000" b="0" i="0" u="none" strike="noStrike">
                        <a:effectLst/>
                        <a:latin typeface="Times New Roman" panose="02020603050405020304" pitchFamily="18" charset="0"/>
                      </a:endParaRPr>
                    </a:p>
                  </a:txBody>
                  <a:tcPr marL="6735" marR="6735" marT="6735" marB="0" anchor="b"/>
                </a:tc>
                <a:extLst>
                  <a:ext uri="{0D108BD9-81ED-4DB2-BD59-A6C34878D82A}">
                    <a16:rowId xmlns:a16="http://schemas.microsoft.com/office/drawing/2014/main" val="1653233919"/>
                  </a:ext>
                </a:extLst>
              </a:tr>
              <a:tr h="161249">
                <a:tc>
                  <a:txBody>
                    <a:bodyPr/>
                    <a:lstStyle/>
                    <a:p>
                      <a:pPr algn="l" fontAlgn="b"/>
                      <a:r>
                        <a:rPr lang="lv-LV" sz="1000" u="none" strike="noStrike">
                          <a:effectLst/>
                        </a:rPr>
                        <a:t>SIA "OlainMed"</a:t>
                      </a:r>
                      <a:endParaRPr lang="lv-LV" sz="1000" b="0" i="0" u="none" strike="noStrike">
                        <a:effectLst/>
                        <a:latin typeface="Times New Roman" panose="02020603050405020304" pitchFamily="18" charset="0"/>
                      </a:endParaRPr>
                    </a:p>
                  </a:txBody>
                  <a:tcPr marL="6735" marR="6735" marT="6735" marB="0" anchor="b"/>
                </a:tc>
                <a:tc>
                  <a:txBody>
                    <a:bodyPr/>
                    <a:lstStyle/>
                    <a:p>
                      <a:pPr algn="r" fontAlgn="b"/>
                      <a:r>
                        <a:rPr lang="lv-LV" sz="1000" u="none" strike="noStrike">
                          <a:effectLst/>
                        </a:rPr>
                        <a:t>85 830.00</a:t>
                      </a:r>
                      <a:endParaRPr lang="lv-LV" sz="1000" b="0" i="0" u="none" strike="noStrike">
                        <a:effectLst/>
                        <a:latin typeface="Times New Roman" panose="02020603050405020304" pitchFamily="18" charset="0"/>
                      </a:endParaRPr>
                    </a:p>
                  </a:txBody>
                  <a:tcPr marL="6735" marR="6735" marT="6735" marB="0" anchor="b"/>
                </a:tc>
                <a:extLst>
                  <a:ext uri="{0D108BD9-81ED-4DB2-BD59-A6C34878D82A}">
                    <a16:rowId xmlns:a16="http://schemas.microsoft.com/office/drawing/2014/main" val="4176946892"/>
                  </a:ext>
                </a:extLst>
              </a:tr>
              <a:tr h="161249">
                <a:tc>
                  <a:txBody>
                    <a:bodyPr/>
                    <a:lstStyle/>
                    <a:p>
                      <a:pPr algn="l" fontAlgn="b"/>
                      <a:r>
                        <a:rPr lang="lv-LV" sz="1000" u="none" strike="noStrike">
                          <a:effectLst/>
                        </a:rPr>
                        <a:t>SIA "PRIEKULES SLIMNĪCA"</a:t>
                      </a:r>
                      <a:endParaRPr lang="lv-LV" sz="1000" b="0" i="0" u="none" strike="noStrike">
                        <a:effectLst/>
                        <a:latin typeface="Times New Roman" panose="02020603050405020304" pitchFamily="18" charset="0"/>
                      </a:endParaRPr>
                    </a:p>
                  </a:txBody>
                  <a:tcPr marL="6735" marR="6735" marT="6735" marB="0" anchor="b"/>
                </a:tc>
                <a:tc>
                  <a:txBody>
                    <a:bodyPr/>
                    <a:lstStyle/>
                    <a:p>
                      <a:pPr algn="r" fontAlgn="b"/>
                      <a:r>
                        <a:rPr lang="lv-LV" sz="1000" u="none" strike="noStrike">
                          <a:effectLst/>
                        </a:rPr>
                        <a:t>88 429.00</a:t>
                      </a:r>
                      <a:endParaRPr lang="lv-LV" sz="1000" b="0" i="0" u="none" strike="noStrike">
                        <a:effectLst/>
                        <a:latin typeface="Times New Roman" panose="02020603050405020304" pitchFamily="18" charset="0"/>
                      </a:endParaRPr>
                    </a:p>
                  </a:txBody>
                  <a:tcPr marL="6735" marR="6735" marT="6735" marB="0" anchor="b"/>
                </a:tc>
                <a:extLst>
                  <a:ext uri="{0D108BD9-81ED-4DB2-BD59-A6C34878D82A}">
                    <a16:rowId xmlns:a16="http://schemas.microsoft.com/office/drawing/2014/main" val="3423915192"/>
                  </a:ext>
                </a:extLst>
              </a:tr>
              <a:tr h="161249">
                <a:tc>
                  <a:txBody>
                    <a:bodyPr/>
                    <a:lstStyle/>
                    <a:p>
                      <a:pPr algn="l" fontAlgn="b"/>
                      <a:r>
                        <a:rPr lang="lv-LV" sz="1000" u="none" strike="noStrike">
                          <a:effectLst/>
                        </a:rPr>
                        <a:t>SIA "GRĪVAS POLIKLĪNIKA"</a:t>
                      </a:r>
                      <a:endParaRPr lang="lv-LV" sz="1000" b="0" i="0" u="none" strike="noStrike">
                        <a:effectLst/>
                        <a:latin typeface="Times New Roman" panose="02020603050405020304" pitchFamily="18" charset="0"/>
                      </a:endParaRPr>
                    </a:p>
                  </a:txBody>
                  <a:tcPr marL="6735" marR="6735" marT="6735" marB="0" anchor="b"/>
                </a:tc>
                <a:tc>
                  <a:txBody>
                    <a:bodyPr/>
                    <a:lstStyle/>
                    <a:p>
                      <a:pPr algn="r" fontAlgn="b"/>
                      <a:r>
                        <a:rPr lang="lv-LV" sz="1000" u="none" strike="noStrike">
                          <a:effectLst/>
                        </a:rPr>
                        <a:t>74 392.00</a:t>
                      </a:r>
                      <a:endParaRPr lang="lv-LV" sz="1000" b="0" i="0" u="none" strike="noStrike">
                        <a:effectLst/>
                        <a:latin typeface="Times New Roman" panose="02020603050405020304" pitchFamily="18" charset="0"/>
                      </a:endParaRPr>
                    </a:p>
                  </a:txBody>
                  <a:tcPr marL="6735" marR="6735" marT="6735" marB="0" anchor="b"/>
                </a:tc>
                <a:extLst>
                  <a:ext uri="{0D108BD9-81ED-4DB2-BD59-A6C34878D82A}">
                    <a16:rowId xmlns:a16="http://schemas.microsoft.com/office/drawing/2014/main" val="413510571"/>
                  </a:ext>
                </a:extLst>
              </a:tr>
              <a:tr h="161249">
                <a:tc>
                  <a:txBody>
                    <a:bodyPr/>
                    <a:lstStyle/>
                    <a:p>
                      <a:pPr algn="l" fontAlgn="b"/>
                      <a:r>
                        <a:rPr lang="lv-LV" sz="1000" u="none" strike="noStrike">
                          <a:effectLst/>
                        </a:rPr>
                        <a:t>Līvānu novada domes pašvaldības SIA "Līvānu slimnīca"</a:t>
                      </a:r>
                      <a:endParaRPr lang="lv-LV" sz="1000" b="0" i="0" u="none" strike="noStrike">
                        <a:effectLst/>
                        <a:latin typeface="Times New Roman" panose="02020603050405020304" pitchFamily="18" charset="0"/>
                      </a:endParaRPr>
                    </a:p>
                  </a:txBody>
                  <a:tcPr marL="6735" marR="6735" marT="6735" marB="0" anchor="b"/>
                </a:tc>
                <a:tc>
                  <a:txBody>
                    <a:bodyPr/>
                    <a:lstStyle/>
                    <a:p>
                      <a:pPr algn="r" fontAlgn="b"/>
                      <a:r>
                        <a:rPr lang="lv-LV" sz="1000" u="none" strike="noStrike">
                          <a:effectLst/>
                        </a:rPr>
                        <a:t>64 292.00</a:t>
                      </a:r>
                      <a:endParaRPr lang="lv-LV" sz="1000" b="0" i="0" u="none" strike="noStrike">
                        <a:effectLst/>
                        <a:latin typeface="Times New Roman" panose="02020603050405020304" pitchFamily="18" charset="0"/>
                      </a:endParaRPr>
                    </a:p>
                  </a:txBody>
                  <a:tcPr marL="6735" marR="6735" marT="6735" marB="0" anchor="b"/>
                </a:tc>
                <a:extLst>
                  <a:ext uri="{0D108BD9-81ED-4DB2-BD59-A6C34878D82A}">
                    <a16:rowId xmlns:a16="http://schemas.microsoft.com/office/drawing/2014/main" val="3904287872"/>
                  </a:ext>
                </a:extLst>
              </a:tr>
              <a:tr h="161249">
                <a:tc>
                  <a:txBody>
                    <a:bodyPr/>
                    <a:lstStyle/>
                    <a:p>
                      <a:pPr algn="l" fontAlgn="b"/>
                      <a:r>
                        <a:rPr lang="lv-LV" sz="1000" u="none" strike="noStrike">
                          <a:effectLst/>
                        </a:rPr>
                        <a:t>Pašvaldības aģentūra "Saulkrastu veselības un sociālās aprūpes centrs"</a:t>
                      </a:r>
                      <a:endParaRPr lang="lv-LV" sz="1000" b="0" i="0" u="none" strike="noStrike">
                        <a:effectLst/>
                        <a:latin typeface="Times New Roman" panose="02020603050405020304" pitchFamily="18" charset="0"/>
                      </a:endParaRPr>
                    </a:p>
                  </a:txBody>
                  <a:tcPr marL="6735" marR="6735" marT="6735" marB="0" anchor="b"/>
                </a:tc>
                <a:tc>
                  <a:txBody>
                    <a:bodyPr/>
                    <a:lstStyle/>
                    <a:p>
                      <a:pPr algn="r" fontAlgn="b"/>
                      <a:r>
                        <a:rPr lang="lv-LV" sz="1000" u="none" strike="noStrike">
                          <a:effectLst/>
                        </a:rPr>
                        <a:t>65 757.00</a:t>
                      </a:r>
                      <a:endParaRPr lang="lv-LV" sz="1000" b="0" i="0" u="none" strike="noStrike">
                        <a:effectLst/>
                        <a:latin typeface="Times New Roman" panose="02020603050405020304" pitchFamily="18" charset="0"/>
                      </a:endParaRPr>
                    </a:p>
                  </a:txBody>
                  <a:tcPr marL="6735" marR="6735" marT="6735" marB="0" anchor="b"/>
                </a:tc>
                <a:extLst>
                  <a:ext uri="{0D108BD9-81ED-4DB2-BD59-A6C34878D82A}">
                    <a16:rowId xmlns:a16="http://schemas.microsoft.com/office/drawing/2014/main" val="2406450518"/>
                  </a:ext>
                </a:extLst>
              </a:tr>
              <a:tr h="161249">
                <a:tc>
                  <a:txBody>
                    <a:bodyPr/>
                    <a:lstStyle/>
                    <a:p>
                      <a:pPr algn="l" fontAlgn="b"/>
                      <a:r>
                        <a:rPr lang="lv-LV" sz="1000" u="none" strike="noStrike">
                          <a:effectLst/>
                        </a:rPr>
                        <a:t>Pašvaldības aģentūra "Iecavas veselības centrs"</a:t>
                      </a:r>
                      <a:endParaRPr lang="lv-LV" sz="1000" b="0" i="0" u="none" strike="noStrike">
                        <a:effectLst/>
                        <a:latin typeface="Times New Roman" panose="02020603050405020304" pitchFamily="18" charset="0"/>
                      </a:endParaRPr>
                    </a:p>
                  </a:txBody>
                  <a:tcPr marL="6735" marR="6735" marT="6735" marB="0" anchor="b"/>
                </a:tc>
                <a:tc>
                  <a:txBody>
                    <a:bodyPr/>
                    <a:lstStyle/>
                    <a:p>
                      <a:pPr algn="r" fontAlgn="b"/>
                      <a:r>
                        <a:rPr lang="lv-LV" sz="1000" u="none" strike="noStrike">
                          <a:effectLst/>
                        </a:rPr>
                        <a:t>63 178.00</a:t>
                      </a:r>
                      <a:endParaRPr lang="lv-LV" sz="1000" b="0" i="0" u="none" strike="noStrike">
                        <a:effectLst/>
                        <a:latin typeface="Times New Roman" panose="02020603050405020304" pitchFamily="18" charset="0"/>
                      </a:endParaRPr>
                    </a:p>
                  </a:txBody>
                  <a:tcPr marL="6735" marR="6735" marT="6735" marB="0" anchor="b"/>
                </a:tc>
                <a:extLst>
                  <a:ext uri="{0D108BD9-81ED-4DB2-BD59-A6C34878D82A}">
                    <a16:rowId xmlns:a16="http://schemas.microsoft.com/office/drawing/2014/main" val="2871538333"/>
                  </a:ext>
                </a:extLst>
              </a:tr>
              <a:tr h="161249">
                <a:tc>
                  <a:txBody>
                    <a:bodyPr/>
                    <a:lstStyle/>
                    <a:p>
                      <a:pPr algn="l" fontAlgn="b"/>
                      <a:r>
                        <a:rPr lang="lv-LV" sz="1000" u="none" strike="noStrike">
                          <a:effectLst/>
                        </a:rPr>
                        <a:t>Krāslavas novada Veselības un sociālo pakalpojumu centrs "Dagda"</a:t>
                      </a:r>
                      <a:endParaRPr lang="lv-LV" sz="1000" b="0" i="0" u="none" strike="noStrike">
                        <a:effectLst/>
                        <a:latin typeface="Times New Roman" panose="02020603050405020304" pitchFamily="18" charset="0"/>
                      </a:endParaRPr>
                    </a:p>
                  </a:txBody>
                  <a:tcPr marL="6735" marR="6735" marT="6735" marB="0" anchor="b"/>
                </a:tc>
                <a:tc>
                  <a:txBody>
                    <a:bodyPr/>
                    <a:lstStyle/>
                    <a:p>
                      <a:pPr algn="r" fontAlgn="b"/>
                      <a:r>
                        <a:rPr lang="lv-LV" sz="1000" u="none" strike="noStrike">
                          <a:effectLst/>
                        </a:rPr>
                        <a:t>57 600.00</a:t>
                      </a:r>
                      <a:endParaRPr lang="lv-LV" sz="1000" b="0" i="0" u="none" strike="noStrike">
                        <a:effectLst/>
                        <a:latin typeface="Times New Roman" panose="02020603050405020304" pitchFamily="18" charset="0"/>
                      </a:endParaRPr>
                    </a:p>
                  </a:txBody>
                  <a:tcPr marL="6735" marR="6735" marT="6735" marB="0" anchor="b"/>
                </a:tc>
                <a:extLst>
                  <a:ext uri="{0D108BD9-81ED-4DB2-BD59-A6C34878D82A}">
                    <a16:rowId xmlns:a16="http://schemas.microsoft.com/office/drawing/2014/main" val="3708908673"/>
                  </a:ext>
                </a:extLst>
              </a:tr>
              <a:tr h="161249">
                <a:tc>
                  <a:txBody>
                    <a:bodyPr/>
                    <a:lstStyle/>
                    <a:p>
                      <a:pPr algn="l" fontAlgn="b"/>
                      <a:r>
                        <a:rPr lang="lv-LV" sz="1000" u="none" strike="noStrike">
                          <a:effectLst/>
                        </a:rPr>
                        <a:t>SIA "Kronoss"</a:t>
                      </a:r>
                      <a:endParaRPr lang="lv-LV" sz="1000" b="0" i="0" u="none" strike="noStrike">
                        <a:effectLst/>
                        <a:latin typeface="Times New Roman" panose="02020603050405020304" pitchFamily="18" charset="0"/>
                      </a:endParaRPr>
                    </a:p>
                  </a:txBody>
                  <a:tcPr marL="6735" marR="6735" marT="6735" marB="0" anchor="b"/>
                </a:tc>
                <a:tc>
                  <a:txBody>
                    <a:bodyPr/>
                    <a:lstStyle/>
                    <a:p>
                      <a:pPr algn="r" fontAlgn="b"/>
                      <a:r>
                        <a:rPr lang="lv-LV" sz="1000" u="none" strike="noStrike">
                          <a:effectLst/>
                        </a:rPr>
                        <a:t>55 321.00</a:t>
                      </a:r>
                      <a:endParaRPr lang="lv-LV" sz="1000" b="0" i="0" u="none" strike="noStrike">
                        <a:effectLst/>
                        <a:latin typeface="Times New Roman" panose="02020603050405020304" pitchFamily="18" charset="0"/>
                      </a:endParaRPr>
                    </a:p>
                  </a:txBody>
                  <a:tcPr marL="6735" marR="6735" marT="6735" marB="0" anchor="b"/>
                </a:tc>
                <a:extLst>
                  <a:ext uri="{0D108BD9-81ED-4DB2-BD59-A6C34878D82A}">
                    <a16:rowId xmlns:a16="http://schemas.microsoft.com/office/drawing/2014/main" val="1545678010"/>
                  </a:ext>
                </a:extLst>
              </a:tr>
              <a:tr h="161249">
                <a:tc>
                  <a:txBody>
                    <a:bodyPr/>
                    <a:lstStyle/>
                    <a:p>
                      <a:pPr algn="l" fontAlgn="b"/>
                      <a:r>
                        <a:rPr lang="lv-LV" sz="1000" u="none" strike="noStrike">
                          <a:effectLst/>
                        </a:rPr>
                        <a:t>SIA "SANARE-KRC JAUNĶEMERI"</a:t>
                      </a:r>
                      <a:endParaRPr lang="lv-LV" sz="1000" b="0" i="0" u="none" strike="noStrike">
                        <a:effectLst/>
                        <a:latin typeface="Times New Roman" panose="02020603050405020304" pitchFamily="18" charset="0"/>
                      </a:endParaRPr>
                    </a:p>
                  </a:txBody>
                  <a:tcPr marL="6735" marR="6735" marT="6735" marB="0" anchor="b"/>
                </a:tc>
                <a:tc>
                  <a:txBody>
                    <a:bodyPr/>
                    <a:lstStyle/>
                    <a:p>
                      <a:pPr algn="r" fontAlgn="b"/>
                      <a:r>
                        <a:rPr lang="lv-LV" sz="1000" u="none" strike="noStrike">
                          <a:effectLst/>
                        </a:rPr>
                        <a:t>60 196.00</a:t>
                      </a:r>
                      <a:endParaRPr lang="lv-LV" sz="1000" b="0" i="0" u="none" strike="noStrike">
                        <a:effectLst/>
                        <a:latin typeface="Times New Roman" panose="02020603050405020304" pitchFamily="18" charset="0"/>
                      </a:endParaRPr>
                    </a:p>
                  </a:txBody>
                  <a:tcPr marL="6735" marR="6735" marT="6735" marB="0" anchor="b"/>
                </a:tc>
                <a:extLst>
                  <a:ext uri="{0D108BD9-81ED-4DB2-BD59-A6C34878D82A}">
                    <a16:rowId xmlns:a16="http://schemas.microsoft.com/office/drawing/2014/main" val="3488486829"/>
                  </a:ext>
                </a:extLst>
              </a:tr>
              <a:tr h="211561">
                <a:tc>
                  <a:txBody>
                    <a:bodyPr/>
                    <a:lstStyle/>
                    <a:p>
                      <a:pPr algn="r" fontAlgn="b"/>
                      <a:r>
                        <a:rPr lang="en-GB" sz="1000" b="1" u="none" strike="noStrike" dirty="0">
                          <a:effectLst/>
                        </a:rPr>
                        <a:t>KOPĀ:</a:t>
                      </a:r>
                      <a:r>
                        <a:rPr lang="lv-LV" sz="1000" u="none" strike="noStrike" dirty="0">
                          <a:effectLst/>
                        </a:rPr>
                        <a:t> </a:t>
                      </a:r>
                      <a:endParaRPr lang="lv-LV" sz="1000" b="1" i="0" u="none" strike="noStrike" dirty="0">
                        <a:effectLst/>
                        <a:latin typeface="Times New Roman" panose="02020603050405020304" pitchFamily="18" charset="0"/>
                      </a:endParaRPr>
                    </a:p>
                  </a:txBody>
                  <a:tcPr marL="6735" marR="6735" marT="6735" marB="0" anchor="b"/>
                </a:tc>
                <a:tc>
                  <a:txBody>
                    <a:bodyPr/>
                    <a:lstStyle/>
                    <a:p>
                      <a:pPr algn="r" fontAlgn="b"/>
                      <a:r>
                        <a:rPr lang="lv-LV" sz="1000" b="1" u="none" strike="noStrike" dirty="0">
                          <a:effectLst/>
                        </a:rPr>
                        <a:t>8 500 000.00</a:t>
                      </a:r>
                      <a:endParaRPr lang="lv-LV" sz="1000" b="1" i="0" u="none" strike="noStrike" dirty="0">
                        <a:effectLst/>
                        <a:latin typeface="Times New Roman" panose="02020603050405020304" pitchFamily="18" charset="0"/>
                      </a:endParaRPr>
                    </a:p>
                  </a:txBody>
                  <a:tcPr marL="6735" marR="6735" marT="6735" marB="0" anchor="b"/>
                </a:tc>
                <a:extLst>
                  <a:ext uri="{0D108BD9-81ED-4DB2-BD59-A6C34878D82A}">
                    <a16:rowId xmlns:a16="http://schemas.microsoft.com/office/drawing/2014/main" val="1788559569"/>
                  </a:ext>
                </a:extLst>
              </a:tr>
            </a:tbl>
          </a:graphicData>
        </a:graphic>
      </p:graphicFrame>
    </p:spTree>
    <p:extLst>
      <p:ext uri="{BB962C8B-B14F-4D97-AF65-F5344CB8AC3E}">
        <p14:creationId xmlns:p14="http://schemas.microsoft.com/office/powerpoint/2010/main" val="4178794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20975-BC93-4E26-8F75-ED29EF35C422}"/>
              </a:ext>
            </a:extLst>
          </p:cNvPr>
          <p:cNvSpPr>
            <a:spLocks noGrp="1"/>
          </p:cNvSpPr>
          <p:nvPr>
            <p:ph type="title"/>
          </p:nvPr>
        </p:nvSpPr>
        <p:spPr/>
        <p:txBody>
          <a:bodyPr>
            <a:normAutofit/>
          </a:bodyPr>
          <a:lstStyle/>
          <a:p>
            <a:r>
              <a:rPr lang="lv-LV" sz="3000" dirty="0">
                <a:latin typeface="Verdana" panose="020B0604030504040204" pitchFamily="34" charset="0"/>
                <a:ea typeface="Verdana" panose="020B0604030504040204" pitchFamily="34" charset="0"/>
              </a:rPr>
              <a:t>Atveseļošanas fonda projekti</a:t>
            </a:r>
          </a:p>
        </p:txBody>
      </p:sp>
      <p:sp>
        <p:nvSpPr>
          <p:cNvPr id="3" name="Content Placeholder 2">
            <a:extLst>
              <a:ext uri="{FF2B5EF4-FFF2-40B4-BE49-F238E27FC236}">
                <a16:creationId xmlns:a16="http://schemas.microsoft.com/office/drawing/2014/main" id="{E1FF8EE0-B5B5-4026-A442-38FE7D09C29B}"/>
              </a:ext>
            </a:extLst>
          </p:cNvPr>
          <p:cNvSpPr>
            <a:spLocks noGrp="1"/>
          </p:cNvSpPr>
          <p:nvPr>
            <p:ph idx="1"/>
          </p:nvPr>
        </p:nvSpPr>
        <p:spPr>
          <a:xfrm>
            <a:off x="533400" y="1528480"/>
            <a:ext cx="8305800" cy="5059356"/>
          </a:xfrm>
        </p:spPr>
        <p:txBody>
          <a:bodyPr>
            <a:noAutofit/>
          </a:bodyPr>
          <a:lstStyle/>
          <a:p>
            <a:pPr algn="just"/>
            <a:r>
              <a:rPr lang="lv-LV" sz="1800" dirty="0">
                <a:latin typeface="Verdana" panose="020B0604030504040204" pitchFamily="34" charset="0"/>
                <a:ea typeface="Verdana" panose="020B0604030504040204" pitchFamily="34" charset="0"/>
              </a:rPr>
              <a:t>Orientācija uz rezultātu</a:t>
            </a:r>
          </a:p>
          <a:p>
            <a:pPr algn="just"/>
            <a:r>
              <a:rPr lang="lv-LV" sz="1800" dirty="0">
                <a:latin typeface="Verdana" panose="020B0604030504040204" pitchFamily="34" charset="0"/>
                <a:ea typeface="Verdana" panose="020B0604030504040204" pitchFamily="34" charset="0"/>
              </a:rPr>
              <a:t>Projektu vērtē VM</a:t>
            </a:r>
          </a:p>
          <a:p>
            <a:pPr algn="just"/>
            <a:r>
              <a:rPr lang="lv-LV" sz="1800" dirty="0">
                <a:latin typeface="Verdana" panose="020B0604030504040204" pitchFamily="34" charset="0"/>
                <a:ea typeface="Verdana" panose="020B0604030504040204" pitchFamily="34" charset="0"/>
              </a:rPr>
              <a:t>Līgumu slēdz CFLA</a:t>
            </a:r>
          </a:p>
          <a:p>
            <a:pPr algn="just"/>
            <a:r>
              <a:rPr lang="lv-LV" sz="1800" dirty="0">
                <a:latin typeface="Verdana" panose="020B0604030504040204" pitchFamily="34" charset="0"/>
                <a:ea typeface="Verdana" panose="020B0604030504040204" pitchFamily="34" charset="0"/>
              </a:rPr>
              <a:t>Projekta informācija jāievada KPVIS</a:t>
            </a:r>
            <a:r>
              <a:rPr lang="en-GB" sz="1800" dirty="0">
                <a:latin typeface="Verdana" panose="020B0604030504040204" pitchFamily="34" charset="0"/>
                <a:ea typeface="Verdana" panose="020B0604030504040204" pitchFamily="34" charset="0"/>
              </a:rPr>
              <a:t>*</a:t>
            </a:r>
          </a:p>
          <a:p>
            <a:pPr marL="0" indent="0" algn="just">
              <a:buNone/>
            </a:pPr>
            <a:r>
              <a:rPr lang="en-GB" sz="1200" dirty="0">
                <a:solidFill>
                  <a:srgbClr val="FF0000"/>
                </a:solidFill>
                <a:latin typeface="Verdana" panose="020B0604030504040204" pitchFamily="34" charset="0"/>
                <a:ea typeface="Verdana" panose="020B0604030504040204" pitchFamily="34" charset="0"/>
              </a:rPr>
              <a:t>       </a:t>
            </a:r>
            <a:r>
              <a:rPr lang="lv-LV" sz="1200" dirty="0">
                <a:solidFill>
                  <a:srgbClr val="FF0000"/>
                </a:solidFill>
                <a:latin typeface="Verdana" panose="020B0604030504040204" pitchFamily="34" charset="0"/>
                <a:ea typeface="Verdana" panose="020B0604030504040204" pitchFamily="34" charset="0"/>
              </a:rPr>
              <a:t>Jāslēdz</a:t>
            </a:r>
            <a:r>
              <a:rPr lang="en-GB" sz="1200" dirty="0">
                <a:solidFill>
                  <a:srgbClr val="FF0000"/>
                </a:solidFill>
                <a:latin typeface="Verdana" panose="020B0604030504040204" pitchFamily="34" charset="0"/>
                <a:ea typeface="Verdana" panose="020B0604030504040204" pitchFamily="34" charset="0"/>
              </a:rPr>
              <a:t> </a:t>
            </a:r>
            <a:r>
              <a:rPr lang="lv-LV" sz="1200" dirty="0">
                <a:solidFill>
                  <a:srgbClr val="FF0000"/>
                </a:solidFill>
                <a:latin typeface="Verdana" panose="020B0604030504040204" pitchFamily="34" charset="0"/>
                <a:ea typeface="Verdana" panose="020B0604030504040204" pitchFamily="34" charset="0"/>
              </a:rPr>
              <a:t>līgums</a:t>
            </a:r>
            <a:r>
              <a:rPr lang="en-GB" sz="1200" dirty="0">
                <a:solidFill>
                  <a:srgbClr val="FF0000"/>
                </a:solidFill>
                <a:latin typeface="Verdana" panose="020B0604030504040204" pitchFamily="34" charset="0"/>
                <a:ea typeface="Verdana" panose="020B0604030504040204" pitchFamily="34" charset="0"/>
              </a:rPr>
              <a:t> </a:t>
            </a:r>
            <a:r>
              <a:rPr lang="lv-LV" sz="1200" dirty="0">
                <a:solidFill>
                  <a:srgbClr val="FF0000"/>
                </a:solidFill>
                <a:latin typeface="Verdana" panose="020B0604030504040204" pitchFamily="34" charset="0"/>
                <a:ea typeface="Verdana" panose="020B0604030504040204" pitchFamily="34" charset="0"/>
              </a:rPr>
              <a:t>ar</a:t>
            </a:r>
            <a:r>
              <a:rPr lang="en-GB" sz="1200" dirty="0">
                <a:solidFill>
                  <a:srgbClr val="FF0000"/>
                </a:solidFill>
                <a:latin typeface="Verdana" panose="020B0604030504040204" pitchFamily="34" charset="0"/>
                <a:ea typeface="Verdana" panose="020B0604030504040204" pitchFamily="34" charset="0"/>
              </a:rPr>
              <a:t> CFLA par KPVIS </a:t>
            </a:r>
            <a:r>
              <a:rPr lang="lv-LV" sz="1200" dirty="0">
                <a:solidFill>
                  <a:srgbClr val="FF0000"/>
                </a:solidFill>
                <a:latin typeface="Verdana" panose="020B0604030504040204" pitchFamily="34" charset="0"/>
                <a:ea typeface="Verdana" panose="020B0604030504040204" pitchFamily="34" charset="0"/>
              </a:rPr>
              <a:t>e-vides</a:t>
            </a:r>
            <a:r>
              <a:rPr lang="en-GB" sz="1200" dirty="0">
                <a:solidFill>
                  <a:srgbClr val="FF0000"/>
                </a:solidFill>
                <a:latin typeface="Verdana" panose="020B0604030504040204" pitchFamily="34" charset="0"/>
                <a:ea typeface="Verdana" panose="020B0604030504040204" pitchFamily="34" charset="0"/>
              </a:rPr>
              <a:t> </a:t>
            </a:r>
            <a:r>
              <a:rPr lang="lv-LV" sz="1200" dirty="0">
                <a:solidFill>
                  <a:srgbClr val="FF0000"/>
                </a:solidFill>
                <a:latin typeface="Verdana" panose="020B0604030504040204" pitchFamily="34" charset="0"/>
                <a:ea typeface="Verdana" panose="020B0604030504040204" pitchFamily="34" charset="0"/>
              </a:rPr>
              <a:t>izmantošanu</a:t>
            </a:r>
            <a:r>
              <a:rPr lang="en-GB" sz="1200" dirty="0">
                <a:solidFill>
                  <a:srgbClr val="FF0000"/>
                </a:solidFill>
                <a:latin typeface="Verdana" panose="020B0604030504040204" pitchFamily="34" charset="0"/>
                <a:ea typeface="Verdana" panose="020B0604030504040204" pitchFamily="34" charset="0"/>
              </a:rPr>
              <a:t> </a:t>
            </a:r>
            <a:r>
              <a:rPr lang="en-GB" sz="1200" dirty="0">
                <a:latin typeface="Verdana" panose="020B0604030504040204" pitchFamily="34" charset="0"/>
                <a:ea typeface="Verdana" panose="020B0604030504040204" pitchFamily="34" charset="0"/>
              </a:rPr>
              <a:t>– </a:t>
            </a:r>
            <a:r>
              <a:rPr lang="en-GB" sz="1200" dirty="0">
                <a:latin typeface="Verdana" panose="020B0604030504040204" pitchFamily="34" charset="0"/>
                <a:ea typeface="Verdana" panose="020B0604030504040204" pitchFamily="34" charset="0"/>
                <a:hlinkClick r:id="rId2"/>
              </a:rPr>
              <a:t>https://www.cfla.gov.lv/lv/par-e-vidi</a:t>
            </a:r>
            <a:endParaRPr lang="en-GB" sz="1200" dirty="0">
              <a:latin typeface="Verdana" panose="020B0604030504040204" pitchFamily="34" charset="0"/>
              <a:ea typeface="Verdana" panose="020B0604030504040204" pitchFamily="34" charset="0"/>
            </a:endParaRPr>
          </a:p>
          <a:p>
            <a:pPr algn="just"/>
            <a:r>
              <a:rPr lang="lv-LV" sz="1800" dirty="0">
                <a:latin typeface="Verdana" panose="020B0604030504040204" pitchFamily="34" charset="0"/>
                <a:ea typeface="Verdana" panose="020B0604030504040204" pitchFamily="34" charset="0"/>
              </a:rPr>
              <a:t>Projektu īstenošanas termiņš 31.08.2026. (izdevumu veikšana līdz 30.06.2026.)</a:t>
            </a:r>
          </a:p>
          <a:p>
            <a:pPr algn="just"/>
            <a:r>
              <a:rPr lang="lv-LV" sz="1800" dirty="0">
                <a:latin typeface="Verdana" panose="020B0604030504040204" pitchFamily="34" charset="0"/>
                <a:ea typeface="Verdana" panose="020B0604030504040204" pitchFamily="34" charset="0"/>
              </a:rPr>
              <a:t>Attiecināmas izmaksas, kas radušās pēc līguma par projekta īstenošanu noslēgšanas</a:t>
            </a:r>
          </a:p>
          <a:p>
            <a:pPr algn="just"/>
            <a:r>
              <a:rPr lang="lv-LV" sz="1800" dirty="0">
                <a:latin typeface="Verdana" panose="020B0604030504040204" pitchFamily="34" charset="0"/>
                <a:ea typeface="Verdana" panose="020B0604030504040204" pitchFamily="34" charset="0"/>
              </a:rPr>
              <a:t>Projektu sagatavošanas / vērtēšanas metodiskie materiāli</a:t>
            </a:r>
            <a:r>
              <a:rPr lang="en-GB" sz="1800" dirty="0">
                <a:latin typeface="Verdana" panose="020B0604030504040204" pitchFamily="34" charset="0"/>
                <a:ea typeface="Verdana" panose="020B0604030504040204" pitchFamily="34" charset="0"/>
              </a:rPr>
              <a:t>:</a:t>
            </a:r>
          </a:p>
          <a:p>
            <a:pPr marL="411063" lvl="1" indent="0" algn="just">
              <a:buNone/>
            </a:pPr>
            <a:r>
              <a:rPr lang="lv-LV" sz="1200" dirty="0">
                <a:latin typeface="Verdana" panose="020B0604030504040204" pitchFamily="34" charset="0"/>
                <a:ea typeface="Verdana" panose="020B0604030504040204" pitchFamily="34" charset="0"/>
                <a:hlinkClick r:id="rId3"/>
              </a:rPr>
              <a:t>https://www.vm.gov.lv/lv/atbalsts-sekundaro-ambulatoro-pakalpojumu-sniedzeju-veselibas-aprupes-infrastrukturas-stiprinasanai-4113i</a:t>
            </a:r>
            <a:endParaRPr lang="en-GB" sz="1200" dirty="0">
              <a:latin typeface="Verdana" panose="020B0604030504040204" pitchFamily="34" charset="0"/>
              <a:ea typeface="Verdana" panose="020B0604030504040204" pitchFamily="34" charset="0"/>
            </a:endParaRPr>
          </a:p>
          <a:p>
            <a:pPr algn="just"/>
            <a:r>
              <a:rPr lang="lv-LV" sz="1800" dirty="0">
                <a:latin typeface="Verdana" panose="020B0604030504040204" pitchFamily="34" charset="0"/>
                <a:ea typeface="Verdana" panose="020B0604030504040204" pitchFamily="34" charset="0"/>
              </a:rPr>
              <a:t>Individuālas konsultācijas ar VM </a:t>
            </a:r>
          </a:p>
          <a:p>
            <a:pPr marL="0" indent="0" algn="just">
              <a:buNone/>
            </a:pPr>
            <a:endParaRPr lang="en-GB" sz="1800" dirty="0">
              <a:latin typeface="Verdana" panose="020B0604030504040204" pitchFamily="34" charset="0"/>
              <a:ea typeface="Verdana" panose="020B0604030504040204" pitchFamily="34" charset="0"/>
            </a:endParaRPr>
          </a:p>
          <a:p>
            <a:pPr marL="0" indent="0" algn="just">
              <a:buNone/>
            </a:pPr>
            <a:endParaRPr lang="en-GB" sz="1800" dirty="0">
              <a:latin typeface="Verdana" panose="020B0604030504040204" pitchFamily="34" charset="0"/>
              <a:ea typeface="Verdana" panose="020B0604030504040204" pitchFamily="34" charset="0"/>
            </a:endParaRPr>
          </a:p>
          <a:p>
            <a:pPr marL="0" indent="0" algn="just">
              <a:buNone/>
            </a:pPr>
            <a:endParaRPr lang="en-GB" sz="1200" dirty="0">
              <a:latin typeface="Verdana" panose="020B0604030504040204" pitchFamily="34" charset="0"/>
              <a:ea typeface="Verdana" panose="020B0604030504040204" pitchFamily="34" charset="0"/>
            </a:endParaRPr>
          </a:p>
          <a:p>
            <a:pPr marL="0" indent="0" algn="just">
              <a:buNone/>
            </a:pPr>
            <a:r>
              <a:rPr lang="en-GB" sz="1200" dirty="0">
                <a:latin typeface="Verdana" panose="020B0604030504040204" pitchFamily="34" charset="0"/>
                <a:ea typeface="Verdana" panose="020B0604030504040204" pitchFamily="34" charset="0"/>
              </a:rPr>
              <a:t>* </a:t>
            </a:r>
            <a:r>
              <a:rPr lang="lv-LV" sz="1200" b="0" i="0" u="none" strike="noStrike" dirty="0">
                <a:effectLst/>
                <a:latin typeface="arial" panose="020B0604020202020204" pitchFamily="34" charset="0"/>
              </a:rPr>
              <a:t>Kohēzijas politikas fondu vadības informācijas sistēma</a:t>
            </a:r>
            <a:endParaRPr lang="lv-LV" sz="1200" b="0" i="0" u="none" strike="noStrike" dirty="0">
              <a:effectLst/>
              <a:latin typeface="arial" panose="020B0604020202020204" pitchFamily="34" charset="0"/>
              <a:hlinkClick r:id="rId4">
                <a:extLst>
                  <a:ext uri="{A12FA001-AC4F-418D-AE19-62706E023703}">
                    <ahyp:hlinkClr xmlns:ahyp="http://schemas.microsoft.com/office/drawing/2018/hyperlinkcolor" val="tx"/>
                  </a:ext>
                </a:extLst>
              </a:hlinkClick>
            </a:endParaRPr>
          </a:p>
          <a:p>
            <a:pPr marL="0" indent="0" algn="just">
              <a:buNone/>
            </a:pPr>
            <a:endParaRPr lang="lv-LV" sz="1800" dirty="0">
              <a:latin typeface="Verdana" panose="020B0604030504040204" pitchFamily="34" charset="0"/>
              <a:ea typeface="Verdana" panose="020B0604030504040204" pitchFamily="34" charset="0"/>
            </a:endParaRPr>
          </a:p>
        </p:txBody>
      </p:sp>
      <p:sp>
        <p:nvSpPr>
          <p:cNvPr id="4" name="Slide Number Placeholder 3">
            <a:extLst>
              <a:ext uri="{FF2B5EF4-FFF2-40B4-BE49-F238E27FC236}">
                <a16:creationId xmlns:a16="http://schemas.microsoft.com/office/drawing/2014/main" id="{E95AA56C-C051-485A-A1AB-3F292711BA64}"/>
              </a:ext>
            </a:extLst>
          </p:cNvPr>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894740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20975-BC93-4E26-8F75-ED29EF35C422}"/>
              </a:ext>
            </a:extLst>
          </p:cNvPr>
          <p:cNvSpPr>
            <a:spLocks noGrp="1"/>
          </p:cNvSpPr>
          <p:nvPr>
            <p:ph type="title"/>
          </p:nvPr>
        </p:nvSpPr>
        <p:spPr/>
        <p:txBody>
          <a:bodyPr>
            <a:normAutofit/>
          </a:bodyPr>
          <a:lstStyle/>
          <a:p>
            <a:r>
              <a:rPr lang="lv-LV" sz="3000" dirty="0">
                <a:latin typeface="Verdana" panose="020B0604030504040204" pitchFamily="34" charset="0"/>
                <a:ea typeface="Verdana" panose="020B0604030504040204" pitchFamily="34" charset="0"/>
              </a:rPr>
              <a:t>Atveseļošanas fonda projekti</a:t>
            </a:r>
          </a:p>
        </p:txBody>
      </p:sp>
      <p:sp>
        <p:nvSpPr>
          <p:cNvPr id="4" name="Slide Number Placeholder 3">
            <a:extLst>
              <a:ext uri="{FF2B5EF4-FFF2-40B4-BE49-F238E27FC236}">
                <a16:creationId xmlns:a16="http://schemas.microsoft.com/office/drawing/2014/main" id="{E95AA56C-C051-485A-A1AB-3F292711BA64}"/>
              </a:ext>
            </a:extLst>
          </p:cNvPr>
          <p:cNvSpPr>
            <a:spLocks noGrp="1"/>
          </p:cNvSpPr>
          <p:nvPr>
            <p:ph type="sldNum" sz="quarter" idx="12"/>
          </p:nvPr>
        </p:nvSpPr>
        <p:spPr/>
        <p:txBody>
          <a:bodyPr/>
          <a:lstStyle/>
          <a:p>
            <a:fld id="{B6F15528-21DE-4FAA-801E-634DDDAF4B2B}" type="slidenum">
              <a:rPr lang="en-US" smtClean="0"/>
              <a:pPr/>
              <a:t>6</a:t>
            </a:fld>
            <a:endParaRPr lang="en-US"/>
          </a:p>
        </p:txBody>
      </p:sp>
      <p:pic>
        <p:nvPicPr>
          <p:cNvPr id="8" name="Content Placeholder 7">
            <a:extLst>
              <a:ext uri="{FF2B5EF4-FFF2-40B4-BE49-F238E27FC236}">
                <a16:creationId xmlns:a16="http://schemas.microsoft.com/office/drawing/2014/main" id="{BFF5C58F-06D7-25BE-A9AB-45F5A47F951F}"/>
              </a:ext>
            </a:extLst>
          </p:cNvPr>
          <p:cNvPicPr>
            <a:picLocks noGrp="1" noChangeAspect="1"/>
          </p:cNvPicPr>
          <p:nvPr>
            <p:ph idx="1"/>
          </p:nvPr>
        </p:nvPicPr>
        <p:blipFill>
          <a:blip r:embed="rId2"/>
          <a:stretch>
            <a:fillRect/>
          </a:stretch>
        </p:blipFill>
        <p:spPr>
          <a:xfrm>
            <a:off x="1809907" y="1130176"/>
            <a:ext cx="5505293" cy="5589991"/>
          </a:xfrm>
        </p:spPr>
      </p:pic>
    </p:spTree>
    <p:extLst>
      <p:ext uri="{BB962C8B-B14F-4D97-AF65-F5344CB8AC3E}">
        <p14:creationId xmlns:p14="http://schemas.microsoft.com/office/powerpoint/2010/main" val="925604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8E2F3-9822-30FA-A08B-42F17B71AE71}"/>
              </a:ext>
            </a:extLst>
          </p:cNvPr>
          <p:cNvSpPr>
            <a:spLocks noGrp="1"/>
          </p:cNvSpPr>
          <p:nvPr>
            <p:ph type="title"/>
          </p:nvPr>
        </p:nvSpPr>
        <p:spPr/>
        <p:txBody>
          <a:bodyPr>
            <a:normAutofit/>
          </a:bodyPr>
          <a:lstStyle/>
          <a:p>
            <a:r>
              <a:rPr lang="lv-LV" sz="3000" dirty="0">
                <a:latin typeface="Verdana" panose="020B0604030504040204" pitchFamily="34" charset="0"/>
                <a:ea typeface="Verdana" panose="020B0604030504040204" pitchFamily="34" charset="0"/>
              </a:rPr>
              <a:t>Atbalstāmās darbības</a:t>
            </a:r>
          </a:p>
        </p:txBody>
      </p:sp>
      <p:sp>
        <p:nvSpPr>
          <p:cNvPr id="3" name="Content Placeholder 2">
            <a:extLst>
              <a:ext uri="{FF2B5EF4-FFF2-40B4-BE49-F238E27FC236}">
                <a16:creationId xmlns:a16="http://schemas.microsoft.com/office/drawing/2014/main" id="{B4547C2C-4DA1-63CD-184D-9D43D01A4282}"/>
              </a:ext>
            </a:extLst>
          </p:cNvPr>
          <p:cNvSpPr>
            <a:spLocks noGrp="1"/>
          </p:cNvSpPr>
          <p:nvPr>
            <p:ph idx="1"/>
          </p:nvPr>
        </p:nvSpPr>
        <p:spPr/>
        <p:txBody>
          <a:bodyPr/>
          <a:lstStyle/>
          <a:p>
            <a:pPr marL="0" marR="0" lvl="0" indent="0" algn="l" defTabSz="939575" rtl="0" eaLnBrk="1" fontAlgn="auto" latinLnBrk="0" hangingPunct="1">
              <a:lnSpc>
                <a:spcPct val="100000"/>
              </a:lnSpc>
              <a:spcBef>
                <a:spcPct val="20000"/>
              </a:spcBef>
              <a:spcAft>
                <a:spcPts val="0"/>
              </a:spcAft>
              <a:buClrTx/>
              <a:buSzTx/>
              <a:buNone/>
              <a:tabLst/>
              <a:defRPr/>
            </a:pPr>
            <a:r>
              <a:rPr kumimoji="0" lang="lv-LV" sz="2400" b="1" i="0" u="none" strike="noStrike" kern="1200" cap="none" spc="0" normalizeH="0" baseline="0" dirty="0">
                <a:ln>
                  <a:noFill/>
                </a:ln>
                <a:solidFill>
                  <a:srgbClr val="FF0000"/>
                </a:solidFill>
                <a:effectLst/>
                <a:uLnTx/>
                <a:uFillTx/>
                <a:latin typeface="Verdana" panose="020B0604030504040204" pitchFamily="34" charset="0"/>
                <a:ea typeface="Verdana" panose="020B0604030504040204" pitchFamily="34" charset="0"/>
              </a:rPr>
              <a:t>Prioritāri darbības vērstas uz:</a:t>
            </a:r>
          </a:p>
          <a:p>
            <a:pPr indent="-293618" algn="just">
              <a:buFont typeface="Arial" pitchFamily="34" charset="0"/>
              <a:buChar char="–"/>
              <a:defRPr/>
            </a:pPr>
            <a:r>
              <a:rPr kumimoji="0" lang="lv-LV" sz="2400" b="1" i="0" u="none" strike="noStrike" kern="1200" cap="none" spc="0" normalizeH="0" baseline="0" dirty="0">
                <a:ln>
                  <a:noFill/>
                </a:ln>
                <a:solidFill>
                  <a:prstClr val="black"/>
                </a:solidFill>
                <a:effectLst/>
                <a:uLnTx/>
                <a:uFillTx/>
                <a:latin typeface="Verdana" panose="020B0604030504040204" pitchFamily="34" charset="0"/>
                <a:ea typeface="Verdana" panose="020B0604030504040204" pitchFamily="34" charset="0"/>
              </a:rPr>
              <a:t>epidemioloģiskās drošības nodrošināšanai</a:t>
            </a:r>
            <a:r>
              <a:rPr kumimoji="0" lang="lv-LV" sz="2400" b="0" i="0" u="none" strike="noStrike" kern="1200" cap="none" spc="0" normalizeH="0" baseline="0" dirty="0">
                <a:ln>
                  <a:noFill/>
                </a:ln>
                <a:solidFill>
                  <a:prstClr val="black"/>
                </a:solidFill>
                <a:effectLst/>
                <a:uLnTx/>
                <a:uFillTx/>
                <a:latin typeface="Verdana" panose="020B0604030504040204" pitchFamily="34" charset="0"/>
                <a:ea typeface="Verdana" panose="020B0604030504040204" pitchFamily="34" charset="0"/>
              </a:rPr>
              <a:t> nepieciešamajiem infrastruktūras uzlabojumiem (tai skaitā atbilstoša ventilācijas nodrošināšana, telpu plūsmu </a:t>
            </a:r>
            <a:r>
              <a:rPr kumimoji="0" lang="lv-LV" sz="2400" b="0" i="0" u="none" strike="noStrike" kern="1200" cap="none" spc="0" normalizeH="0" baseline="0" dirty="0" err="1">
                <a:ln>
                  <a:noFill/>
                </a:ln>
                <a:solidFill>
                  <a:prstClr val="black"/>
                </a:solidFill>
                <a:effectLst/>
                <a:uLnTx/>
                <a:uFillTx/>
                <a:latin typeface="Verdana" panose="020B0604030504040204" pitchFamily="34" charset="0"/>
                <a:ea typeface="Verdana" panose="020B0604030504040204" pitchFamily="34" charset="0"/>
              </a:rPr>
              <a:t>nodale</a:t>
            </a:r>
            <a:r>
              <a:rPr kumimoji="0" lang="lv-LV" sz="2400" b="0" i="0" u="none" strike="noStrike" kern="1200" cap="none" spc="0" normalizeH="0" baseline="0" dirty="0">
                <a:ln>
                  <a:noFill/>
                </a:ln>
                <a:solidFill>
                  <a:prstClr val="black"/>
                </a:solidFill>
                <a:effectLst/>
                <a:uLnTx/>
                <a:uFillTx/>
                <a:latin typeface="Verdana" panose="020B0604030504040204" pitchFamily="34" charset="0"/>
                <a:ea typeface="Verdana" panose="020B0604030504040204" pitchFamily="34" charset="0"/>
              </a:rPr>
              <a:t>, dezinfektori, sterilizatori instrumentiem u.c.)</a:t>
            </a:r>
          </a:p>
          <a:p>
            <a:pPr indent="-293618" algn="just">
              <a:buFont typeface="Arial" pitchFamily="34" charset="0"/>
              <a:buChar char="–"/>
              <a:defRPr/>
            </a:pPr>
            <a:r>
              <a:rPr kumimoji="0" lang="lv-LV" sz="2400" i="0" u="none" strike="noStrike" kern="1200" cap="none" spc="0" normalizeH="0" baseline="0" dirty="0">
                <a:ln>
                  <a:noFill/>
                </a:ln>
                <a:solidFill>
                  <a:prstClr val="black"/>
                </a:solidFill>
                <a:effectLst/>
                <a:uLnTx/>
                <a:uFillTx/>
                <a:latin typeface="Verdana" panose="020B0604030504040204" pitchFamily="34" charset="0"/>
                <a:ea typeface="Verdana" panose="020B0604030504040204" pitchFamily="34" charset="0"/>
              </a:rPr>
              <a:t>fiziskās </a:t>
            </a:r>
            <a:r>
              <a:rPr kumimoji="0" lang="lv-LV" sz="2400" b="1" i="0" u="none" strike="noStrike" kern="1200" cap="none" spc="0" normalizeH="0" baseline="0" dirty="0">
                <a:ln>
                  <a:noFill/>
                </a:ln>
                <a:solidFill>
                  <a:prstClr val="black"/>
                </a:solidFill>
                <a:effectLst/>
                <a:uLnTx/>
                <a:uFillTx/>
                <a:latin typeface="Verdana" panose="020B0604030504040204" pitchFamily="34" charset="0"/>
                <a:ea typeface="Verdana" panose="020B0604030504040204" pitchFamily="34" charset="0"/>
              </a:rPr>
              <a:t>vides </a:t>
            </a:r>
            <a:r>
              <a:rPr kumimoji="0" lang="lv-LV" sz="2400" b="1" i="0" u="none" strike="noStrike" kern="1200" cap="none" spc="0" normalizeH="0" baseline="0" dirty="0" err="1">
                <a:ln>
                  <a:noFill/>
                </a:ln>
                <a:solidFill>
                  <a:prstClr val="black"/>
                </a:solidFill>
                <a:effectLst/>
                <a:uLnTx/>
                <a:uFillTx/>
                <a:latin typeface="Verdana" panose="020B0604030504040204" pitchFamily="34" charset="0"/>
                <a:ea typeface="Verdana" panose="020B0604030504040204" pitchFamily="34" charset="0"/>
              </a:rPr>
              <a:t>piekļūstamības</a:t>
            </a:r>
            <a:r>
              <a:rPr kumimoji="0" lang="lv-LV" sz="2400" b="1" i="0" u="none" strike="noStrike" kern="1200" cap="none" spc="0" normalizeH="0" baseline="0" dirty="0">
                <a:ln>
                  <a:noFill/>
                </a:ln>
                <a:solidFill>
                  <a:prstClr val="black"/>
                </a:solidFill>
                <a:effectLst/>
                <a:uLnTx/>
                <a:uFillTx/>
                <a:latin typeface="Verdana" panose="020B0604030504040204" pitchFamily="34" charset="0"/>
                <a:ea typeface="Verdana" panose="020B0604030504040204" pitchFamily="34" charset="0"/>
              </a:rPr>
              <a:t> </a:t>
            </a:r>
            <a:r>
              <a:rPr kumimoji="0" lang="lv-LV" sz="2400" b="0" i="0" u="none" strike="noStrike" kern="1200" cap="none" spc="0" normalizeH="0" baseline="0" dirty="0">
                <a:ln>
                  <a:noFill/>
                </a:ln>
                <a:solidFill>
                  <a:prstClr val="black"/>
                </a:solidFill>
                <a:effectLst/>
                <a:uLnTx/>
                <a:uFillTx/>
                <a:latin typeface="Verdana" panose="020B0604030504040204" pitchFamily="34" charset="0"/>
                <a:ea typeface="Verdana" panose="020B0604030504040204" pitchFamily="34" charset="0"/>
              </a:rPr>
              <a:t>uzlabošanu (tai skaitā, lai nodrošinātu piekļuvi personām ar funkcionāliem traucējumiem)</a:t>
            </a:r>
          </a:p>
          <a:p>
            <a:pPr indent="-293618" algn="just">
              <a:buFont typeface="Arial" pitchFamily="34" charset="0"/>
              <a:buChar char="–"/>
              <a:defRPr/>
            </a:pPr>
            <a:r>
              <a:rPr kumimoji="0" lang="lv-LV" sz="2400" b="0" i="0" u="none" strike="noStrike" kern="1200" cap="none" spc="0" normalizeH="0" baseline="0" dirty="0">
                <a:ln>
                  <a:noFill/>
                </a:ln>
                <a:solidFill>
                  <a:srgbClr val="333333"/>
                </a:solidFill>
                <a:effectLst/>
                <a:uLnTx/>
                <a:uFillTx/>
                <a:latin typeface="Verdana" panose="020B0604030504040204" pitchFamily="34" charset="0"/>
                <a:ea typeface="Verdana" panose="020B0604030504040204" pitchFamily="34" charset="0"/>
              </a:rPr>
              <a:t>infrastruktūras attīstībai </a:t>
            </a:r>
            <a:r>
              <a:rPr kumimoji="0" lang="lv-LV" sz="2400" b="1" i="0" u="none" strike="noStrike" kern="1200" cap="none" spc="0" normalizeH="0" baseline="0" dirty="0">
                <a:ln>
                  <a:noFill/>
                </a:ln>
                <a:solidFill>
                  <a:srgbClr val="333333"/>
                </a:solidFill>
                <a:effectLst/>
                <a:uLnTx/>
                <a:uFillTx/>
                <a:latin typeface="Verdana" panose="020B0604030504040204" pitchFamily="34" charset="0"/>
                <a:ea typeface="Verdana" panose="020B0604030504040204" pitchFamily="34" charset="0"/>
              </a:rPr>
              <a:t>integrētu pakalpojumu </a:t>
            </a:r>
            <a:r>
              <a:rPr kumimoji="0" lang="lv-LV" sz="2400" b="0" i="0" u="none" strike="noStrike" kern="1200" cap="none" spc="0" normalizeH="0" baseline="0" dirty="0">
                <a:ln>
                  <a:noFill/>
                </a:ln>
                <a:solidFill>
                  <a:srgbClr val="333333"/>
                </a:solidFill>
                <a:effectLst/>
                <a:uLnTx/>
                <a:uFillTx/>
                <a:latin typeface="Verdana" panose="020B0604030504040204" pitchFamily="34" charset="0"/>
                <a:ea typeface="Verdana" panose="020B0604030504040204" pitchFamily="34" charset="0"/>
              </a:rPr>
              <a:t>pieejamību</a:t>
            </a:r>
          </a:p>
          <a:p>
            <a:endParaRPr lang="lv-LV" dirty="0"/>
          </a:p>
        </p:txBody>
      </p:sp>
      <p:sp>
        <p:nvSpPr>
          <p:cNvPr id="4" name="Slide Number Placeholder 3">
            <a:extLst>
              <a:ext uri="{FF2B5EF4-FFF2-40B4-BE49-F238E27FC236}">
                <a16:creationId xmlns:a16="http://schemas.microsoft.com/office/drawing/2014/main" id="{7D941DB2-082E-0337-BDB6-E38BE5527D0C}"/>
              </a:ext>
            </a:extLst>
          </p:cNvPr>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1880576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7DEE4-A1A8-DE12-5588-E33537AF50C6}"/>
              </a:ext>
            </a:extLst>
          </p:cNvPr>
          <p:cNvSpPr>
            <a:spLocks noGrp="1"/>
          </p:cNvSpPr>
          <p:nvPr>
            <p:ph type="title"/>
          </p:nvPr>
        </p:nvSpPr>
        <p:spPr/>
        <p:txBody>
          <a:bodyPr>
            <a:normAutofit/>
          </a:bodyPr>
          <a:lstStyle/>
          <a:p>
            <a:r>
              <a:rPr lang="lv-LV" sz="3000">
                <a:latin typeface="Verdana" panose="020B0604030504040204" pitchFamily="34" charset="0"/>
                <a:ea typeface="Verdana" panose="020B0604030504040204" pitchFamily="34" charset="0"/>
              </a:rPr>
              <a:t>Atbalstāmās darbības un attiecināmās izmaksas</a:t>
            </a:r>
          </a:p>
        </p:txBody>
      </p:sp>
      <p:sp>
        <p:nvSpPr>
          <p:cNvPr id="3" name="Content Placeholder 2">
            <a:extLst>
              <a:ext uri="{FF2B5EF4-FFF2-40B4-BE49-F238E27FC236}">
                <a16:creationId xmlns:a16="http://schemas.microsoft.com/office/drawing/2014/main" id="{403E2B91-504B-2B6A-AECF-0977F3237E10}"/>
              </a:ext>
            </a:extLst>
          </p:cNvPr>
          <p:cNvSpPr>
            <a:spLocks noGrp="1"/>
          </p:cNvSpPr>
          <p:nvPr>
            <p:ph idx="1"/>
          </p:nvPr>
        </p:nvSpPr>
        <p:spPr/>
        <p:txBody>
          <a:bodyPr/>
          <a:lstStyle/>
          <a:p>
            <a:pPr marL="457200" indent="-457200">
              <a:buAutoNum type="arabicPeriod"/>
            </a:pPr>
            <a:r>
              <a:rPr lang="lv-LV" sz="2400" u="sng" dirty="0">
                <a:latin typeface="Verdana" panose="020B0604030504040204" pitchFamily="34" charset="0"/>
                <a:ea typeface="Verdana" panose="020B0604030504040204" pitchFamily="34" charset="0"/>
              </a:rPr>
              <a:t>Būvdarbu ietvaros</a:t>
            </a:r>
            <a:r>
              <a:rPr lang="lv-LV" sz="2400" dirty="0">
                <a:latin typeface="Verdana" panose="020B0604030504040204" pitchFamily="34" charset="0"/>
                <a:ea typeface="Verdana" panose="020B0604030504040204" pitchFamily="34" charset="0"/>
              </a:rPr>
              <a:t>:</a:t>
            </a:r>
          </a:p>
          <a:p>
            <a:pPr algn="just"/>
            <a:r>
              <a:rPr lang="lv-LV" sz="2400" dirty="0">
                <a:latin typeface="Verdana" panose="020B0604030504040204" pitchFamily="34" charset="0"/>
                <a:ea typeface="Verdana" panose="020B0604030504040204" pitchFamily="34" charset="0"/>
              </a:rPr>
              <a:t>būvniecības ieceres dokumentācijas un arhitektoniski mākslinieciskās izpētes izstrādes, būvprojekta minimālā sastāvā un būvprojekta izstrādes izmaksas, projekta ekspertīžu izmaksas, autoruzraudzības un būvuzraudzības izmaksas un būvniecības jomu regulējošajos normatīvajos aktos noteiktās attiecīgo </a:t>
            </a:r>
            <a:r>
              <a:rPr lang="lv-LV" sz="2400" dirty="0" err="1">
                <a:latin typeface="Verdana" panose="020B0604030504040204" pitchFamily="34" charset="0"/>
                <a:ea typeface="Verdana" panose="020B0604030504040204" pitchFamily="34" charset="0"/>
              </a:rPr>
              <a:t>būvspeciālistu</a:t>
            </a:r>
            <a:r>
              <a:rPr lang="lv-LV" sz="2400" dirty="0">
                <a:latin typeface="Verdana" panose="020B0604030504040204" pitchFamily="34" charset="0"/>
                <a:ea typeface="Verdana" panose="020B0604030504040204" pitchFamily="34" charset="0"/>
              </a:rPr>
              <a:t> obligātās apdrošināšanas izmaksas</a:t>
            </a:r>
          </a:p>
          <a:p>
            <a:pPr algn="just"/>
            <a:r>
              <a:rPr lang="lv-LV" sz="2400" dirty="0">
                <a:latin typeface="Verdana" panose="020B0604030504040204" pitchFamily="34" charset="0"/>
                <a:ea typeface="Verdana" panose="020B0604030504040204" pitchFamily="34" charset="0"/>
              </a:rPr>
              <a:t>būvdarbu izmaksas, tai skaitā izmaksas, kas saistītas ar objektu nodošanu ekspluatācijā</a:t>
            </a:r>
          </a:p>
          <a:p>
            <a:pPr marL="0" indent="0">
              <a:buNone/>
            </a:pPr>
            <a:endParaRPr lang="lv-LV" dirty="0">
              <a:latin typeface="Verdana" panose="020B0604030504040204" pitchFamily="34" charset="0"/>
              <a:ea typeface="Verdana" panose="020B0604030504040204" pitchFamily="34" charset="0"/>
            </a:endParaRPr>
          </a:p>
        </p:txBody>
      </p:sp>
      <p:sp>
        <p:nvSpPr>
          <p:cNvPr id="4" name="Slide Number Placeholder 3">
            <a:extLst>
              <a:ext uri="{FF2B5EF4-FFF2-40B4-BE49-F238E27FC236}">
                <a16:creationId xmlns:a16="http://schemas.microsoft.com/office/drawing/2014/main" id="{09EB047A-51D7-A12B-ACE7-A980BEB128FB}"/>
              </a:ext>
            </a:extLst>
          </p:cNvPr>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3384718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7DEE4-A1A8-DE12-5588-E33537AF50C6}"/>
              </a:ext>
            </a:extLst>
          </p:cNvPr>
          <p:cNvSpPr>
            <a:spLocks noGrp="1"/>
          </p:cNvSpPr>
          <p:nvPr>
            <p:ph type="title"/>
          </p:nvPr>
        </p:nvSpPr>
        <p:spPr/>
        <p:txBody>
          <a:bodyPr>
            <a:normAutofit/>
          </a:bodyPr>
          <a:lstStyle/>
          <a:p>
            <a:r>
              <a:rPr lang="lv-LV" sz="3000">
                <a:latin typeface="Verdana" panose="020B0604030504040204" pitchFamily="34" charset="0"/>
                <a:ea typeface="Verdana" panose="020B0604030504040204" pitchFamily="34" charset="0"/>
              </a:rPr>
              <a:t>Atbalstāmās darbības un attiecināmās izmaksas</a:t>
            </a:r>
          </a:p>
        </p:txBody>
      </p:sp>
      <p:sp>
        <p:nvSpPr>
          <p:cNvPr id="3" name="Content Placeholder 2">
            <a:extLst>
              <a:ext uri="{FF2B5EF4-FFF2-40B4-BE49-F238E27FC236}">
                <a16:creationId xmlns:a16="http://schemas.microsoft.com/office/drawing/2014/main" id="{403E2B91-504B-2B6A-AECF-0977F3237E10}"/>
              </a:ext>
            </a:extLst>
          </p:cNvPr>
          <p:cNvSpPr>
            <a:spLocks noGrp="1"/>
          </p:cNvSpPr>
          <p:nvPr>
            <p:ph idx="1"/>
          </p:nvPr>
        </p:nvSpPr>
        <p:spPr/>
        <p:txBody>
          <a:bodyPr>
            <a:normAutofit fontScale="85000" lnSpcReduction="20000"/>
          </a:bodyPr>
          <a:lstStyle/>
          <a:p>
            <a:pPr marL="0" indent="0" algn="just">
              <a:buNone/>
            </a:pPr>
            <a:r>
              <a:rPr lang="lv-LV" sz="2400" dirty="0">
                <a:latin typeface="Verdana" panose="020B0604030504040204" pitchFamily="34" charset="0"/>
                <a:ea typeface="Verdana" panose="020B0604030504040204" pitchFamily="34" charset="0"/>
              </a:rPr>
              <a:t>2. </a:t>
            </a:r>
            <a:r>
              <a:rPr lang="lv-LV" sz="2400" u="sng" dirty="0">
                <a:latin typeface="Verdana" panose="020B0604030504040204" pitchFamily="34" charset="0"/>
                <a:ea typeface="Verdana" panose="020B0604030504040204" pitchFamily="34" charset="0"/>
              </a:rPr>
              <a:t>Tehnoloģiju iegādes, piegādes un montāžas ietvaros</a:t>
            </a:r>
            <a:r>
              <a:rPr lang="lv-LV" sz="2400" dirty="0">
                <a:latin typeface="Verdana" panose="020B0604030504040204" pitchFamily="34" charset="0"/>
                <a:ea typeface="Verdana" panose="020B0604030504040204" pitchFamily="34" charset="0"/>
              </a:rPr>
              <a:t>:</a:t>
            </a:r>
          </a:p>
          <a:p>
            <a:pPr algn="just"/>
            <a:r>
              <a:rPr lang="lv-LV" sz="2400" dirty="0">
                <a:latin typeface="Verdana" panose="020B0604030504040204" pitchFamily="34" charset="0"/>
                <a:ea typeface="Verdana" panose="020B0604030504040204" pitchFamily="34" charset="0"/>
              </a:rPr>
              <a:t>medicīniskās tehnoloģijas, tai skaitā iebūvējamās medicīniskās tehnoloģijas</a:t>
            </a:r>
          </a:p>
          <a:p>
            <a:pPr algn="just"/>
            <a:r>
              <a:rPr lang="lv-LV" sz="2400" dirty="0">
                <a:latin typeface="Verdana" panose="020B0604030504040204" pitchFamily="34" charset="0"/>
                <a:ea typeface="Verdana" panose="020B0604030504040204" pitchFamily="34" charset="0"/>
              </a:rPr>
              <a:t>iekārtas, ierīces, mēbeles un aprīkojums</a:t>
            </a:r>
          </a:p>
          <a:p>
            <a:pPr algn="just"/>
            <a:r>
              <a:rPr lang="lv-LV" sz="2400" dirty="0">
                <a:latin typeface="Verdana" panose="020B0604030504040204" pitchFamily="34" charset="0"/>
                <a:ea typeface="Verdana" panose="020B0604030504040204" pitchFamily="34" charset="0"/>
              </a:rPr>
              <a:t>informācijas tehnoloģiju aprīkojums</a:t>
            </a:r>
          </a:p>
          <a:p>
            <a:pPr algn="just"/>
            <a:endParaRPr lang="lv-LV" sz="2400" dirty="0">
              <a:latin typeface="Verdana" panose="020B0604030504040204" pitchFamily="34" charset="0"/>
              <a:ea typeface="Verdana" panose="020B0604030504040204" pitchFamily="34" charset="0"/>
            </a:endParaRPr>
          </a:p>
          <a:p>
            <a:pPr marL="0" indent="0" algn="just">
              <a:buNone/>
            </a:pPr>
            <a:r>
              <a:rPr lang="lv-LV" sz="2400" dirty="0">
                <a:latin typeface="Verdana" panose="020B0604030504040204" pitchFamily="34" charset="0"/>
                <a:ea typeface="Verdana" panose="020B0604030504040204" pitchFamily="34" charset="0"/>
              </a:rPr>
              <a:t>Ja medicīnisko tehnoloģiju vienas vienības piegādes izmaksas, ieskaitot pievienotās vērtības nodokli, pārsniedz 20 000</a:t>
            </a:r>
            <a:r>
              <a:rPr lang="lv-LV" sz="2400" i="1" dirty="0">
                <a:latin typeface="Verdana" panose="020B0604030504040204" pitchFamily="34" charset="0"/>
                <a:ea typeface="Verdana" panose="020B0604030504040204" pitchFamily="34" charset="0"/>
              </a:rPr>
              <a:t> </a:t>
            </a:r>
            <a:r>
              <a:rPr lang="lv-LV" sz="2400" i="1" dirty="0" err="1">
                <a:latin typeface="Verdana" panose="020B0604030504040204" pitchFamily="34" charset="0"/>
                <a:ea typeface="Verdana" panose="020B0604030504040204" pitchFamily="34" charset="0"/>
              </a:rPr>
              <a:t>euro</a:t>
            </a:r>
            <a:r>
              <a:rPr lang="lv-LV" sz="2400" dirty="0">
                <a:latin typeface="Verdana" panose="020B0604030504040204" pitchFamily="34" charset="0"/>
                <a:ea typeface="Verdana" panose="020B0604030504040204" pitchFamily="34" charset="0"/>
              </a:rPr>
              <a:t>, nepieciešams Veselības ministrijas – vadošās valsts pārvaldes iestādes veselības jomā – izveidotās tehnoloģiju komisijas saskaņojums.</a:t>
            </a:r>
            <a:endParaRPr lang="en-GB" sz="2400" dirty="0">
              <a:latin typeface="Verdana" panose="020B0604030504040204" pitchFamily="34" charset="0"/>
              <a:ea typeface="Verdana" panose="020B0604030504040204" pitchFamily="34" charset="0"/>
            </a:endParaRPr>
          </a:p>
          <a:p>
            <a:pPr marL="0" indent="0" algn="just">
              <a:buNone/>
            </a:pPr>
            <a:r>
              <a:rPr lang="lv-LV" sz="2400" dirty="0">
                <a:latin typeface="Verdana" panose="020B0604030504040204" pitchFamily="34" charset="0"/>
                <a:ea typeface="Verdana" panose="020B0604030504040204" pitchFamily="34" charset="0"/>
              </a:rPr>
              <a:t>Ārstniecības procesam tieši nepieciešamo medicīnisko tehnoloģiju iegādes vērtēšanas kārtība</a:t>
            </a:r>
            <a:r>
              <a:rPr lang="en-GB" sz="2400" dirty="0">
                <a:latin typeface="Verdana" panose="020B0604030504040204" pitchFamily="34" charset="0"/>
                <a:ea typeface="Verdana" panose="020B0604030504040204" pitchFamily="34" charset="0"/>
              </a:rPr>
              <a:t> </a:t>
            </a:r>
            <a:r>
              <a:rPr lang="en-GB" sz="2400" dirty="0" err="1">
                <a:latin typeface="Verdana" panose="020B0604030504040204" pitchFamily="34" charset="0"/>
                <a:ea typeface="Verdana" panose="020B0604030504040204" pitchFamily="34" charset="0"/>
              </a:rPr>
              <a:t>pieejama</a:t>
            </a:r>
            <a:r>
              <a:rPr lang="en-GB" sz="2400" dirty="0">
                <a:latin typeface="Verdana" panose="020B0604030504040204" pitchFamily="34" charset="0"/>
                <a:ea typeface="Verdana" panose="020B0604030504040204" pitchFamily="34" charset="0"/>
              </a:rPr>
              <a:t>: </a:t>
            </a:r>
            <a:r>
              <a:rPr lang="en-GB" sz="2400" dirty="0">
                <a:latin typeface="Verdana" panose="020B0604030504040204" pitchFamily="34" charset="0"/>
                <a:ea typeface="Verdana" panose="020B0604030504040204" pitchFamily="34" charset="0"/>
                <a:hlinkClick r:id="rId2"/>
              </a:rPr>
              <a:t>https://www.vm.gov.lv/lv/atbalsts-sekundaro-ambulatoro-pakalpojumu-sniedzeju-veselibas-aprupes-infrastrukturas-stiprinasanai-4113i</a:t>
            </a:r>
            <a:endParaRPr lang="lv-LV" sz="2400" dirty="0">
              <a:latin typeface="Verdana" panose="020B0604030504040204" pitchFamily="34" charset="0"/>
              <a:ea typeface="Verdana" panose="020B0604030504040204" pitchFamily="34" charset="0"/>
            </a:endParaRPr>
          </a:p>
          <a:p>
            <a:pPr marL="0" indent="0">
              <a:buNone/>
            </a:pPr>
            <a:endParaRPr lang="lv-LV" sz="2400" dirty="0">
              <a:latin typeface="Verdana" panose="020B0604030504040204" pitchFamily="34" charset="0"/>
              <a:ea typeface="Verdana" panose="020B0604030504040204" pitchFamily="34" charset="0"/>
            </a:endParaRPr>
          </a:p>
        </p:txBody>
      </p:sp>
      <p:sp>
        <p:nvSpPr>
          <p:cNvPr id="4" name="Slide Number Placeholder 3">
            <a:extLst>
              <a:ext uri="{FF2B5EF4-FFF2-40B4-BE49-F238E27FC236}">
                <a16:creationId xmlns:a16="http://schemas.microsoft.com/office/drawing/2014/main" id="{09EB047A-51D7-A12B-ACE7-A980BEB128FB}"/>
              </a:ext>
            </a:extLst>
          </p:cNvPr>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4274484316"/>
      </p:ext>
    </p:extLst>
  </p:cSld>
  <p:clrMapOvr>
    <a:masterClrMapping/>
  </p:clrMapOvr>
</p:sld>
</file>

<file path=ppt/theme/theme1.xml><?xml version="1.0" encoding="utf-8"?>
<a:theme xmlns:a="http://schemas.openxmlformats.org/drawingml/2006/main" name="Theme1">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TotalTime>
  <Words>2590</Words>
  <Application>Microsoft Office PowerPoint</Application>
  <PresentationFormat>On-screen Show (4:3)</PresentationFormat>
  <Paragraphs>345</Paragraphs>
  <Slides>35</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35</vt:i4>
      </vt:variant>
    </vt:vector>
  </HeadingPairs>
  <TitlesOfParts>
    <vt:vector size="43" baseType="lpstr">
      <vt:lpstr>Arial</vt:lpstr>
      <vt:lpstr>Arial</vt:lpstr>
      <vt:lpstr>Calibri</vt:lpstr>
      <vt:lpstr>Cambria</vt:lpstr>
      <vt:lpstr>Times New Roman</vt:lpstr>
      <vt:lpstr>Verdana</vt:lpstr>
      <vt:lpstr>Wingdings</vt:lpstr>
      <vt:lpstr>Theme1</vt:lpstr>
      <vt:lpstr>  Atveseļošanas un noturības mehānisma plāna investīcija 4.1.1.3.i.    </vt:lpstr>
      <vt:lpstr>Darba kārtība</vt:lpstr>
      <vt:lpstr>PowerPoint Presentation</vt:lpstr>
      <vt:lpstr>Finansējuma saņēmēji</vt:lpstr>
      <vt:lpstr>Atveseļošanas fonda projekti</vt:lpstr>
      <vt:lpstr>Atveseļošanas fonda projekti</vt:lpstr>
      <vt:lpstr>Atbalstāmās darbības</vt:lpstr>
      <vt:lpstr>Atbalstāmās darbības un attiecināmās izmaksas</vt:lpstr>
      <vt:lpstr>Atbalstāmās darbības un attiecināmās izmaksas</vt:lpstr>
      <vt:lpstr>Atbalstāmās darbības un attiecināmās izmaksas</vt:lpstr>
      <vt:lpstr>Piemērs revidenta ziņojumam</vt:lpstr>
      <vt:lpstr>Piemērs revidenta ziņojumam Piemērs revidenta veikto darbību aprakstam un konstatējumiem</vt:lpstr>
      <vt:lpstr>Sasniedzamie rādītāji</vt:lpstr>
      <vt:lpstr>Publiskā un privātā finansējuma proporcija</vt:lpstr>
      <vt:lpstr>Publiskā un privātā finansējuma proporcija</vt:lpstr>
      <vt:lpstr>Projekta finansējums</vt:lpstr>
      <vt:lpstr>Projekta finansējums Piemēri</vt:lpstr>
      <vt:lpstr>Projekta finansējums </vt:lpstr>
      <vt:lpstr>Projekta finansējums </vt:lpstr>
      <vt:lpstr>Līgums par projekta īstenošanu</vt:lpstr>
      <vt:lpstr>Līgums par projekta īstenošanu</vt:lpstr>
      <vt:lpstr>Līgums par projekta īstenošanu</vt:lpstr>
      <vt:lpstr>Iesniedzamie dokumenti</vt:lpstr>
      <vt:lpstr>Iesniedzamie dokumenti</vt:lpstr>
      <vt:lpstr>Iesniedzamie dokumenti</vt:lpstr>
      <vt:lpstr>Iesniedzamie dokumenti</vt:lpstr>
      <vt:lpstr>Iesniedzamie dokumenti</vt:lpstr>
      <vt:lpstr>Publicitātes prasības</vt:lpstr>
      <vt:lpstr>Individuālas konsultācijas par projektu veidlapas aizpildīšanu</vt:lpstr>
      <vt:lpstr>Integrētas veselības aprūpes koncepts</vt:lpstr>
      <vt:lpstr>Integrētās veselības aprūpes vajadzības</vt:lpstr>
      <vt:lpstr>Integrētās veselības aprūpes pieejas ieguvumi</vt:lpstr>
      <vt:lpstr>Būtiskākie ieviešamie IVA risinājumi I</vt:lpstr>
      <vt:lpstr>Būtiskākie ieviešamie IVA risinājumi II</vt:lpstr>
      <vt:lpstr>PALDIES!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dc:title>
  <dc:creator>kkarsa</dc:creator>
  <cp:lastModifiedBy>Kristīne Karsa</cp:lastModifiedBy>
  <cp:revision>1044</cp:revision>
  <cp:lastPrinted>2020-08-31T07:12:28Z</cp:lastPrinted>
  <dcterms:created xsi:type="dcterms:W3CDTF">2006-08-16T00:00:00Z</dcterms:created>
  <dcterms:modified xsi:type="dcterms:W3CDTF">2023-08-09T07:25:28Z</dcterms:modified>
</cp:coreProperties>
</file>