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37"/>
  </p:notesMasterIdLst>
  <p:handoutMasterIdLst>
    <p:handoutMasterId r:id="rId38"/>
  </p:handoutMasterIdLst>
  <p:sldIdLst>
    <p:sldId id="261" r:id="rId2"/>
    <p:sldId id="679" r:id="rId3"/>
    <p:sldId id="714" r:id="rId4"/>
    <p:sldId id="691" r:id="rId5"/>
    <p:sldId id="682" r:id="rId6"/>
    <p:sldId id="715" r:id="rId7"/>
    <p:sldId id="694" r:id="rId8"/>
    <p:sldId id="712" r:id="rId9"/>
    <p:sldId id="713" r:id="rId10"/>
    <p:sldId id="717" r:id="rId11"/>
    <p:sldId id="719" r:id="rId12"/>
    <p:sldId id="718" r:id="rId13"/>
    <p:sldId id="696" r:id="rId14"/>
    <p:sldId id="692" r:id="rId15"/>
    <p:sldId id="697" r:id="rId16"/>
    <p:sldId id="703" r:id="rId17"/>
    <p:sldId id="716" r:id="rId18"/>
    <p:sldId id="706" r:id="rId19"/>
    <p:sldId id="707" r:id="rId20"/>
    <p:sldId id="699" r:id="rId21"/>
    <p:sldId id="698" r:id="rId22"/>
    <p:sldId id="688" r:id="rId23"/>
    <p:sldId id="683" r:id="rId24"/>
    <p:sldId id="700" r:id="rId25"/>
    <p:sldId id="721" r:id="rId26"/>
    <p:sldId id="710" r:id="rId27"/>
    <p:sldId id="720" r:id="rId28"/>
    <p:sldId id="702" r:id="rId29"/>
    <p:sldId id="685" r:id="rId30"/>
    <p:sldId id="728" r:id="rId31"/>
    <p:sldId id="729" r:id="rId32"/>
    <p:sldId id="730" r:id="rId33"/>
    <p:sldId id="731" r:id="rId34"/>
    <p:sldId id="732" r:id="rId35"/>
    <p:sldId id="690" r:id="rId36"/>
  </p:sldIdLst>
  <p:sldSz cx="9144000" cy="6858000" type="screen4x3"/>
  <p:notesSz cx="6797675" cy="9926638"/>
  <p:defaultText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vgenijs Blaževičs" initials="jb" lastIdx="13" clrIdx="0"/>
  <p:cmAuthor id="1" name="kkarsa" initials="KK" lastIdx="4" clrIdx="1"/>
  <p:cmAuthor id="2" name="Jevgenijs Blaževičs" initials="JB" lastIdx="4" clrIdx="2">
    <p:extLst>
      <p:ext uri="{19B8F6BF-5375-455C-9EA6-DF929625EA0E}">
        <p15:presenceInfo xmlns:p15="http://schemas.microsoft.com/office/powerpoint/2012/main" userId="S-1-5-21-845712077-409477922-3010365362-13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B3B"/>
    <a:srgbClr val="99FF99"/>
    <a:srgbClr val="00FF00"/>
    <a:srgbClr val="007033"/>
    <a:srgbClr val="EBF6F9"/>
    <a:srgbClr val="E5F3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6357" autoAdjust="0"/>
  </p:normalViewPr>
  <p:slideViewPr>
    <p:cSldViewPr>
      <p:cViewPr varScale="1">
        <p:scale>
          <a:sx n="110" d="100"/>
          <a:sy n="110" d="100"/>
        </p:scale>
        <p:origin x="164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2A18DE-30FD-4CED-890B-DA1E23956CC9}"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7E6CD90-E2D8-479F-9892-0764D0FCC53A}">
      <dgm:prSet phldrT="[Text]" custT="1"/>
      <dgm:spPr/>
      <dgm:t>
        <a:bodyPr/>
        <a:lstStyle/>
        <a:p>
          <a:r>
            <a:rPr lang="lv-LV" sz="1800" dirty="0"/>
            <a:t>1. Veselības ministrijas prezentācija par projektu atlases norisi</a:t>
          </a:r>
          <a:endParaRPr lang="en-US" sz="1800" dirty="0"/>
        </a:p>
      </dgm:t>
    </dgm:pt>
    <dgm:pt modelId="{A4BC56E0-6011-4352-A617-8FC95FBC6CC3}" type="parTrans" cxnId="{EAFA9802-8B3C-4BFA-BA7A-2F47375F03A0}">
      <dgm:prSet/>
      <dgm:spPr/>
      <dgm:t>
        <a:bodyPr/>
        <a:lstStyle/>
        <a:p>
          <a:endParaRPr lang="en-US" sz="1600"/>
        </a:p>
      </dgm:t>
    </dgm:pt>
    <dgm:pt modelId="{E4D434A6-ACF2-46E9-80EA-05550B883257}" type="sibTrans" cxnId="{EAFA9802-8B3C-4BFA-BA7A-2F47375F03A0}">
      <dgm:prSet/>
      <dgm:spPr/>
      <dgm:t>
        <a:bodyPr/>
        <a:lstStyle/>
        <a:p>
          <a:endParaRPr lang="en-US" sz="1600"/>
        </a:p>
      </dgm:t>
    </dgm:pt>
    <dgm:pt modelId="{C333EE8A-C1AB-46A0-A3E6-F2055EF16ADD}">
      <dgm:prSet phldrT="[Text]" custT="1"/>
      <dgm:spPr/>
      <dgm:t>
        <a:bodyPr/>
        <a:lstStyle/>
        <a:p>
          <a:r>
            <a:rPr lang="lv-LV" sz="1800" dirty="0"/>
            <a:t>4. Jautājumi</a:t>
          </a:r>
          <a:endParaRPr lang="en-US" sz="1800" dirty="0"/>
        </a:p>
      </dgm:t>
    </dgm:pt>
    <dgm:pt modelId="{21D78EE6-20F2-433F-A56E-D0602F9253C4}" type="parTrans" cxnId="{BAEE8B38-0D7E-41FC-887A-4D7D1C3E36F1}">
      <dgm:prSet/>
      <dgm:spPr/>
      <dgm:t>
        <a:bodyPr/>
        <a:lstStyle/>
        <a:p>
          <a:endParaRPr lang="en-US" sz="1600"/>
        </a:p>
      </dgm:t>
    </dgm:pt>
    <dgm:pt modelId="{6F742C4A-B36D-41CE-AF50-EF0AFF4B3E86}" type="sibTrans" cxnId="{BAEE8B38-0D7E-41FC-887A-4D7D1C3E36F1}">
      <dgm:prSet/>
      <dgm:spPr/>
      <dgm:t>
        <a:bodyPr/>
        <a:lstStyle/>
        <a:p>
          <a:endParaRPr lang="en-US" sz="1600"/>
        </a:p>
      </dgm:t>
    </dgm:pt>
    <dgm:pt modelId="{4316E9CE-7FB5-46A9-B75C-E2361EEF0CB7}">
      <dgm:prSet phldrT="[Text]" custT="1"/>
      <dgm:spPr/>
      <dgm:t>
        <a:bodyPr/>
        <a:lstStyle/>
        <a:p>
          <a:r>
            <a:rPr lang="lv-LV" sz="1800" dirty="0"/>
            <a:t>2. Veselības ministrijas skaidrojumi par integrētas veselības aprūpes rekomendācijām</a:t>
          </a:r>
        </a:p>
      </dgm:t>
    </dgm:pt>
    <dgm:pt modelId="{F6BEAB22-04FE-469B-AA48-EC8B3EDD58F9}" type="parTrans" cxnId="{B3B14771-1A0D-402D-918D-35BB8E973F5B}">
      <dgm:prSet/>
      <dgm:spPr/>
      <dgm:t>
        <a:bodyPr/>
        <a:lstStyle/>
        <a:p>
          <a:endParaRPr lang="en-US" sz="1600"/>
        </a:p>
      </dgm:t>
    </dgm:pt>
    <dgm:pt modelId="{0AC7F7CE-6B88-4326-AD44-A81787919EB8}" type="sibTrans" cxnId="{B3B14771-1A0D-402D-918D-35BB8E973F5B}">
      <dgm:prSet/>
      <dgm:spPr/>
      <dgm:t>
        <a:bodyPr/>
        <a:lstStyle/>
        <a:p>
          <a:endParaRPr lang="en-US" sz="1600"/>
        </a:p>
      </dgm:t>
    </dgm:pt>
    <dgm:pt modelId="{FEC547B2-0FAD-4D56-9169-51752328EE12}">
      <dgm:prSet phldrT="[Text]" custT="1"/>
      <dgm:spPr/>
      <dgm:t>
        <a:bodyPr/>
        <a:lstStyle/>
        <a:p>
          <a:r>
            <a:rPr lang="lv-LV" sz="1800" dirty="0"/>
            <a:t>3. Invalīdu un viņu draugu </a:t>
          </a:r>
          <a:r>
            <a:rPr lang="en-GB" sz="1800" dirty="0"/>
            <a:t>a</a:t>
          </a:r>
          <a:r>
            <a:rPr lang="lv-LV" sz="1800" dirty="0" err="1"/>
            <a:t>pvienība</a:t>
          </a:r>
          <a:r>
            <a:rPr lang="en-GB" sz="1800" dirty="0"/>
            <a:t> ”</a:t>
          </a:r>
          <a:r>
            <a:rPr lang="lv-LV" sz="1800" dirty="0"/>
            <a:t>Apeirons</a:t>
          </a:r>
          <a:r>
            <a:rPr lang="en-GB" sz="1800" dirty="0"/>
            <a:t>”</a:t>
          </a:r>
          <a:r>
            <a:rPr lang="lv-LV" sz="1800" dirty="0"/>
            <a:t> prezentācija par ieteikumiem risinājumiem vides </a:t>
          </a:r>
          <a:r>
            <a:rPr lang="lv-LV" sz="1800" dirty="0" err="1"/>
            <a:t>piekļūstamības</a:t>
          </a:r>
          <a:r>
            <a:rPr lang="lv-LV" sz="1800" dirty="0"/>
            <a:t> risinājumiem</a:t>
          </a:r>
        </a:p>
      </dgm:t>
    </dgm:pt>
    <dgm:pt modelId="{CBF5CABC-05E9-479B-9041-5A933915C045}" type="parTrans" cxnId="{5F1617CD-6173-41FB-9470-1D847CD24B52}">
      <dgm:prSet/>
      <dgm:spPr/>
      <dgm:t>
        <a:bodyPr/>
        <a:lstStyle/>
        <a:p>
          <a:endParaRPr lang="en-US"/>
        </a:p>
      </dgm:t>
    </dgm:pt>
    <dgm:pt modelId="{8FBF8A02-7436-41C5-AE6D-97378AC1382A}" type="sibTrans" cxnId="{5F1617CD-6173-41FB-9470-1D847CD24B52}">
      <dgm:prSet/>
      <dgm:spPr/>
      <dgm:t>
        <a:bodyPr/>
        <a:lstStyle/>
        <a:p>
          <a:endParaRPr lang="en-US"/>
        </a:p>
      </dgm:t>
    </dgm:pt>
    <dgm:pt modelId="{232A5008-6584-49F2-BA1C-B4B123A57E3B}" type="pres">
      <dgm:prSet presAssocID="{0F2A18DE-30FD-4CED-890B-DA1E23956CC9}" presName="linear" presStyleCnt="0">
        <dgm:presLayoutVars>
          <dgm:animLvl val="lvl"/>
          <dgm:resizeHandles val="exact"/>
        </dgm:presLayoutVars>
      </dgm:prSet>
      <dgm:spPr/>
    </dgm:pt>
    <dgm:pt modelId="{1C4CF3DA-65E3-4109-9E15-1A4853B0FD30}" type="pres">
      <dgm:prSet presAssocID="{77E6CD90-E2D8-479F-9892-0764D0FCC53A}" presName="parentText" presStyleLbl="node1" presStyleIdx="0" presStyleCnt="4">
        <dgm:presLayoutVars>
          <dgm:chMax val="0"/>
          <dgm:bulletEnabled val="1"/>
        </dgm:presLayoutVars>
      </dgm:prSet>
      <dgm:spPr/>
    </dgm:pt>
    <dgm:pt modelId="{8855C79D-52BD-4249-A1A1-284ECEB4525D}" type="pres">
      <dgm:prSet presAssocID="{E4D434A6-ACF2-46E9-80EA-05550B883257}" presName="spacer" presStyleCnt="0"/>
      <dgm:spPr/>
    </dgm:pt>
    <dgm:pt modelId="{AC82E9A3-CEA8-4019-A93E-EE262D36A251}" type="pres">
      <dgm:prSet presAssocID="{4316E9CE-7FB5-46A9-B75C-E2361EEF0CB7}" presName="parentText" presStyleLbl="node1" presStyleIdx="1" presStyleCnt="4">
        <dgm:presLayoutVars>
          <dgm:chMax val="0"/>
          <dgm:bulletEnabled val="1"/>
        </dgm:presLayoutVars>
      </dgm:prSet>
      <dgm:spPr/>
    </dgm:pt>
    <dgm:pt modelId="{298E799A-FA12-47B3-98F3-0753124578DF}" type="pres">
      <dgm:prSet presAssocID="{0AC7F7CE-6B88-4326-AD44-A81787919EB8}" presName="spacer" presStyleCnt="0"/>
      <dgm:spPr/>
    </dgm:pt>
    <dgm:pt modelId="{F7D2854C-A077-468B-8D3E-6DD432787BE4}" type="pres">
      <dgm:prSet presAssocID="{FEC547B2-0FAD-4D56-9169-51752328EE12}" presName="parentText" presStyleLbl="node1" presStyleIdx="2" presStyleCnt="4">
        <dgm:presLayoutVars>
          <dgm:chMax val="0"/>
          <dgm:bulletEnabled val="1"/>
        </dgm:presLayoutVars>
      </dgm:prSet>
      <dgm:spPr/>
    </dgm:pt>
    <dgm:pt modelId="{D036F0FB-F421-483F-9A39-471E2BCF1EF4}" type="pres">
      <dgm:prSet presAssocID="{8FBF8A02-7436-41C5-AE6D-97378AC1382A}" presName="spacer" presStyleCnt="0"/>
      <dgm:spPr/>
    </dgm:pt>
    <dgm:pt modelId="{59B277B6-8FFE-40F9-9622-8A740F479984}" type="pres">
      <dgm:prSet presAssocID="{C333EE8A-C1AB-46A0-A3E6-F2055EF16ADD}" presName="parentText" presStyleLbl="node1" presStyleIdx="3" presStyleCnt="4">
        <dgm:presLayoutVars>
          <dgm:chMax val="0"/>
          <dgm:bulletEnabled val="1"/>
        </dgm:presLayoutVars>
      </dgm:prSet>
      <dgm:spPr/>
    </dgm:pt>
  </dgm:ptLst>
  <dgm:cxnLst>
    <dgm:cxn modelId="{EAFA9802-8B3C-4BFA-BA7A-2F47375F03A0}" srcId="{0F2A18DE-30FD-4CED-890B-DA1E23956CC9}" destId="{77E6CD90-E2D8-479F-9892-0764D0FCC53A}" srcOrd="0" destOrd="0" parTransId="{A4BC56E0-6011-4352-A617-8FC95FBC6CC3}" sibTransId="{E4D434A6-ACF2-46E9-80EA-05550B883257}"/>
    <dgm:cxn modelId="{BAEE8B38-0D7E-41FC-887A-4D7D1C3E36F1}" srcId="{0F2A18DE-30FD-4CED-890B-DA1E23956CC9}" destId="{C333EE8A-C1AB-46A0-A3E6-F2055EF16ADD}" srcOrd="3" destOrd="0" parTransId="{21D78EE6-20F2-433F-A56E-D0602F9253C4}" sibTransId="{6F742C4A-B36D-41CE-AF50-EF0AFF4B3E86}"/>
    <dgm:cxn modelId="{B3B14771-1A0D-402D-918D-35BB8E973F5B}" srcId="{0F2A18DE-30FD-4CED-890B-DA1E23956CC9}" destId="{4316E9CE-7FB5-46A9-B75C-E2361EEF0CB7}" srcOrd="1" destOrd="0" parTransId="{F6BEAB22-04FE-469B-AA48-EC8B3EDD58F9}" sibTransId="{0AC7F7CE-6B88-4326-AD44-A81787919EB8}"/>
    <dgm:cxn modelId="{31D46557-91E7-40A2-9078-C73B944D68D8}" type="presOf" srcId="{FEC547B2-0FAD-4D56-9169-51752328EE12}" destId="{F7D2854C-A077-468B-8D3E-6DD432787BE4}" srcOrd="0" destOrd="0" presId="urn:microsoft.com/office/officeart/2005/8/layout/vList2"/>
    <dgm:cxn modelId="{4F1778C2-617B-45FB-A504-6922307DF2D3}" type="presOf" srcId="{4316E9CE-7FB5-46A9-B75C-E2361EEF0CB7}" destId="{AC82E9A3-CEA8-4019-A93E-EE262D36A251}" srcOrd="0" destOrd="0" presId="urn:microsoft.com/office/officeart/2005/8/layout/vList2"/>
    <dgm:cxn modelId="{5F1617CD-6173-41FB-9470-1D847CD24B52}" srcId="{0F2A18DE-30FD-4CED-890B-DA1E23956CC9}" destId="{FEC547B2-0FAD-4D56-9169-51752328EE12}" srcOrd="2" destOrd="0" parTransId="{CBF5CABC-05E9-479B-9041-5A933915C045}" sibTransId="{8FBF8A02-7436-41C5-AE6D-97378AC1382A}"/>
    <dgm:cxn modelId="{87D2A6DC-72D3-441E-870F-0F8DBFC0B92C}" type="presOf" srcId="{C333EE8A-C1AB-46A0-A3E6-F2055EF16ADD}" destId="{59B277B6-8FFE-40F9-9622-8A740F479984}" srcOrd="0" destOrd="0" presId="urn:microsoft.com/office/officeart/2005/8/layout/vList2"/>
    <dgm:cxn modelId="{180EFBDD-3D02-44F0-A974-BED7102E7CAD}" type="presOf" srcId="{77E6CD90-E2D8-479F-9892-0764D0FCC53A}" destId="{1C4CF3DA-65E3-4109-9E15-1A4853B0FD30}" srcOrd="0" destOrd="0" presId="urn:microsoft.com/office/officeart/2005/8/layout/vList2"/>
    <dgm:cxn modelId="{342883E1-E173-4CC4-A255-E9DC36107FD3}" type="presOf" srcId="{0F2A18DE-30FD-4CED-890B-DA1E23956CC9}" destId="{232A5008-6584-49F2-BA1C-B4B123A57E3B}" srcOrd="0" destOrd="0" presId="urn:microsoft.com/office/officeart/2005/8/layout/vList2"/>
    <dgm:cxn modelId="{85BC7CF6-B64D-4FCB-ADE7-B6C5F763A344}" type="presParOf" srcId="{232A5008-6584-49F2-BA1C-B4B123A57E3B}" destId="{1C4CF3DA-65E3-4109-9E15-1A4853B0FD30}" srcOrd="0" destOrd="0" presId="urn:microsoft.com/office/officeart/2005/8/layout/vList2"/>
    <dgm:cxn modelId="{41C590E0-553F-46BE-BAEB-BAB061D72B79}" type="presParOf" srcId="{232A5008-6584-49F2-BA1C-B4B123A57E3B}" destId="{8855C79D-52BD-4249-A1A1-284ECEB4525D}" srcOrd="1" destOrd="0" presId="urn:microsoft.com/office/officeart/2005/8/layout/vList2"/>
    <dgm:cxn modelId="{04840FC9-F49A-45BF-BD72-F5129B957196}" type="presParOf" srcId="{232A5008-6584-49F2-BA1C-B4B123A57E3B}" destId="{AC82E9A3-CEA8-4019-A93E-EE262D36A251}" srcOrd="2" destOrd="0" presId="urn:microsoft.com/office/officeart/2005/8/layout/vList2"/>
    <dgm:cxn modelId="{3D24E492-AE4E-428F-8710-DEFA84BDA0B7}" type="presParOf" srcId="{232A5008-6584-49F2-BA1C-B4B123A57E3B}" destId="{298E799A-FA12-47B3-98F3-0753124578DF}" srcOrd="3" destOrd="0" presId="urn:microsoft.com/office/officeart/2005/8/layout/vList2"/>
    <dgm:cxn modelId="{254B7130-3349-4218-9F30-4D20351E1E91}" type="presParOf" srcId="{232A5008-6584-49F2-BA1C-B4B123A57E3B}" destId="{F7D2854C-A077-468B-8D3E-6DD432787BE4}" srcOrd="4" destOrd="0" presId="urn:microsoft.com/office/officeart/2005/8/layout/vList2"/>
    <dgm:cxn modelId="{4BBF0F91-FBF9-43EA-BEC1-168267F2C293}" type="presParOf" srcId="{232A5008-6584-49F2-BA1C-B4B123A57E3B}" destId="{D036F0FB-F421-483F-9A39-471E2BCF1EF4}" srcOrd="5" destOrd="0" presId="urn:microsoft.com/office/officeart/2005/8/layout/vList2"/>
    <dgm:cxn modelId="{282A3041-FD71-4D32-BD0D-5C60A5516F04}" type="presParOf" srcId="{232A5008-6584-49F2-BA1C-B4B123A57E3B}" destId="{59B277B6-8FFE-40F9-9622-8A740F47998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FFD7AC1-529C-47DD-BE26-11077EBFB67E}" type="doc">
      <dgm:prSet loTypeId="urn:microsoft.com/office/officeart/2005/8/layout/chevron1" loCatId="process" qsTypeId="urn:microsoft.com/office/officeart/2005/8/quickstyle/simple1" qsCatId="simple" csTypeId="urn:microsoft.com/office/officeart/2005/8/colors/accent1_2" csCatId="accent1" phldr="1"/>
      <dgm:spPr/>
    </dgm:pt>
    <dgm:pt modelId="{C0F8F076-7F64-42E9-80CE-C5D5B3900753}">
      <dgm:prSet phldrT="[Text]"/>
      <dgm:spPr/>
      <dgm:t>
        <a:bodyPr/>
        <a:lstStyle/>
        <a:p>
          <a:r>
            <a:rPr lang="lv-LV" b="1" dirty="0">
              <a:solidFill>
                <a:srgbClr val="C00000"/>
              </a:solidFill>
              <a:latin typeface="Verdana" panose="020B0604030504040204" pitchFamily="34" charset="0"/>
              <a:ea typeface="Verdana" panose="020B0604030504040204" pitchFamily="34" charset="0"/>
            </a:rPr>
            <a:t>Projektu iesniegšana līdz 25.09.2023.</a:t>
          </a:r>
          <a:endParaRPr lang="lv-LV" dirty="0">
            <a:solidFill>
              <a:srgbClr val="C00000"/>
            </a:solidFill>
          </a:endParaRPr>
        </a:p>
      </dgm:t>
    </dgm:pt>
    <dgm:pt modelId="{6693A68B-8BB6-414F-8BFE-D280F6DA50EA}" type="parTrans" cxnId="{46E6D6A7-9D0D-49A4-95E2-E134FF40C6E1}">
      <dgm:prSet/>
      <dgm:spPr/>
      <dgm:t>
        <a:bodyPr/>
        <a:lstStyle/>
        <a:p>
          <a:endParaRPr lang="lv-LV"/>
        </a:p>
      </dgm:t>
    </dgm:pt>
    <dgm:pt modelId="{E952E5DF-7CB8-4755-8C00-4B6BEBF15E5D}" type="sibTrans" cxnId="{46E6D6A7-9D0D-49A4-95E2-E134FF40C6E1}">
      <dgm:prSet/>
      <dgm:spPr/>
      <dgm:t>
        <a:bodyPr/>
        <a:lstStyle/>
        <a:p>
          <a:endParaRPr lang="lv-LV"/>
        </a:p>
      </dgm:t>
    </dgm:pt>
    <dgm:pt modelId="{8684E3E2-35B7-42E3-8314-C456405DD17F}">
      <dgm:prSet phldrT="[Text]"/>
      <dgm:spPr/>
      <dgm:t>
        <a:bodyPr/>
        <a:lstStyle/>
        <a:p>
          <a:r>
            <a:rPr lang="lv-LV" dirty="0">
              <a:latin typeface="Verdana" panose="020B0604030504040204" pitchFamily="34" charset="0"/>
              <a:ea typeface="Verdana" panose="020B0604030504040204" pitchFamily="34" charset="0"/>
            </a:rPr>
            <a:t>Provizoriskā izvērtēšana līdz 24.11.2023.</a:t>
          </a:r>
          <a:endParaRPr lang="lv-LV" dirty="0"/>
        </a:p>
      </dgm:t>
    </dgm:pt>
    <dgm:pt modelId="{9ECF2834-48A3-471F-A79C-3690AD373F63}" type="parTrans" cxnId="{026D6E0C-2181-4209-B98A-587F34B8870E}">
      <dgm:prSet/>
      <dgm:spPr/>
      <dgm:t>
        <a:bodyPr/>
        <a:lstStyle/>
        <a:p>
          <a:endParaRPr lang="lv-LV"/>
        </a:p>
      </dgm:t>
    </dgm:pt>
    <dgm:pt modelId="{DAAB2BD1-882D-4781-BAD7-45ECCF28ED69}" type="sibTrans" cxnId="{026D6E0C-2181-4209-B98A-587F34B8870E}">
      <dgm:prSet/>
      <dgm:spPr/>
      <dgm:t>
        <a:bodyPr/>
        <a:lstStyle/>
        <a:p>
          <a:endParaRPr lang="lv-LV"/>
        </a:p>
      </dgm:t>
    </dgm:pt>
    <dgm:pt modelId="{1FC1479B-F787-4116-9FF2-A0D49944FC1C}">
      <dgm:prSet phldrT="[Text]"/>
      <dgm:spPr/>
      <dgm:t>
        <a:bodyPr/>
        <a:lstStyle/>
        <a:p>
          <a:r>
            <a:rPr lang="lv-LV" dirty="0">
              <a:latin typeface="Verdana" panose="020B0604030504040204" pitchFamily="34" charset="0"/>
              <a:ea typeface="Verdana" panose="020B0604030504040204" pitchFamily="34" charset="0"/>
            </a:rPr>
            <a:t>Provizoriskā līgumu slēgšana - 2023.gada decembris</a:t>
          </a:r>
          <a:endParaRPr lang="lv-LV" dirty="0"/>
        </a:p>
      </dgm:t>
    </dgm:pt>
    <dgm:pt modelId="{49CF0C72-310D-4579-B880-4ED26ACC0972}" type="parTrans" cxnId="{83771E59-795E-4BBA-BBCA-1B038528F3E5}">
      <dgm:prSet/>
      <dgm:spPr/>
      <dgm:t>
        <a:bodyPr/>
        <a:lstStyle/>
        <a:p>
          <a:endParaRPr lang="lv-LV"/>
        </a:p>
      </dgm:t>
    </dgm:pt>
    <dgm:pt modelId="{32A6FE52-B279-4ECB-B2AD-27434E6EE043}" type="sibTrans" cxnId="{83771E59-795E-4BBA-BBCA-1B038528F3E5}">
      <dgm:prSet/>
      <dgm:spPr/>
      <dgm:t>
        <a:bodyPr/>
        <a:lstStyle/>
        <a:p>
          <a:endParaRPr lang="lv-LV"/>
        </a:p>
      </dgm:t>
    </dgm:pt>
    <dgm:pt modelId="{1524FFC1-5F37-4D7E-93FE-89F1B3437171}" type="pres">
      <dgm:prSet presAssocID="{2FFD7AC1-529C-47DD-BE26-11077EBFB67E}" presName="Name0" presStyleCnt="0">
        <dgm:presLayoutVars>
          <dgm:dir/>
          <dgm:animLvl val="lvl"/>
          <dgm:resizeHandles val="exact"/>
        </dgm:presLayoutVars>
      </dgm:prSet>
      <dgm:spPr/>
    </dgm:pt>
    <dgm:pt modelId="{00DBCDA4-9290-458A-82E9-EDFF48FEBDFC}" type="pres">
      <dgm:prSet presAssocID="{C0F8F076-7F64-42E9-80CE-C5D5B3900753}" presName="parTxOnly" presStyleLbl="node1" presStyleIdx="0" presStyleCnt="3">
        <dgm:presLayoutVars>
          <dgm:chMax val="0"/>
          <dgm:chPref val="0"/>
          <dgm:bulletEnabled val="1"/>
        </dgm:presLayoutVars>
      </dgm:prSet>
      <dgm:spPr/>
    </dgm:pt>
    <dgm:pt modelId="{DC570229-2868-45CF-8F55-D8059BFAA232}" type="pres">
      <dgm:prSet presAssocID="{E952E5DF-7CB8-4755-8C00-4B6BEBF15E5D}" presName="parTxOnlySpace" presStyleCnt="0"/>
      <dgm:spPr/>
    </dgm:pt>
    <dgm:pt modelId="{93C2E004-EFE7-43AD-A1D8-BA9068FE2F42}" type="pres">
      <dgm:prSet presAssocID="{8684E3E2-35B7-42E3-8314-C456405DD17F}" presName="parTxOnly" presStyleLbl="node1" presStyleIdx="1" presStyleCnt="3">
        <dgm:presLayoutVars>
          <dgm:chMax val="0"/>
          <dgm:chPref val="0"/>
          <dgm:bulletEnabled val="1"/>
        </dgm:presLayoutVars>
      </dgm:prSet>
      <dgm:spPr/>
    </dgm:pt>
    <dgm:pt modelId="{F40B6E7F-FDEB-4120-89A3-9D5BD35838B2}" type="pres">
      <dgm:prSet presAssocID="{DAAB2BD1-882D-4781-BAD7-45ECCF28ED69}" presName="parTxOnlySpace" presStyleCnt="0"/>
      <dgm:spPr/>
    </dgm:pt>
    <dgm:pt modelId="{A7B28ACB-3E9C-4D65-BE40-85F1F29B5B50}" type="pres">
      <dgm:prSet presAssocID="{1FC1479B-F787-4116-9FF2-A0D49944FC1C}" presName="parTxOnly" presStyleLbl="node1" presStyleIdx="2" presStyleCnt="3">
        <dgm:presLayoutVars>
          <dgm:chMax val="0"/>
          <dgm:chPref val="0"/>
          <dgm:bulletEnabled val="1"/>
        </dgm:presLayoutVars>
      </dgm:prSet>
      <dgm:spPr/>
    </dgm:pt>
  </dgm:ptLst>
  <dgm:cxnLst>
    <dgm:cxn modelId="{026D6E0C-2181-4209-B98A-587F34B8870E}" srcId="{2FFD7AC1-529C-47DD-BE26-11077EBFB67E}" destId="{8684E3E2-35B7-42E3-8314-C456405DD17F}" srcOrd="1" destOrd="0" parTransId="{9ECF2834-48A3-471F-A79C-3690AD373F63}" sibTransId="{DAAB2BD1-882D-4781-BAD7-45ECCF28ED69}"/>
    <dgm:cxn modelId="{F9477617-2756-4E8F-B08C-CC33871A0092}" type="presOf" srcId="{2FFD7AC1-529C-47DD-BE26-11077EBFB67E}" destId="{1524FFC1-5F37-4D7E-93FE-89F1B3437171}" srcOrd="0" destOrd="0" presId="urn:microsoft.com/office/officeart/2005/8/layout/chevron1"/>
    <dgm:cxn modelId="{FEF75723-74FC-462F-8D5C-3FCA412F5E96}" type="presOf" srcId="{8684E3E2-35B7-42E3-8314-C456405DD17F}" destId="{93C2E004-EFE7-43AD-A1D8-BA9068FE2F42}" srcOrd="0" destOrd="0" presId="urn:microsoft.com/office/officeart/2005/8/layout/chevron1"/>
    <dgm:cxn modelId="{C87A9774-38BD-454D-AF5B-B0866F0E580F}" type="presOf" srcId="{C0F8F076-7F64-42E9-80CE-C5D5B3900753}" destId="{00DBCDA4-9290-458A-82E9-EDFF48FEBDFC}" srcOrd="0" destOrd="0" presId="urn:microsoft.com/office/officeart/2005/8/layout/chevron1"/>
    <dgm:cxn modelId="{83771E59-795E-4BBA-BBCA-1B038528F3E5}" srcId="{2FFD7AC1-529C-47DD-BE26-11077EBFB67E}" destId="{1FC1479B-F787-4116-9FF2-A0D49944FC1C}" srcOrd="2" destOrd="0" parTransId="{49CF0C72-310D-4579-B880-4ED26ACC0972}" sibTransId="{32A6FE52-B279-4ECB-B2AD-27434E6EE043}"/>
    <dgm:cxn modelId="{46E6D6A7-9D0D-49A4-95E2-E134FF40C6E1}" srcId="{2FFD7AC1-529C-47DD-BE26-11077EBFB67E}" destId="{C0F8F076-7F64-42E9-80CE-C5D5B3900753}" srcOrd="0" destOrd="0" parTransId="{6693A68B-8BB6-414F-8BFE-D280F6DA50EA}" sibTransId="{E952E5DF-7CB8-4755-8C00-4B6BEBF15E5D}"/>
    <dgm:cxn modelId="{0ECBA5C5-1A44-4F34-A42A-D5F38515A655}" type="presOf" srcId="{1FC1479B-F787-4116-9FF2-A0D49944FC1C}" destId="{A7B28ACB-3E9C-4D65-BE40-85F1F29B5B50}" srcOrd="0" destOrd="0" presId="urn:microsoft.com/office/officeart/2005/8/layout/chevron1"/>
    <dgm:cxn modelId="{C20B7D90-BAF8-4188-BDBF-5EC364356CF4}" type="presParOf" srcId="{1524FFC1-5F37-4D7E-93FE-89F1B3437171}" destId="{00DBCDA4-9290-458A-82E9-EDFF48FEBDFC}" srcOrd="0" destOrd="0" presId="urn:microsoft.com/office/officeart/2005/8/layout/chevron1"/>
    <dgm:cxn modelId="{B04C49BE-04C2-4324-9D55-17A14593A743}" type="presParOf" srcId="{1524FFC1-5F37-4D7E-93FE-89F1B3437171}" destId="{DC570229-2868-45CF-8F55-D8059BFAA232}" srcOrd="1" destOrd="0" presId="urn:microsoft.com/office/officeart/2005/8/layout/chevron1"/>
    <dgm:cxn modelId="{E6B7669D-23EE-4B95-8C1E-3242553EF6C3}" type="presParOf" srcId="{1524FFC1-5F37-4D7E-93FE-89F1B3437171}" destId="{93C2E004-EFE7-43AD-A1D8-BA9068FE2F42}" srcOrd="2" destOrd="0" presId="urn:microsoft.com/office/officeart/2005/8/layout/chevron1"/>
    <dgm:cxn modelId="{C21B8AB6-996D-488A-9539-A14AFBB0CCAF}" type="presParOf" srcId="{1524FFC1-5F37-4D7E-93FE-89F1B3437171}" destId="{F40B6E7F-FDEB-4120-89A3-9D5BD35838B2}" srcOrd="3" destOrd="0" presId="urn:microsoft.com/office/officeart/2005/8/layout/chevron1"/>
    <dgm:cxn modelId="{F0972E1E-EB04-4268-9074-453B69FDFDB5}" type="presParOf" srcId="{1524FFC1-5F37-4D7E-93FE-89F1B3437171}" destId="{A7B28ACB-3E9C-4D65-BE40-85F1F29B5B50}"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095A66-49F4-46CE-B218-F818E7A95B39}"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lv-LV"/>
        </a:p>
      </dgm:t>
    </dgm:pt>
    <dgm:pt modelId="{72456497-C767-4C3F-8F25-FFB02273E6EA}">
      <dgm:prSet phldrT="[Text]"/>
      <dgm:spPr>
        <a:solidFill>
          <a:schemeClr val="accent2">
            <a:lumMod val="75000"/>
          </a:schemeClr>
        </a:solidFill>
      </dgm:spPr>
      <dgm:t>
        <a:bodyPr/>
        <a:lstStyle/>
        <a:p>
          <a:r>
            <a:rPr lang="lv-LV" dirty="0">
              <a:latin typeface="Verdana" panose="020B0604030504040204" pitchFamily="34" charset="0"/>
              <a:ea typeface="Verdana" panose="020B0604030504040204" pitchFamily="34" charset="0"/>
              <a:cs typeface="Arial" panose="020B0604020202020204" pitchFamily="34" charset="0"/>
            </a:rPr>
            <a:t>Sadrumstalotība un vairāki saskares punkti veselības aprūpē</a:t>
          </a:r>
          <a:endParaRPr lang="lv-LV" dirty="0"/>
        </a:p>
      </dgm:t>
    </dgm:pt>
    <dgm:pt modelId="{1BD4B3E6-4641-441B-9500-F5432D4788E6}" type="parTrans" cxnId="{91642926-CEB1-4095-A020-11A0529CE8B1}">
      <dgm:prSet/>
      <dgm:spPr/>
      <dgm:t>
        <a:bodyPr/>
        <a:lstStyle/>
        <a:p>
          <a:endParaRPr lang="lv-LV"/>
        </a:p>
      </dgm:t>
    </dgm:pt>
    <dgm:pt modelId="{165B6484-A247-494F-AAB9-D756B0FEC056}" type="sibTrans" cxnId="{91642926-CEB1-4095-A020-11A0529CE8B1}">
      <dgm:prSet/>
      <dgm:spPr/>
      <dgm:t>
        <a:bodyPr/>
        <a:lstStyle/>
        <a:p>
          <a:endParaRPr lang="lv-LV"/>
        </a:p>
      </dgm:t>
    </dgm:pt>
    <dgm:pt modelId="{80CCE826-1F53-4530-AAFA-449791F39552}">
      <dgm:prSet phldrT="[Text]"/>
      <dgm:spPr>
        <a:solidFill>
          <a:schemeClr val="bg2">
            <a:lumMod val="50000"/>
          </a:schemeClr>
        </a:solidFill>
      </dgm:spPr>
      <dgm:t>
        <a:bodyPr/>
        <a:lstStyle/>
        <a:p>
          <a:r>
            <a:rPr lang="lv-LV" dirty="0">
              <a:latin typeface="Verdana" panose="020B0604030504040204" pitchFamily="34" charset="0"/>
              <a:ea typeface="Verdana" panose="020B0604030504040204" pitchFamily="34" charset="0"/>
              <a:cs typeface="Arial" panose="020B0604020202020204" pitchFamily="34" charset="0"/>
            </a:rPr>
            <a:t>Pēctecības/koordinācijas trūkums veselības aprūpē, tai skaitā pacientu «noklīšana»</a:t>
          </a:r>
          <a:endParaRPr lang="lv-LV" dirty="0"/>
        </a:p>
      </dgm:t>
    </dgm:pt>
    <dgm:pt modelId="{8D33DFE7-CC8D-459A-B521-6B56AD164970}" type="parTrans" cxnId="{921D927D-56ED-4651-84F8-1E80B7D4895A}">
      <dgm:prSet/>
      <dgm:spPr/>
      <dgm:t>
        <a:bodyPr/>
        <a:lstStyle/>
        <a:p>
          <a:endParaRPr lang="lv-LV"/>
        </a:p>
      </dgm:t>
    </dgm:pt>
    <dgm:pt modelId="{313CCB39-4941-4C78-9968-3148C4464B52}" type="sibTrans" cxnId="{921D927D-56ED-4651-84F8-1E80B7D4895A}">
      <dgm:prSet/>
      <dgm:spPr/>
      <dgm:t>
        <a:bodyPr/>
        <a:lstStyle/>
        <a:p>
          <a:endParaRPr lang="lv-LV"/>
        </a:p>
      </dgm:t>
    </dgm:pt>
    <dgm:pt modelId="{E3793162-268D-4D0A-8040-12304EA4634C}">
      <dgm:prSet phldrT="[Text]"/>
      <dgm:spPr/>
      <dgm:t>
        <a:bodyPr/>
        <a:lstStyle/>
        <a:p>
          <a:r>
            <a:rPr lang="lv-LV" dirty="0">
              <a:latin typeface="Verdana" panose="020B0604030504040204" pitchFamily="34" charset="0"/>
              <a:ea typeface="Verdana" panose="020B0604030504040204" pitchFamily="34" charset="0"/>
              <a:cs typeface="Arial" panose="020B0604020202020204" pitchFamily="34" charset="0"/>
            </a:rPr>
            <a:t>Sadarbības trūkums starp organizācijām, komandām vai profesiju pārstāvjiem</a:t>
          </a:r>
          <a:endParaRPr lang="lv-LV" dirty="0"/>
        </a:p>
      </dgm:t>
    </dgm:pt>
    <dgm:pt modelId="{F10CD8D1-6B9A-4220-85F2-9711E816AA8B}" type="parTrans" cxnId="{D3F969D6-0D7B-46C8-B2AF-DD2AA61E0F4E}">
      <dgm:prSet/>
      <dgm:spPr/>
      <dgm:t>
        <a:bodyPr/>
        <a:lstStyle/>
        <a:p>
          <a:endParaRPr lang="lv-LV"/>
        </a:p>
      </dgm:t>
    </dgm:pt>
    <dgm:pt modelId="{C55A8ACA-D223-4988-9BB9-3DA58FDABE39}" type="sibTrans" cxnId="{D3F969D6-0D7B-46C8-B2AF-DD2AA61E0F4E}">
      <dgm:prSet/>
      <dgm:spPr/>
      <dgm:t>
        <a:bodyPr/>
        <a:lstStyle/>
        <a:p>
          <a:endParaRPr lang="lv-LV"/>
        </a:p>
      </dgm:t>
    </dgm:pt>
    <dgm:pt modelId="{7D9098B2-0548-4771-A39B-82B798DBF846}">
      <dgm:prSet phldrT="[Text]"/>
      <dgm:spPr/>
      <dgm:t>
        <a:bodyPr/>
        <a:lstStyle/>
        <a:p>
          <a:r>
            <a:rPr lang="lv-LV" dirty="0">
              <a:latin typeface="Verdana" panose="020B0604030504040204" pitchFamily="34" charset="0"/>
              <a:ea typeface="Verdana" panose="020B0604030504040204" pitchFamily="34" charset="0"/>
              <a:cs typeface="Arial" panose="020B0604020202020204" pitchFamily="34" charset="0"/>
            </a:rPr>
            <a:t>Aprūpes process nav vērsts uz cilvēku un viņa ērtībām</a:t>
          </a:r>
          <a:endParaRPr lang="lv-LV" dirty="0"/>
        </a:p>
      </dgm:t>
    </dgm:pt>
    <dgm:pt modelId="{B0682844-A988-4E46-9ADE-600D392CAC7F}" type="parTrans" cxnId="{88D8DE4E-C12E-4FCF-8074-99C80F898DBD}">
      <dgm:prSet/>
      <dgm:spPr/>
      <dgm:t>
        <a:bodyPr/>
        <a:lstStyle/>
        <a:p>
          <a:endParaRPr lang="lv-LV"/>
        </a:p>
      </dgm:t>
    </dgm:pt>
    <dgm:pt modelId="{B013A1FF-B80F-4A79-824A-7AFFB2C5AC24}" type="sibTrans" cxnId="{88D8DE4E-C12E-4FCF-8074-99C80F898DBD}">
      <dgm:prSet/>
      <dgm:spPr/>
      <dgm:t>
        <a:bodyPr/>
        <a:lstStyle/>
        <a:p>
          <a:endParaRPr lang="lv-LV"/>
        </a:p>
      </dgm:t>
    </dgm:pt>
    <dgm:pt modelId="{F6A4934B-25A2-4C74-B755-058B306EFB1F}" type="pres">
      <dgm:prSet presAssocID="{0C095A66-49F4-46CE-B218-F818E7A95B39}" presName="diagram" presStyleCnt="0">
        <dgm:presLayoutVars>
          <dgm:dir/>
          <dgm:resizeHandles val="exact"/>
        </dgm:presLayoutVars>
      </dgm:prSet>
      <dgm:spPr/>
    </dgm:pt>
    <dgm:pt modelId="{12E9D318-8EC2-437D-9E41-6A44A1740A0B}" type="pres">
      <dgm:prSet presAssocID="{72456497-C767-4C3F-8F25-FFB02273E6EA}" presName="node" presStyleLbl="node1" presStyleIdx="0" presStyleCnt="4">
        <dgm:presLayoutVars>
          <dgm:bulletEnabled val="1"/>
        </dgm:presLayoutVars>
      </dgm:prSet>
      <dgm:spPr/>
    </dgm:pt>
    <dgm:pt modelId="{1787BF6B-8B0C-41FE-B019-733266A7B56B}" type="pres">
      <dgm:prSet presAssocID="{165B6484-A247-494F-AAB9-D756B0FEC056}" presName="sibTrans" presStyleCnt="0"/>
      <dgm:spPr/>
    </dgm:pt>
    <dgm:pt modelId="{E2DB2B5F-1A13-46DD-B1C1-E51466D7659E}" type="pres">
      <dgm:prSet presAssocID="{80CCE826-1F53-4530-AAFA-449791F39552}" presName="node" presStyleLbl="node1" presStyleIdx="1" presStyleCnt="4">
        <dgm:presLayoutVars>
          <dgm:bulletEnabled val="1"/>
        </dgm:presLayoutVars>
      </dgm:prSet>
      <dgm:spPr/>
    </dgm:pt>
    <dgm:pt modelId="{99A15870-1440-49AE-9A0A-D40A41DB7545}" type="pres">
      <dgm:prSet presAssocID="{313CCB39-4941-4C78-9968-3148C4464B52}" presName="sibTrans" presStyleCnt="0"/>
      <dgm:spPr/>
    </dgm:pt>
    <dgm:pt modelId="{2D9F26AD-5A67-4B35-B02F-7BF4804C318E}" type="pres">
      <dgm:prSet presAssocID="{E3793162-268D-4D0A-8040-12304EA4634C}" presName="node" presStyleLbl="node1" presStyleIdx="2" presStyleCnt="4">
        <dgm:presLayoutVars>
          <dgm:bulletEnabled val="1"/>
        </dgm:presLayoutVars>
      </dgm:prSet>
      <dgm:spPr/>
    </dgm:pt>
    <dgm:pt modelId="{D808E84E-A570-4C18-81CE-8808DB691028}" type="pres">
      <dgm:prSet presAssocID="{C55A8ACA-D223-4988-9BB9-3DA58FDABE39}" presName="sibTrans" presStyleCnt="0"/>
      <dgm:spPr/>
    </dgm:pt>
    <dgm:pt modelId="{8478314C-F781-44BC-8AD9-710AF0F9C219}" type="pres">
      <dgm:prSet presAssocID="{7D9098B2-0548-4771-A39B-82B798DBF846}" presName="node" presStyleLbl="node1" presStyleIdx="3" presStyleCnt="4">
        <dgm:presLayoutVars>
          <dgm:bulletEnabled val="1"/>
        </dgm:presLayoutVars>
      </dgm:prSet>
      <dgm:spPr/>
    </dgm:pt>
  </dgm:ptLst>
  <dgm:cxnLst>
    <dgm:cxn modelId="{4129A30D-E62C-4991-BE03-D9FDEB8D1F61}" type="presOf" srcId="{7D9098B2-0548-4771-A39B-82B798DBF846}" destId="{8478314C-F781-44BC-8AD9-710AF0F9C219}" srcOrd="0" destOrd="0" presId="urn:microsoft.com/office/officeart/2005/8/layout/default"/>
    <dgm:cxn modelId="{91642926-CEB1-4095-A020-11A0529CE8B1}" srcId="{0C095A66-49F4-46CE-B218-F818E7A95B39}" destId="{72456497-C767-4C3F-8F25-FFB02273E6EA}" srcOrd="0" destOrd="0" parTransId="{1BD4B3E6-4641-441B-9500-F5432D4788E6}" sibTransId="{165B6484-A247-494F-AAB9-D756B0FEC056}"/>
    <dgm:cxn modelId="{BF555426-2E6E-481D-AB25-5368EF63FAEC}" type="presOf" srcId="{E3793162-268D-4D0A-8040-12304EA4634C}" destId="{2D9F26AD-5A67-4B35-B02F-7BF4804C318E}" srcOrd="0" destOrd="0" presId="urn:microsoft.com/office/officeart/2005/8/layout/default"/>
    <dgm:cxn modelId="{88D8DE4E-C12E-4FCF-8074-99C80F898DBD}" srcId="{0C095A66-49F4-46CE-B218-F818E7A95B39}" destId="{7D9098B2-0548-4771-A39B-82B798DBF846}" srcOrd="3" destOrd="0" parTransId="{B0682844-A988-4E46-9ADE-600D392CAC7F}" sibTransId="{B013A1FF-B80F-4A79-824A-7AFFB2C5AC24}"/>
    <dgm:cxn modelId="{921D927D-56ED-4651-84F8-1E80B7D4895A}" srcId="{0C095A66-49F4-46CE-B218-F818E7A95B39}" destId="{80CCE826-1F53-4530-AAFA-449791F39552}" srcOrd="1" destOrd="0" parTransId="{8D33DFE7-CC8D-459A-B521-6B56AD164970}" sibTransId="{313CCB39-4941-4C78-9968-3148C4464B52}"/>
    <dgm:cxn modelId="{E3289C7E-679D-432F-A9D9-2E60925CBBA5}" type="presOf" srcId="{80CCE826-1F53-4530-AAFA-449791F39552}" destId="{E2DB2B5F-1A13-46DD-B1C1-E51466D7659E}" srcOrd="0" destOrd="0" presId="urn:microsoft.com/office/officeart/2005/8/layout/default"/>
    <dgm:cxn modelId="{5AB90DBF-E9D4-4EC6-8E84-350012428063}" type="presOf" srcId="{0C095A66-49F4-46CE-B218-F818E7A95B39}" destId="{F6A4934B-25A2-4C74-B755-058B306EFB1F}" srcOrd="0" destOrd="0" presId="urn:microsoft.com/office/officeart/2005/8/layout/default"/>
    <dgm:cxn modelId="{3DCACBC5-A1DA-4D7A-9BA1-9EFADED9C764}" type="presOf" srcId="{72456497-C767-4C3F-8F25-FFB02273E6EA}" destId="{12E9D318-8EC2-437D-9E41-6A44A1740A0B}" srcOrd="0" destOrd="0" presId="urn:microsoft.com/office/officeart/2005/8/layout/default"/>
    <dgm:cxn modelId="{D3F969D6-0D7B-46C8-B2AF-DD2AA61E0F4E}" srcId="{0C095A66-49F4-46CE-B218-F818E7A95B39}" destId="{E3793162-268D-4D0A-8040-12304EA4634C}" srcOrd="2" destOrd="0" parTransId="{F10CD8D1-6B9A-4220-85F2-9711E816AA8B}" sibTransId="{C55A8ACA-D223-4988-9BB9-3DA58FDABE39}"/>
    <dgm:cxn modelId="{96F730FB-2E9C-4617-BB69-4E3A65B69CC3}" type="presParOf" srcId="{F6A4934B-25A2-4C74-B755-058B306EFB1F}" destId="{12E9D318-8EC2-437D-9E41-6A44A1740A0B}" srcOrd="0" destOrd="0" presId="urn:microsoft.com/office/officeart/2005/8/layout/default"/>
    <dgm:cxn modelId="{205269B0-257D-40C6-8AB6-0772C402ED1A}" type="presParOf" srcId="{F6A4934B-25A2-4C74-B755-058B306EFB1F}" destId="{1787BF6B-8B0C-41FE-B019-733266A7B56B}" srcOrd="1" destOrd="0" presId="urn:microsoft.com/office/officeart/2005/8/layout/default"/>
    <dgm:cxn modelId="{310B8588-AFC2-484E-A49D-913902ADCAE3}" type="presParOf" srcId="{F6A4934B-25A2-4C74-B755-058B306EFB1F}" destId="{E2DB2B5F-1A13-46DD-B1C1-E51466D7659E}" srcOrd="2" destOrd="0" presId="urn:microsoft.com/office/officeart/2005/8/layout/default"/>
    <dgm:cxn modelId="{9E964DFC-EA92-4693-B297-B335FB8BC606}" type="presParOf" srcId="{F6A4934B-25A2-4C74-B755-058B306EFB1F}" destId="{99A15870-1440-49AE-9A0A-D40A41DB7545}" srcOrd="3" destOrd="0" presId="urn:microsoft.com/office/officeart/2005/8/layout/default"/>
    <dgm:cxn modelId="{83D70A38-CAE0-4B0B-9081-91C9B20F3FC5}" type="presParOf" srcId="{F6A4934B-25A2-4C74-B755-058B306EFB1F}" destId="{2D9F26AD-5A67-4B35-B02F-7BF4804C318E}" srcOrd="4" destOrd="0" presId="urn:microsoft.com/office/officeart/2005/8/layout/default"/>
    <dgm:cxn modelId="{4A79ED26-70DE-489D-AC7B-CCB199AB6F1B}" type="presParOf" srcId="{F6A4934B-25A2-4C74-B755-058B306EFB1F}" destId="{D808E84E-A570-4C18-81CE-8808DB691028}" srcOrd="5" destOrd="0" presId="urn:microsoft.com/office/officeart/2005/8/layout/default"/>
    <dgm:cxn modelId="{05D51DF7-C5AC-4777-BD4E-58F5E3D91964}" type="presParOf" srcId="{F6A4934B-25A2-4C74-B755-058B306EFB1F}" destId="{8478314C-F781-44BC-8AD9-710AF0F9C21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21CB806-F2BB-4C70-B6EC-B4134F88C7E8}" type="doc">
      <dgm:prSet loTypeId="urn:microsoft.com/office/officeart/2005/8/layout/default" loCatId="list" qsTypeId="urn:microsoft.com/office/officeart/2005/8/quickstyle/simple1" qsCatId="simple" csTypeId="urn:microsoft.com/office/officeart/2005/8/colors/colorful4" csCatId="colorful" phldr="1"/>
      <dgm:spPr/>
      <dgm:t>
        <a:bodyPr/>
        <a:lstStyle/>
        <a:p>
          <a:endParaRPr lang="lv-LV"/>
        </a:p>
      </dgm:t>
    </dgm:pt>
    <dgm:pt modelId="{576BB1E4-E817-48E4-B026-DBB8DA7746A7}">
      <dgm:prSet phldrT="[Text]" custT="1"/>
      <dgm:spPr/>
      <dgm:t>
        <a:bodyPr/>
        <a:lstStyle/>
        <a:p>
          <a:pPr>
            <a:buClrTx/>
            <a:buSzTx/>
            <a:buFont typeface="Arial" pitchFamily="34" charset="0"/>
            <a:buChar char="•"/>
          </a:pPr>
          <a:r>
            <a:rPr kumimoji="0" lang="lv-LV" sz="1400" b="0" i="0" u="none" strike="noStrike"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Datu uzkrāšana un apmaiņa</a:t>
          </a:r>
          <a:endParaRPr lang="lv-LV" sz="1400" dirty="0"/>
        </a:p>
      </dgm:t>
    </dgm:pt>
    <dgm:pt modelId="{4413B319-0F1C-45FE-893E-4820F6220313}" type="parTrans" cxnId="{FA0D6644-6DF0-4095-9DA4-9084E0264398}">
      <dgm:prSet/>
      <dgm:spPr/>
      <dgm:t>
        <a:bodyPr/>
        <a:lstStyle/>
        <a:p>
          <a:endParaRPr lang="lv-LV" sz="1400"/>
        </a:p>
      </dgm:t>
    </dgm:pt>
    <dgm:pt modelId="{B2799395-FA00-42A7-97B3-59986DE74E70}" type="sibTrans" cxnId="{FA0D6644-6DF0-4095-9DA4-9084E0264398}">
      <dgm:prSet/>
      <dgm:spPr/>
      <dgm:t>
        <a:bodyPr/>
        <a:lstStyle/>
        <a:p>
          <a:endParaRPr lang="lv-LV" sz="1400"/>
        </a:p>
      </dgm:t>
    </dgm:pt>
    <dgm:pt modelId="{F672012D-B6AD-4E23-B6A5-A15014BC7FD3}">
      <dgm:prSet phldrT="[Text]" custT="1"/>
      <dgm:spPr/>
      <dgm:t>
        <a:bodyPr/>
        <a:lstStyle/>
        <a:p>
          <a:pPr>
            <a:buClrTx/>
            <a:buSzTx/>
            <a:buFont typeface="Arial" pitchFamily="34" charset="0"/>
            <a:buChar char="•"/>
          </a:pPr>
          <a:r>
            <a:rPr kumimoji="0" lang="lv-LV" sz="1400" b="0" i="0" u="none" strike="noStrike"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Starp-disciplinārs komandu darbs/ efektīva informācijas aprite starp speciālistiem</a:t>
          </a:r>
          <a:endParaRPr lang="lv-LV" sz="1400" dirty="0"/>
        </a:p>
      </dgm:t>
    </dgm:pt>
    <dgm:pt modelId="{DACDAF8B-4F6F-4161-A236-1F44E0F5C047}" type="parTrans" cxnId="{E2661D68-7801-4533-A1A2-47912AE24D07}">
      <dgm:prSet/>
      <dgm:spPr/>
      <dgm:t>
        <a:bodyPr/>
        <a:lstStyle/>
        <a:p>
          <a:endParaRPr lang="lv-LV" sz="1400"/>
        </a:p>
      </dgm:t>
    </dgm:pt>
    <dgm:pt modelId="{35052F51-CACE-4E7B-8550-513EC3FA6964}" type="sibTrans" cxnId="{E2661D68-7801-4533-A1A2-47912AE24D07}">
      <dgm:prSet/>
      <dgm:spPr/>
      <dgm:t>
        <a:bodyPr/>
        <a:lstStyle/>
        <a:p>
          <a:endParaRPr lang="lv-LV" sz="1400"/>
        </a:p>
      </dgm:t>
    </dgm:pt>
    <dgm:pt modelId="{CEE48F05-06B0-4524-AB50-71DC7C9A126A}">
      <dgm:prSet phldrT="[Text]" custT="1"/>
      <dgm:spPr/>
      <dgm:t>
        <a:bodyPr/>
        <a:lstStyle/>
        <a:p>
          <a:r>
            <a:rPr lang="lv-LV" sz="1400" dirty="0">
              <a:latin typeface="Verdana" panose="020B0604030504040204" pitchFamily="34" charset="0"/>
              <a:ea typeface="Verdana" panose="020B0604030504040204" pitchFamily="34" charset="0"/>
              <a:cs typeface="Arial" panose="020B0604020202020204" pitchFamily="34" charset="0"/>
            </a:rPr>
            <a:t>V</a:t>
          </a:r>
          <a:r>
            <a:rPr kumimoji="0" lang="lv-LV" sz="1400" b="0" i="0" u="none" strike="noStrike" cap="none" spc="0" normalizeH="0" baseline="0" noProof="0" dirty="0" err="1">
              <a:ln/>
              <a:effectLst/>
              <a:uLnTx/>
              <a:uFillTx/>
              <a:latin typeface="Verdana" panose="020B0604030504040204" pitchFamily="34" charset="0"/>
              <a:ea typeface="Verdana" panose="020B0604030504040204" pitchFamily="34" charset="0"/>
              <a:cs typeface="Arial" panose="020B0604020202020204" pitchFamily="34" charset="0"/>
            </a:rPr>
            <a:t>ieglāka</a:t>
          </a:r>
          <a:r>
            <a:rPr kumimoji="0" lang="lv-LV" sz="1400" b="0" i="0" u="none" strike="noStrike"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 piekļuve veselības aprūpei un pacienta navigācija; </a:t>
          </a:r>
        </a:p>
        <a:p>
          <a:r>
            <a:rPr kumimoji="0" lang="lv-LV" sz="1400" b="0" i="0" u="none" strike="noStrike"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pastāvīga veselības aprūpe vienā plūsmā</a:t>
          </a:r>
          <a:endParaRPr lang="lv-LV" sz="1400" dirty="0"/>
        </a:p>
      </dgm:t>
    </dgm:pt>
    <dgm:pt modelId="{5C2BD58A-9054-4952-9C58-1579EFF78F7C}" type="parTrans" cxnId="{832F7440-C201-4FC4-A115-34B774F884D9}">
      <dgm:prSet/>
      <dgm:spPr/>
      <dgm:t>
        <a:bodyPr/>
        <a:lstStyle/>
        <a:p>
          <a:endParaRPr lang="lv-LV" sz="1400"/>
        </a:p>
      </dgm:t>
    </dgm:pt>
    <dgm:pt modelId="{34029E18-736D-4FA2-B670-E4763BC23ED6}" type="sibTrans" cxnId="{832F7440-C201-4FC4-A115-34B774F884D9}">
      <dgm:prSet/>
      <dgm:spPr/>
      <dgm:t>
        <a:bodyPr/>
        <a:lstStyle/>
        <a:p>
          <a:endParaRPr lang="lv-LV" sz="1400"/>
        </a:p>
      </dgm:t>
    </dgm:pt>
    <dgm:pt modelId="{47741AAD-DDB9-4388-ADCF-DA1C17F85ED2}">
      <dgm:prSet phldrT="[Text]" custT="1"/>
      <dgm:spPr/>
      <dgm:t>
        <a:bodyPr/>
        <a:lstStyle/>
        <a:p>
          <a:pPr>
            <a:buClrTx/>
            <a:buSzTx/>
            <a:buFont typeface="Arial" pitchFamily="34" charset="0"/>
            <a:buChar char="•"/>
          </a:pPr>
          <a:r>
            <a:rPr kumimoji="0" lang="lv-LV" sz="1400" b="0" i="0" u="none" strike="noStrike"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Pakalpojumu kvalitātes palielināšana (tai skaitā mazinātas atkārtotas hospitalizācijas un saskares punkti)</a:t>
          </a:r>
          <a:endParaRPr lang="lv-LV" sz="1400" dirty="0"/>
        </a:p>
      </dgm:t>
    </dgm:pt>
    <dgm:pt modelId="{36F0855C-ACB2-4520-8C0C-0CEF4B7128EA}" type="parTrans" cxnId="{94CE9986-B34D-4BA2-B239-B1B4D5DCA4F9}">
      <dgm:prSet/>
      <dgm:spPr/>
      <dgm:t>
        <a:bodyPr/>
        <a:lstStyle/>
        <a:p>
          <a:endParaRPr lang="lv-LV" sz="1400"/>
        </a:p>
      </dgm:t>
    </dgm:pt>
    <dgm:pt modelId="{5AB4CEDE-88CD-4BB6-B0BF-B2A9A80A79C2}" type="sibTrans" cxnId="{94CE9986-B34D-4BA2-B239-B1B4D5DCA4F9}">
      <dgm:prSet/>
      <dgm:spPr/>
      <dgm:t>
        <a:bodyPr/>
        <a:lstStyle/>
        <a:p>
          <a:endParaRPr lang="lv-LV" sz="1400"/>
        </a:p>
      </dgm:t>
    </dgm:pt>
    <dgm:pt modelId="{06AD1901-6458-4701-B40A-A0517060DB37}">
      <dgm:prSet phldrT="[Text]" custT="1"/>
      <dgm:spPr/>
      <dgm:t>
        <a:bodyPr/>
        <a:lstStyle/>
        <a:p>
          <a:pPr>
            <a:buClrTx/>
            <a:buSzTx/>
            <a:buFont typeface="Arial" pitchFamily="34" charset="0"/>
            <a:buChar char="•"/>
          </a:pPr>
          <a:r>
            <a:rPr kumimoji="0" lang="lv-LV" sz="1400" b="0" i="0" u="none" strike="noStrike" cap="none" spc="0" normalizeH="0" baseline="0" noProof="0">
              <a:ln/>
              <a:effectLst/>
              <a:uLnTx/>
              <a:uFillTx/>
              <a:latin typeface="Verdana" panose="020B0604030504040204" pitchFamily="34" charset="0"/>
              <a:ea typeface="Verdana" panose="020B0604030504040204" pitchFamily="34" charset="0"/>
              <a:cs typeface="Arial" panose="020B0604020202020204" pitchFamily="34" charset="0"/>
            </a:rPr>
            <a:t>Pacienta centrēta pieeja</a:t>
          </a:r>
          <a:endParaRPr lang="lv-LV" sz="1400" dirty="0"/>
        </a:p>
      </dgm:t>
    </dgm:pt>
    <dgm:pt modelId="{3560FACF-1E69-4B27-BC06-40D40C111ABC}" type="parTrans" cxnId="{685517CB-7AD6-401E-9435-276363F74DA0}">
      <dgm:prSet/>
      <dgm:spPr/>
      <dgm:t>
        <a:bodyPr/>
        <a:lstStyle/>
        <a:p>
          <a:endParaRPr lang="lv-LV" sz="1400"/>
        </a:p>
      </dgm:t>
    </dgm:pt>
    <dgm:pt modelId="{9D30E79D-701E-4DA0-A9B5-9CD31AC4A306}" type="sibTrans" cxnId="{685517CB-7AD6-401E-9435-276363F74DA0}">
      <dgm:prSet/>
      <dgm:spPr/>
      <dgm:t>
        <a:bodyPr/>
        <a:lstStyle/>
        <a:p>
          <a:endParaRPr lang="lv-LV" sz="1400"/>
        </a:p>
      </dgm:t>
    </dgm:pt>
    <dgm:pt modelId="{23ECEDAF-5472-4D4F-B011-56053245B349}" type="pres">
      <dgm:prSet presAssocID="{C21CB806-F2BB-4C70-B6EC-B4134F88C7E8}" presName="diagram" presStyleCnt="0">
        <dgm:presLayoutVars>
          <dgm:dir/>
          <dgm:resizeHandles val="exact"/>
        </dgm:presLayoutVars>
      </dgm:prSet>
      <dgm:spPr/>
    </dgm:pt>
    <dgm:pt modelId="{84CAE576-A1D6-4C9B-B43F-ABAE87D5585F}" type="pres">
      <dgm:prSet presAssocID="{576BB1E4-E817-48E4-B026-DBB8DA7746A7}" presName="node" presStyleLbl="node1" presStyleIdx="0" presStyleCnt="5">
        <dgm:presLayoutVars>
          <dgm:bulletEnabled val="1"/>
        </dgm:presLayoutVars>
      </dgm:prSet>
      <dgm:spPr/>
    </dgm:pt>
    <dgm:pt modelId="{7D2088DC-BDFB-4CC2-B26E-319E23025594}" type="pres">
      <dgm:prSet presAssocID="{B2799395-FA00-42A7-97B3-59986DE74E70}" presName="sibTrans" presStyleCnt="0"/>
      <dgm:spPr/>
    </dgm:pt>
    <dgm:pt modelId="{DF63A031-9A6F-4ED6-92CF-97E9E2FB2B60}" type="pres">
      <dgm:prSet presAssocID="{F672012D-B6AD-4E23-B6A5-A15014BC7FD3}" presName="node" presStyleLbl="node1" presStyleIdx="1" presStyleCnt="5">
        <dgm:presLayoutVars>
          <dgm:bulletEnabled val="1"/>
        </dgm:presLayoutVars>
      </dgm:prSet>
      <dgm:spPr/>
    </dgm:pt>
    <dgm:pt modelId="{15A7F7EB-B60E-4AD9-A4A6-2A166A52DA3E}" type="pres">
      <dgm:prSet presAssocID="{35052F51-CACE-4E7B-8550-513EC3FA6964}" presName="sibTrans" presStyleCnt="0"/>
      <dgm:spPr/>
    </dgm:pt>
    <dgm:pt modelId="{D17566A3-A382-4AB2-B3C1-2EE7EF68EEA5}" type="pres">
      <dgm:prSet presAssocID="{CEE48F05-06B0-4524-AB50-71DC7C9A126A}" presName="node" presStyleLbl="node1" presStyleIdx="2" presStyleCnt="5">
        <dgm:presLayoutVars>
          <dgm:bulletEnabled val="1"/>
        </dgm:presLayoutVars>
      </dgm:prSet>
      <dgm:spPr/>
    </dgm:pt>
    <dgm:pt modelId="{DFD9FAB5-C644-476A-B565-2F1AE881CA34}" type="pres">
      <dgm:prSet presAssocID="{34029E18-736D-4FA2-B670-E4763BC23ED6}" presName="sibTrans" presStyleCnt="0"/>
      <dgm:spPr/>
    </dgm:pt>
    <dgm:pt modelId="{36C3680E-FE2C-4CBD-BB2A-CCF94CA84C02}" type="pres">
      <dgm:prSet presAssocID="{47741AAD-DDB9-4388-ADCF-DA1C17F85ED2}" presName="node" presStyleLbl="node1" presStyleIdx="3" presStyleCnt="5" custScaleX="106534">
        <dgm:presLayoutVars>
          <dgm:bulletEnabled val="1"/>
        </dgm:presLayoutVars>
      </dgm:prSet>
      <dgm:spPr/>
    </dgm:pt>
    <dgm:pt modelId="{38C8D764-67A1-46DD-AEAD-A9C85CEBE510}" type="pres">
      <dgm:prSet presAssocID="{5AB4CEDE-88CD-4BB6-B0BF-B2A9A80A79C2}" presName="sibTrans" presStyleCnt="0"/>
      <dgm:spPr/>
    </dgm:pt>
    <dgm:pt modelId="{5FCDA742-6DFD-4258-9247-38E45211235D}" type="pres">
      <dgm:prSet presAssocID="{06AD1901-6458-4701-B40A-A0517060DB37}" presName="node" presStyleLbl="node1" presStyleIdx="4" presStyleCnt="5">
        <dgm:presLayoutVars>
          <dgm:bulletEnabled val="1"/>
        </dgm:presLayoutVars>
      </dgm:prSet>
      <dgm:spPr/>
    </dgm:pt>
  </dgm:ptLst>
  <dgm:cxnLst>
    <dgm:cxn modelId="{7F843527-C10D-42CD-AB27-C20DBAFC5D59}" type="presOf" srcId="{06AD1901-6458-4701-B40A-A0517060DB37}" destId="{5FCDA742-6DFD-4258-9247-38E45211235D}" srcOrd="0" destOrd="0" presId="urn:microsoft.com/office/officeart/2005/8/layout/default"/>
    <dgm:cxn modelId="{99397738-115C-4340-A7E3-A49E5C409B72}" type="presOf" srcId="{47741AAD-DDB9-4388-ADCF-DA1C17F85ED2}" destId="{36C3680E-FE2C-4CBD-BB2A-CCF94CA84C02}" srcOrd="0" destOrd="0" presId="urn:microsoft.com/office/officeart/2005/8/layout/default"/>
    <dgm:cxn modelId="{832F7440-C201-4FC4-A115-34B774F884D9}" srcId="{C21CB806-F2BB-4C70-B6EC-B4134F88C7E8}" destId="{CEE48F05-06B0-4524-AB50-71DC7C9A126A}" srcOrd="2" destOrd="0" parTransId="{5C2BD58A-9054-4952-9C58-1579EFF78F7C}" sibTransId="{34029E18-736D-4FA2-B670-E4763BC23ED6}"/>
    <dgm:cxn modelId="{DF4E5663-5E09-4137-BC75-ABECE11F2F88}" type="presOf" srcId="{F672012D-B6AD-4E23-B6A5-A15014BC7FD3}" destId="{DF63A031-9A6F-4ED6-92CF-97E9E2FB2B60}" srcOrd="0" destOrd="0" presId="urn:microsoft.com/office/officeart/2005/8/layout/default"/>
    <dgm:cxn modelId="{FA0D6644-6DF0-4095-9DA4-9084E0264398}" srcId="{C21CB806-F2BB-4C70-B6EC-B4134F88C7E8}" destId="{576BB1E4-E817-48E4-B026-DBB8DA7746A7}" srcOrd="0" destOrd="0" parTransId="{4413B319-0F1C-45FE-893E-4820F6220313}" sibTransId="{B2799395-FA00-42A7-97B3-59986DE74E70}"/>
    <dgm:cxn modelId="{E2661D68-7801-4533-A1A2-47912AE24D07}" srcId="{C21CB806-F2BB-4C70-B6EC-B4134F88C7E8}" destId="{F672012D-B6AD-4E23-B6A5-A15014BC7FD3}" srcOrd="1" destOrd="0" parTransId="{DACDAF8B-4F6F-4161-A236-1F44E0F5C047}" sibTransId="{35052F51-CACE-4E7B-8550-513EC3FA6964}"/>
    <dgm:cxn modelId="{F05DFC76-66F6-4684-BD4D-BC9F026E4BB5}" type="presOf" srcId="{C21CB806-F2BB-4C70-B6EC-B4134F88C7E8}" destId="{23ECEDAF-5472-4D4F-B011-56053245B349}" srcOrd="0" destOrd="0" presId="urn:microsoft.com/office/officeart/2005/8/layout/default"/>
    <dgm:cxn modelId="{94CE9986-B34D-4BA2-B239-B1B4D5DCA4F9}" srcId="{C21CB806-F2BB-4C70-B6EC-B4134F88C7E8}" destId="{47741AAD-DDB9-4388-ADCF-DA1C17F85ED2}" srcOrd="3" destOrd="0" parTransId="{36F0855C-ACB2-4520-8C0C-0CEF4B7128EA}" sibTransId="{5AB4CEDE-88CD-4BB6-B0BF-B2A9A80A79C2}"/>
    <dgm:cxn modelId="{7B44AFCA-8E90-473A-BAC3-A3CE61C9D94F}" type="presOf" srcId="{576BB1E4-E817-48E4-B026-DBB8DA7746A7}" destId="{84CAE576-A1D6-4C9B-B43F-ABAE87D5585F}" srcOrd="0" destOrd="0" presId="urn:microsoft.com/office/officeart/2005/8/layout/default"/>
    <dgm:cxn modelId="{685517CB-7AD6-401E-9435-276363F74DA0}" srcId="{C21CB806-F2BB-4C70-B6EC-B4134F88C7E8}" destId="{06AD1901-6458-4701-B40A-A0517060DB37}" srcOrd="4" destOrd="0" parTransId="{3560FACF-1E69-4B27-BC06-40D40C111ABC}" sibTransId="{9D30E79D-701E-4DA0-A9B5-9CD31AC4A306}"/>
    <dgm:cxn modelId="{D99F46FA-D03A-4F5D-8C89-28CBD65AFAC1}" type="presOf" srcId="{CEE48F05-06B0-4524-AB50-71DC7C9A126A}" destId="{D17566A3-A382-4AB2-B3C1-2EE7EF68EEA5}" srcOrd="0" destOrd="0" presId="urn:microsoft.com/office/officeart/2005/8/layout/default"/>
    <dgm:cxn modelId="{2841C2B4-332D-417C-985A-6745F9F7F220}" type="presParOf" srcId="{23ECEDAF-5472-4D4F-B011-56053245B349}" destId="{84CAE576-A1D6-4C9B-B43F-ABAE87D5585F}" srcOrd="0" destOrd="0" presId="urn:microsoft.com/office/officeart/2005/8/layout/default"/>
    <dgm:cxn modelId="{6039B478-655E-497B-8A6B-BD249866021B}" type="presParOf" srcId="{23ECEDAF-5472-4D4F-B011-56053245B349}" destId="{7D2088DC-BDFB-4CC2-B26E-319E23025594}" srcOrd="1" destOrd="0" presId="urn:microsoft.com/office/officeart/2005/8/layout/default"/>
    <dgm:cxn modelId="{E5D7BD84-DBC5-483F-B0B8-CC531D504A95}" type="presParOf" srcId="{23ECEDAF-5472-4D4F-B011-56053245B349}" destId="{DF63A031-9A6F-4ED6-92CF-97E9E2FB2B60}" srcOrd="2" destOrd="0" presId="urn:microsoft.com/office/officeart/2005/8/layout/default"/>
    <dgm:cxn modelId="{DC8DB6F9-4446-4F32-80A7-4D6BC295DE4A}" type="presParOf" srcId="{23ECEDAF-5472-4D4F-B011-56053245B349}" destId="{15A7F7EB-B60E-4AD9-A4A6-2A166A52DA3E}" srcOrd="3" destOrd="0" presId="urn:microsoft.com/office/officeart/2005/8/layout/default"/>
    <dgm:cxn modelId="{0CDE4B21-7C6B-4496-B93D-04C908BA897F}" type="presParOf" srcId="{23ECEDAF-5472-4D4F-B011-56053245B349}" destId="{D17566A3-A382-4AB2-B3C1-2EE7EF68EEA5}" srcOrd="4" destOrd="0" presId="urn:microsoft.com/office/officeart/2005/8/layout/default"/>
    <dgm:cxn modelId="{B664D061-64B2-4801-A375-60E7BEB95548}" type="presParOf" srcId="{23ECEDAF-5472-4D4F-B011-56053245B349}" destId="{DFD9FAB5-C644-476A-B565-2F1AE881CA34}" srcOrd="5" destOrd="0" presId="urn:microsoft.com/office/officeart/2005/8/layout/default"/>
    <dgm:cxn modelId="{01BC7458-D7F1-4ADD-8706-92592AFE1B9E}" type="presParOf" srcId="{23ECEDAF-5472-4D4F-B011-56053245B349}" destId="{36C3680E-FE2C-4CBD-BB2A-CCF94CA84C02}" srcOrd="6" destOrd="0" presId="urn:microsoft.com/office/officeart/2005/8/layout/default"/>
    <dgm:cxn modelId="{C7F492FD-48E9-48D2-8C32-3D530EC2C389}" type="presParOf" srcId="{23ECEDAF-5472-4D4F-B011-56053245B349}" destId="{38C8D764-67A1-46DD-AEAD-A9C85CEBE510}" srcOrd="7" destOrd="0" presId="urn:microsoft.com/office/officeart/2005/8/layout/default"/>
    <dgm:cxn modelId="{044EAE9B-8A08-4475-AE83-8BA44F8DD901}" type="presParOf" srcId="{23ECEDAF-5472-4D4F-B011-56053245B349}" destId="{5FCDA742-6DFD-4258-9247-38E45211235D}"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2362B8D-3E08-4A26-9717-A24EE6324260}"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lv-LV"/>
        </a:p>
      </dgm:t>
    </dgm:pt>
    <dgm:pt modelId="{075DC8ED-CC3E-425D-86D3-509688AD113A}">
      <dgm:prSet phldrT="[Text]" custT="1"/>
      <dgm:spPr>
        <a:solidFill>
          <a:schemeClr val="accent2">
            <a:lumMod val="75000"/>
          </a:schemeClr>
        </a:solidFill>
      </dgm:spPr>
      <dgm:t>
        <a:bodyPr/>
        <a:lstStyle/>
        <a:p>
          <a:pPr algn="just"/>
          <a:r>
            <a:rPr lang="lv-LV" sz="1600" b="1" u="sng" dirty="0">
              <a:latin typeface="Verdana" panose="020B0604030504040204" pitchFamily="34" charset="0"/>
              <a:ea typeface="Verdana" panose="020B0604030504040204" pitchFamily="34" charset="0"/>
            </a:rPr>
            <a:t>Informācijas un komunikācijas risinājumi </a:t>
          </a:r>
          <a:r>
            <a:rPr lang="lv-LV" sz="1600" dirty="0">
              <a:latin typeface="Verdana" panose="020B0604030504040204" pitchFamily="34" charset="0"/>
              <a:ea typeface="Verdana" panose="020B0604030504040204" pitchFamily="34" charset="0"/>
            </a:rPr>
            <a:t>informācijas aprites nodrošināšanai (e-veselības un </a:t>
          </a:r>
          <a:r>
            <a:rPr lang="lv-LV" sz="1600" dirty="0" err="1">
              <a:latin typeface="Verdana" panose="020B0604030504040204" pitchFamily="34" charset="0"/>
              <a:ea typeface="Verdana" panose="020B0604030504040204" pitchFamily="34" charset="0"/>
            </a:rPr>
            <a:t>telemedicīnas</a:t>
          </a:r>
          <a:r>
            <a:rPr lang="lv-LV" sz="1600" dirty="0">
              <a:latin typeface="Verdana" panose="020B0604030504040204" pitchFamily="34" charset="0"/>
              <a:ea typeface="Verdana" panose="020B0604030504040204" pitchFamily="34" charset="0"/>
            </a:rPr>
            <a:t> risinājumi):</a:t>
          </a:r>
        </a:p>
      </dgm:t>
    </dgm:pt>
    <dgm:pt modelId="{CF901578-1F5B-4A8E-8F0E-DD3CBDAD4C6A}" type="parTrans" cxnId="{2453BB13-54FD-443E-974A-A791987CEECB}">
      <dgm:prSet/>
      <dgm:spPr/>
      <dgm:t>
        <a:bodyPr/>
        <a:lstStyle/>
        <a:p>
          <a:pPr algn="just"/>
          <a:endParaRPr lang="lv-LV" sz="1600">
            <a:latin typeface="Verdana" panose="020B0604030504040204" pitchFamily="34" charset="0"/>
            <a:ea typeface="Verdana" panose="020B0604030504040204" pitchFamily="34" charset="0"/>
          </a:endParaRPr>
        </a:p>
      </dgm:t>
    </dgm:pt>
    <dgm:pt modelId="{B301F827-FDDC-43D1-9A4E-74F51EC67BAF}" type="sibTrans" cxnId="{2453BB13-54FD-443E-974A-A791987CEECB}">
      <dgm:prSet/>
      <dgm:spPr/>
      <dgm:t>
        <a:bodyPr/>
        <a:lstStyle/>
        <a:p>
          <a:pPr algn="just"/>
          <a:endParaRPr lang="lv-LV" sz="1600">
            <a:latin typeface="Verdana" panose="020B0604030504040204" pitchFamily="34" charset="0"/>
            <a:ea typeface="Verdana" panose="020B0604030504040204" pitchFamily="34" charset="0"/>
          </a:endParaRPr>
        </a:p>
      </dgm:t>
    </dgm:pt>
    <dgm:pt modelId="{11540BC6-B9F0-4410-93BB-54A59FCF97B9}">
      <dgm:prSet phldrT="[Text]" custT="1"/>
      <dgm:spPr/>
      <dgm:t>
        <a:bodyPr/>
        <a:lstStyle/>
        <a:p>
          <a:pPr algn="just"/>
          <a:r>
            <a:rPr lang="lv-LV" sz="1600" dirty="0">
              <a:latin typeface="Verdana" panose="020B0604030504040204" pitchFamily="34" charset="0"/>
              <a:ea typeface="Verdana" panose="020B0604030504040204" pitchFamily="34" charset="0"/>
            </a:rPr>
            <a:t>Piemēram, IT aprīkojums (saraksts pieejams VM mājas lapā pie biežāk uzdotajiem jautājumiem).</a:t>
          </a:r>
        </a:p>
      </dgm:t>
    </dgm:pt>
    <dgm:pt modelId="{72DD99A9-2779-408D-B728-ED65E5279FA2}" type="parTrans" cxnId="{F4E8A07F-B814-4454-A493-3EC50D73A36A}">
      <dgm:prSet/>
      <dgm:spPr/>
      <dgm:t>
        <a:bodyPr/>
        <a:lstStyle/>
        <a:p>
          <a:pPr algn="just"/>
          <a:endParaRPr lang="lv-LV" sz="1600">
            <a:latin typeface="Verdana" panose="020B0604030504040204" pitchFamily="34" charset="0"/>
            <a:ea typeface="Verdana" panose="020B0604030504040204" pitchFamily="34" charset="0"/>
          </a:endParaRPr>
        </a:p>
      </dgm:t>
    </dgm:pt>
    <dgm:pt modelId="{AC0651FA-20A8-486B-B3C9-46386F82C6DC}" type="sibTrans" cxnId="{F4E8A07F-B814-4454-A493-3EC50D73A36A}">
      <dgm:prSet/>
      <dgm:spPr/>
      <dgm:t>
        <a:bodyPr/>
        <a:lstStyle/>
        <a:p>
          <a:pPr algn="just"/>
          <a:endParaRPr lang="lv-LV" sz="1600">
            <a:latin typeface="Verdana" panose="020B0604030504040204" pitchFamily="34" charset="0"/>
            <a:ea typeface="Verdana" panose="020B0604030504040204" pitchFamily="34" charset="0"/>
          </a:endParaRPr>
        </a:p>
      </dgm:t>
    </dgm:pt>
    <dgm:pt modelId="{4FAAAA5C-8C3B-4869-BD27-898FD8FABD26}">
      <dgm:prSet phldrT="[Text]" custT="1"/>
      <dgm:spPr>
        <a:solidFill>
          <a:srgbClr val="0070C0"/>
        </a:solidFill>
      </dgm:spPr>
      <dgm:t>
        <a:bodyPr/>
        <a:lstStyle/>
        <a:p>
          <a:pPr algn="just"/>
          <a:r>
            <a:rPr lang="lv-LV" sz="1600" b="1" u="sng" dirty="0">
              <a:latin typeface="Verdana" panose="020B0604030504040204" pitchFamily="34" charset="0"/>
              <a:ea typeface="Verdana" panose="020B0604030504040204" pitchFamily="34" charset="0"/>
            </a:rPr>
            <a:t>Pacientu aprūpes vadība jeb koordinācija </a:t>
          </a:r>
          <a:r>
            <a:rPr lang="lv-LV" sz="1600" dirty="0">
              <a:latin typeface="Verdana" panose="020B0604030504040204" pitchFamily="34" charset="0"/>
              <a:ea typeface="Verdana" panose="020B0604030504040204" pitchFamily="34" charset="0"/>
            </a:rPr>
            <a:t>– t.sk. jaunu aprūpes lomu ieviešana un vienota aprūpes plāna uzturēšana; lielāks uzsvars uz PVA speciālistu lomu veselības aprūpes koordinēšanu:</a:t>
          </a:r>
        </a:p>
      </dgm:t>
    </dgm:pt>
    <dgm:pt modelId="{7E54CF90-AF9C-4168-A4DC-FECC6DDBD903}" type="parTrans" cxnId="{77B1AC1C-71CE-494F-BEF3-5FB9975B769F}">
      <dgm:prSet/>
      <dgm:spPr/>
      <dgm:t>
        <a:bodyPr/>
        <a:lstStyle/>
        <a:p>
          <a:pPr algn="just"/>
          <a:endParaRPr lang="lv-LV" sz="1600">
            <a:latin typeface="Verdana" panose="020B0604030504040204" pitchFamily="34" charset="0"/>
            <a:ea typeface="Verdana" panose="020B0604030504040204" pitchFamily="34" charset="0"/>
          </a:endParaRPr>
        </a:p>
      </dgm:t>
    </dgm:pt>
    <dgm:pt modelId="{0A8C0DF1-332F-4F86-B373-78F872DFCC31}" type="sibTrans" cxnId="{77B1AC1C-71CE-494F-BEF3-5FB9975B769F}">
      <dgm:prSet/>
      <dgm:spPr/>
      <dgm:t>
        <a:bodyPr/>
        <a:lstStyle/>
        <a:p>
          <a:pPr algn="just"/>
          <a:endParaRPr lang="lv-LV" sz="1600">
            <a:latin typeface="Verdana" panose="020B0604030504040204" pitchFamily="34" charset="0"/>
            <a:ea typeface="Verdana" panose="020B0604030504040204" pitchFamily="34" charset="0"/>
          </a:endParaRPr>
        </a:p>
      </dgm:t>
    </dgm:pt>
    <dgm:pt modelId="{225F8116-E2E4-4CAF-9059-21A25727199C}">
      <dgm:prSet phldrT="[Text]" custT="1"/>
      <dgm:spPr/>
      <dgm:t>
        <a:bodyPr/>
        <a:lstStyle/>
        <a:p>
          <a:pPr algn="just"/>
          <a:r>
            <a:rPr lang="lv-LV" sz="1600" dirty="0">
              <a:latin typeface="Verdana" panose="020B0604030504040204" pitchFamily="34" charset="0"/>
              <a:ea typeface="Verdana" panose="020B0604030504040204" pitchFamily="34" charset="0"/>
            </a:rPr>
            <a:t>Piemēram,</a:t>
          </a:r>
        </a:p>
      </dgm:t>
    </dgm:pt>
    <dgm:pt modelId="{B661FAA5-C45C-4B2A-B8F6-F0D8C04E5756}" type="parTrans" cxnId="{E6A8B519-A8E4-461C-971A-12C87A97E43D}">
      <dgm:prSet/>
      <dgm:spPr/>
      <dgm:t>
        <a:bodyPr/>
        <a:lstStyle/>
        <a:p>
          <a:pPr algn="just"/>
          <a:endParaRPr lang="lv-LV" sz="1600">
            <a:latin typeface="Verdana" panose="020B0604030504040204" pitchFamily="34" charset="0"/>
            <a:ea typeface="Verdana" panose="020B0604030504040204" pitchFamily="34" charset="0"/>
          </a:endParaRPr>
        </a:p>
      </dgm:t>
    </dgm:pt>
    <dgm:pt modelId="{42FBD6F1-F974-40C6-A479-1079C51E061E}" type="sibTrans" cxnId="{E6A8B519-A8E4-461C-971A-12C87A97E43D}">
      <dgm:prSet/>
      <dgm:spPr/>
      <dgm:t>
        <a:bodyPr/>
        <a:lstStyle/>
        <a:p>
          <a:pPr algn="just"/>
          <a:endParaRPr lang="lv-LV" sz="1600">
            <a:latin typeface="Verdana" panose="020B0604030504040204" pitchFamily="34" charset="0"/>
            <a:ea typeface="Verdana" panose="020B0604030504040204" pitchFamily="34" charset="0"/>
          </a:endParaRPr>
        </a:p>
      </dgm:t>
    </dgm:pt>
    <dgm:pt modelId="{47C2E948-DBF7-4AD7-9A09-5328743D9730}">
      <dgm:prSet phldrT="[Text]" custT="1"/>
      <dgm:spPr>
        <a:solidFill>
          <a:schemeClr val="accent4"/>
        </a:solidFill>
      </dgm:spPr>
      <dgm:t>
        <a:bodyPr/>
        <a:lstStyle/>
        <a:p>
          <a:pPr algn="just"/>
          <a:r>
            <a:rPr lang="lv-LV" sz="1600" b="1" u="sng" dirty="0">
              <a:latin typeface="Verdana" panose="020B0604030504040204" pitchFamily="34" charset="0"/>
              <a:ea typeface="Verdana" panose="020B0604030504040204" pitchFamily="34" charset="0"/>
            </a:rPr>
            <a:t>Vienota pieeja aprūpei un savstarpējai sadarbībai</a:t>
          </a:r>
          <a:r>
            <a:rPr lang="lv-LV" sz="1600" dirty="0">
              <a:latin typeface="Verdana" panose="020B0604030504040204" pitchFamily="34" charset="0"/>
              <a:ea typeface="Verdana" panose="020B0604030504040204" pitchFamily="34" charset="0"/>
            </a:rPr>
            <a:t>, kas ietver arī skaidras </a:t>
          </a:r>
          <a:r>
            <a:rPr lang="lv-LV" sz="1600" dirty="0" err="1">
              <a:latin typeface="Verdana" panose="020B0604030504040204" pitchFamily="34" charset="0"/>
              <a:ea typeface="Verdana" panose="020B0604030504040204" pitchFamily="34" charset="0"/>
            </a:rPr>
            <a:t>multidisciplināras</a:t>
          </a:r>
          <a:r>
            <a:rPr lang="lv-LV" sz="1600" dirty="0">
              <a:latin typeface="Verdana" panose="020B0604030504040204" pitchFamily="34" charset="0"/>
              <a:ea typeface="Verdana" panose="020B0604030504040204" pitchFamily="34" charset="0"/>
            </a:rPr>
            <a:t> vai starpdisciplināras komandas speciālistu lomas:</a:t>
          </a:r>
        </a:p>
      </dgm:t>
    </dgm:pt>
    <dgm:pt modelId="{10747D4C-B2DD-42FA-B359-69D8BE2EA987}" type="parTrans" cxnId="{81DBD252-B19D-49DA-8B8F-5A3ABC5389D7}">
      <dgm:prSet/>
      <dgm:spPr/>
      <dgm:t>
        <a:bodyPr/>
        <a:lstStyle/>
        <a:p>
          <a:pPr algn="just"/>
          <a:endParaRPr lang="lv-LV" sz="1600">
            <a:latin typeface="Verdana" panose="020B0604030504040204" pitchFamily="34" charset="0"/>
            <a:ea typeface="Verdana" panose="020B0604030504040204" pitchFamily="34" charset="0"/>
          </a:endParaRPr>
        </a:p>
      </dgm:t>
    </dgm:pt>
    <dgm:pt modelId="{DFCA360C-0878-408F-B708-A4741D571A1F}" type="sibTrans" cxnId="{81DBD252-B19D-49DA-8B8F-5A3ABC5389D7}">
      <dgm:prSet/>
      <dgm:spPr/>
      <dgm:t>
        <a:bodyPr/>
        <a:lstStyle/>
        <a:p>
          <a:pPr algn="just"/>
          <a:endParaRPr lang="lv-LV" sz="1600">
            <a:latin typeface="Verdana" panose="020B0604030504040204" pitchFamily="34" charset="0"/>
            <a:ea typeface="Verdana" panose="020B0604030504040204" pitchFamily="34" charset="0"/>
          </a:endParaRPr>
        </a:p>
      </dgm:t>
    </dgm:pt>
    <dgm:pt modelId="{2EE7D7CB-CE29-4DFB-A77E-C017F903D6C3}">
      <dgm:prSet phldrT="[Text]" custT="1"/>
      <dgm:spPr/>
      <dgm:t>
        <a:bodyPr/>
        <a:lstStyle/>
        <a:p>
          <a:pPr algn="just"/>
          <a:r>
            <a:rPr lang="lv-LV" sz="1600" dirty="0">
              <a:latin typeface="Verdana" panose="020B0604030504040204" pitchFamily="34" charset="0"/>
              <a:ea typeface="Verdana" panose="020B0604030504040204" pitchFamily="34" charset="0"/>
            </a:rPr>
            <a:t>Piemēram, aprīkojums vai telpu uzlabošana starpdisciplināras komandas darba veicināšanai.</a:t>
          </a:r>
        </a:p>
      </dgm:t>
    </dgm:pt>
    <dgm:pt modelId="{9D511529-0288-454F-8C18-3EFBF3A72E34}" type="parTrans" cxnId="{8488AB62-6E6A-4FF3-BB19-268BE384A5C6}">
      <dgm:prSet/>
      <dgm:spPr/>
      <dgm:t>
        <a:bodyPr/>
        <a:lstStyle/>
        <a:p>
          <a:pPr algn="just"/>
          <a:endParaRPr lang="lv-LV" sz="1600">
            <a:latin typeface="Verdana" panose="020B0604030504040204" pitchFamily="34" charset="0"/>
            <a:ea typeface="Verdana" panose="020B0604030504040204" pitchFamily="34" charset="0"/>
          </a:endParaRPr>
        </a:p>
      </dgm:t>
    </dgm:pt>
    <dgm:pt modelId="{A411A6FE-0B42-4222-ADC4-5B45F64F4BFC}" type="sibTrans" cxnId="{8488AB62-6E6A-4FF3-BB19-268BE384A5C6}">
      <dgm:prSet/>
      <dgm:spPr/>
      <dgm:t>
        <a:bodyPr/>
        <a:lstStyle/>
        <a:p>
          <a:pPr algn="just"/>
          <a:endParaRPr lang="lv-LV" sz="1600">
            <a:latin typeface="Verdana" panose="020B0604030504040204" pitchFamily="34" charset="0"/>
            <a:ea typeface="Verdana" panose="020B0604030504040204" pitchFamily="34" charset="0"/>
          </a:endParaRPr>
        </a:p>
      </dgm:t>
    </dgm:pt>
    <dgm:pt modelId="{567B0D11-64EF-4CF0-8072-6457C3C70BC7}">
      <dgm:prSet phldrT="[Text]" custT="1"/>
      <dgm:spPr/>
      <dgm:t>
        <a:bodyPr/>
        <a:lstStyle/>
        <a:p>
          <a:pPr algn="just">
            <a:buFont typeface="Wingdings" panose="05000000000000000000" pitchFamily="2" charset="2"/>
            <a:buChar char="ü"/>
          </a:pPr>
          <a:r>
            <a:rPr lang="lv-LV" sz="1600" dirty="0">
              <a:latin typeface="Verdana" panose="020B0604030504040204" pitchFamily="34" charset="0"/>
              <a:ea typeface="Verdana" panose="020B0604030504040204" pitchFamily="34" charset="0"/>
            </a:rPr>
            <a:t> pacientu koordinatora darba vietas aprīkošana, telpas pielāgošana;</a:t>
          </a:r>
        </a:p>
      </dgm:t>
    </dgm:pt>
    <dgm:pt modelId="{6867F53B-DED0-449E-B0ED-FC18CE031389}" type="parTrans" cxnId="{A70DD45B-159D-4C74-B9E8-26FA87C5FCE8}">
      <dgm:prSet/>
      <dgm:spPr/>
      <dgm:t>
        <a:bodyPr/>
        <a:lstStyle/>
        <a:p>
          <a:pPr algn="just"/>
          <a:endParaRPr lang="lv-LV" sz="1600">
            <a:latin typeface="Verdana" panose="020B0604030504040204" pitchFamily="34" charset="0"/>
            <a:ea typeface="Verdana" panose="020B0604030504040204" pitchFamily="34" charset="0"/>
          </a:endParaRPr>
        </a:p>
      </dgm:t>
    </dgm:pt>
    <dgm:pt modelId="{A0F42EE0-7DE7-4C92-8AF5-4AA32F1B4232}" type="sibTrans" cxnId="{A70DD45B-159D-4C74-B9E8-26FA87C5FCE8}">
      <dgm:prSet/>
      <dgm:spPr/>
      <dgm:t>
        <a:bodyPr/>
        <a:lstStyle/>
        <a:p>
          <a:pPr algn="just"/>
          <a:endParaRPr lang="lv-LV" sz="1600">
            <a:latin typeface="Verdana" panose="020B0604030504040204" pitchFamily="34" charset="0"/>
            <a:ea typeface="Verdana" panose="020B0604030504040204" pitchFamily="34" charset="0"/>
          </a:endParaRPr>
        </a:p>
      </dgm:t>
    </dgm:pt>
    <dgm:pt modelId="{BAE7C1DA-93A4-40D5-B10B-61B6ED611801}">
      <dgm:prSet phldrT="[Text]" custT="1"/>
      <dgm:spPr/>
      <dgm:t>
        <a:bodyPr/>
        <a:lstStyle/>
        <a:p>
          <a:pPr algn="just">
            <a:buFont typeface="Wingdings" panose="05000000000000000000" pitchFamily="2" charset="2"/>
            <a:buChar char="ü"/>
          </a:pPr>
          <a:r>
            <a:rPr lang="lv-LV" sz="1600" dirty="0">
              <a:latin typeface="Verdana" panose="020B0604030504040204" pitchFamily="34" charset="0"/>
              <a:ea typeface="Verdana" panose="020B0604030504040204" pitchFamily="34" charset="0"/>
            </a:rPr>
            <a:t>aprīkojuma iegāde vai telpu uzlabošana primārās aprūpes (ģimenes ārstu, zobārstu) pakalpojumu stiprināšanai.</a:t>
          </a:r>
        </a:p>
      </dgm:t>
    </dgm:pt>
    <dgm:pt modelId="{F40E0616-A646-49B1-B849-731461A81E11}" type="parTrans" cxnId="{E76F8BDC-4A9F-4FCE-91A1-1A8E527E22EF}">
      <dgm:prSet/>
      <dgm:spPr/>
      <dgm:t>
        <a:bodyPr/>
        <a:lstStyle/>
        <a:p>
          <a:pPr algn="just"/>
          <a:endParaRPr lang="lv-LV" sz="1600">
            <a:latin typeface="Verdana" panose="020B0604030504040204" pitchFamily="34" charset="0"/>
            <a:ea typeface="Verdana" panose="020B0604030504040204" pitchFamily="34" charset="0"/>
          </a:endParaRPr>
        </a:p>
      </dgm:t>
    </dgm:pt>
    <dgm:pt modelId="{CB8DE362-3ED4-403E-8057-50C300CA8D24}" type="sibTrans" cxnId="{E76F8BDC-4A9F-4FCE-91A1-1A8E527E22EF}">
      <dgm:prSet/>
      <dgm:spPr/>
      <dgm:t>
        <a:bodyPr/>
        <a:lstStyle/>
        <a:p>
          <a:pPr algn="just"/>
          <a:endParaRPr lang="lv-LV" sz="1600">
            <a:latin typeface="Verdana" panose="020B0604030504040204" pitchFamily="34" charset="0"/>
            <a:ea typeface="Verdana" panose="020B0604030504040204" pitchFamily="34" charset="0"/>
          </a:endParaRPr>
        </a:p>
      </dgm:t>
    </dgm:pt>
    <dgm:pt modelId="{6E4AB11E-0A26-428B-84E1-1A6D293B6F40}" type="pres">
      <dgm:prSet presAssocID="{F2362B8D-3E08-4A26-9717-A24EE6324260}" presName="linear" presStyleCnt="0">
        <dgm:presLayoutVars>
          <dgm:animLvl val="lvl"/>
          <dgm:resizeHandles val="exact"/>
        </dgm:presLayoutVars>
      </dgm:prSet>
      <dgm:spPr/>
    </dgm:pt>
    <dgm:pt modelId="{D821349E-FCC0-4BCD-8829-1835B14E45A3}" type="pres">
      <dgm:prSet presAssocID="{075DC8ED-CC3E-425D-86D3-509688AD113A}" presName="parentText" presStyleLbl="node1" presStyleIdx="0" presStyleCnt="3">
        <dgm:presLayoutVars>
          <dgm:chMax val="0"/>
          <dgm:bulletEnabled val="1"/>
        </dgm:presLayoutVars>
      </dgm:prSet>
      <dgm:spPr/>
    </dgm:pt>
    <dgm:pt modelId="{63E5D2C3-9EBB-47BD-B461-2CFBACA9D25D}" type="pres">
      <dgm:prSet presAssocID="{075DC8ED-CC3E-425D-86D3-509688AD113A}" presName="childText" presStyleLbl="revTx" presStyleIdx="0" presStyleCnt="3">
        <dgm:presLayoutVars>
          <dgm:bulletEnabled val="1"/>
        </dgm:presLayoutVars>
      </dgm:prSet>
      <dgm:spPr/>
    </dgm:pt>
    <dgm:pt modelId="{084A7245-1D2E-4D5D-B7E2-B60C93410922}" type="pres">
      <dgm:prSet presAssocID="{4FAAAA5C-8C3B-4869-BD27-898FD8FABD26}" presName="parentText" presStyleLbl="node1" presStyleIdx="1" presStyleCnt="3">
        <dgm:presLayoutVars>
          <dgm:chMax val="0"/>
          <dgm:bulletEnabled val="1"/>
        </dgm:presLayoutVars>
      </dgm:prSet>
      <dgm:spPr/>
    </dgm:pt>
    <dgm:pt modelId="{CCC67FF2-4C23-42C0-A4EC-63975C55F7A6}" type="pres">
      <dgm:prSet presAssocID="{4FAAAA5C-8C3B-4869-BD27-898FD8FABD26}" presName="childText" presStyleLbl="revTx" presStyleIdx="1" presStyleCnt="3">
        <dgm:presLayoutVars>
          <dgm:bulletEnabled val="1"/>
        </dgm:presLayoutVars>
      </dgm:prSet>
      <dgm:spPr/>
    </dgm:pt>
    <dgm:pt modelId="{FFBA728F-C4F6-4257-8E47-C03A10051158}" type="pres">
      <dgm:prSet presAssocID="{47C2E948-DBF7-4AD7-9A09-5328743D9730}" presName="parentText" presStyleLbl="node1" presStyleIdx="2" presStyleCnt="3">
        <dgm:presLayoutVars>
          <dgm:chMax val="0"/>
          <dgm:bulletEnabled val="1"/>
        </dgm:presLayoutVars>
      </dgm:prSet>
      <dgm:spPr/>
    </dgm:pt>
    <dgm:pt modelId="{E99C554A-EF39-4E69-BC00-236C6CA6E2FD}" type="pres">
      <dgm:prSet presAssocID="{47C2E948-DBF7-4AD7-9A09-5328743D9730}" presName="childText" presStyleLbl="revTx" presStyleIdx="2" presStyleCnt="3">
        <dgm:presLayoutVars>
          <dgm:bulletEnabled val="1"/>
        </dgm:presLayoutVars>
      </dgm:prSet>
      <dgm:spPr/>
    </dgm:pt>
  </dgm:ptLst>
  <dgm:cxnLst>
    <dgm:cxn modelId="{2453BB13-54FD-443E-974A-A791987CEECB}" srcId="{F2362B8D-3E08-4A26-9717-A24EE6324260}" destId="{075DC8ED-CC3E-425D-86D3-509688AD113A}" srcOrd="0" destOrd="0" parTransId="{CF901578-1F5B-4A8E-8F0E-DD3CBDAD4C6A}" sibTransId="{B301F827-FDDC-43D1-9A4E-74F51EC67BAF}"/>
    <dgm:cxn modelId="{E6A8B519-A8E4-461C-971A-12C87A97E43D}" srcId="{4FAAAA5C-8C3B-4869-BD27-898FD8FABD26}" destId="{225F8116-E2E4-4CAF-9059-21A25727199C}" srcOrd="0" destOrd="0" parTransId="{B661FAA5-C45C-4B2A-B8F6-F0D8C04E5756}" sibTransId="{42FBD6F1-F974-40C6-A479-1079C51E061E}"/>
    <dgm:cxn modelId="{77B1AC1C-71CE-494F-BEF3-5FB9975B769F}" srcId="{F2362B8D-3E08-4A26-9717-A24EE6324260}" destId="{4FAAAA5C-8C3B-4869-BD27-898FD8FABD26}" srcOrd="1" destOrd="0" parTransId="{7E54CF90-AF9C-4168-A4DC-FECC6DDBD903}" sibTransId="{0A8C0DF1-332F-4F86-B373-78F872DFCC31}"/>
    <dgm:cxn modelId="{A70DD45B-159D-4C74-B9E8-26FA87C5FCE8}" srcId="{225F8116-E2E4-4CAF-9059-21A25727199C}" destId="{567B0D11-64EF-4CF0-8072-6457C3C70BC7}" srcOrd="0" destOrd="0" parTransId="{6867F53B-DED0-449E-B0ED-FC18CE031389}" sibTransId="{A0F42EE0-7DE7-4C92-8AF5-4AA32F1B4232}"/>
    <dgm:cxn modelId="{8488AB62-6E6A-4FF3-BB19-268BE384A5C6}" srcId="{47C2E948-DBF7-4AD7-9A09-5328743D9730}" destId="{2EE7D7CB-CE29-4DFB-A77E-C017F903D6C3}" srcOrd="0" destOrd="0" parTransId="{9D511529-0288-454F-8C18-3EFBF3A72E34}" sibTransId="{A411A6FE-0B42-4222-ADC4-5B45F64F4BFC}"/>
    <dgm:cxn modelId="{B9213143-C200-48DA-A96F-7D20F5C6C7D8}" type="presOf" srcId="{2EE7D7CB-CE29-4DFB-A77E-C017F903D6C3}" destId="{E99C554A-EF39-4E69-BC00-236C6CA6E2FD}" srcOrd="0" destOrd="0" presId="urn:microsoft.com/office/officeart/2005/8/layout/vList2"/>
    <dgm:cxn modelId="{9069E766-6E4B-4AFD-97D6-4EBBB4D0CB56}" type="presOf" srcId="{567B0D11-64EF-4CF0-8072-6457C3C70BC7}" destId="{CCC67FF2-4C23-42C0-A4EC-63975C55F7A6}" srcOrd="0" destOrd="1" presId="urn:microsoft.com/office/officeart/2005/8/layout/vList2"/>
    <dgm:cxn modelId="{81DBD252-B19D-49DA-8B8F-5A3ABC5389D7}" srcId="{F2362B8D-3E08-4A26-9717-A24EE6324260}" destId="{47C2E948-DBF7-4AD7-9A09-5328743D9730}" srcOrd="2" destOrd="0" parTransId="{10747D4C-B2DD-42FA-B359-69D8BE2EA987}" sibTransId="{DFCA360C-0878-408F-B708-A4741D571A1F}"/>
    <dgm:cxn modelId="{F4E8A07F-B814-4454-A493-3EC50D73A36A}" srcId="{075DC8ED-CC3E-425D-86D3-509688AD113A}" destId="{11540BC6-B9F0-4410-93BB-54A59FCF97B9}" srcOrd="0" destOrd="0" parTransId="{72DD99A9-2779-408D-B728-ED65E5279FA2}" sibTransId="{AC0651FA-20A8-486B-B3C9-46386F82C6DC}"/>
    <dgm:cxn modelId="{89789580-955C-483A-83EE-6CE7745A004F}" type="presOf" srcId="{BAE7C1DA-93A4-40D5-B10B-61B6ED611801}" destId="{CCC67FF2-4C23-42C0-A4EC-63975C55F7A6}" srcOrd="0" destOrd="2" presId="urn:microsoft.com/office/officeart/2005/8/layout/vList2"/>
    <dgm:cxn modelId="{56C31984-62AC-46E6-9EF0-4A41D559D22D}" type="presOf" srcId="{225F8116-E2E4-4CAF-9059-21A25727199C}" destId="{CCC67FF2-4C23-42C0-A4EC-63975C55F7A6}" srcOrd="0" destOrd="0" presId="urn:microsoft.com/office/officeart/2005/8/layout/vList2"/>
    <dgm:cxn modelId="{DB6E9895-AE63-4445-8B8E-2B64872DBDE6}" type="presOf" srcId="{4FAAAA5C-8C3B-4869-BD27-898FD8FABD26}" destId="{084A7245-1D2E-4D5D-B7E2-B60C93410922}" srcOrd="0" destOrd="0" presId="urn:microsoft.com/office/officeart/2005/8/layout/vList2"/>
    <dgm:cxn modelId="{49E21898-8D12-4AA9-B18E-CF9A48EF9E18}" type="presOf" srcId="{47C2E948-DBF7-4AD7-9A09-5328743D9730}" destId="{FFBA728F-C4F6-4257-8E47-C03A10051158}" srcOrd="0" destOrd="0" presId="urn:microsoft.com/office/officeart/2005/8/layout/vList2"/>
    <dgm:cxn modelId="{6B8112D5-5359-452D-9488-1BE1880530A7}" type="presOf" srcId="{F2362B8D-3E08-4A26-9717-A24EE6324260}" destId="{6E4AB11E-0A26-428B-84E1-1A6D293B6F40}" srcOrd="0" destOrd="0" presId="urn:microsoft.com/office/officeart/2005/8/layout/vList2"/>
    <dgm:cxn modelId="{E76F8BDC-4A9F-4FCE-91A1-1A8E527E22EF}" srcId="{225F8116-E2E4-4CAF-9059-21A25727199C}" destId="{BAE7C1DA-93A4-40D5-B10B-61B6ED611801}" srcOrd="1" destOrd="0" parTransId="{F40E0616-A646-49B1-B849-731461A81E11}" sibTransId="{CB8DE362-3ED4-403E-8057-50C300CA8D24}"/>
    <dgm:cxn modelId="{10FB2FEA-41D1-4836-96E9-5B13C60CCB74}" type="presOf" srcId="{11540BC6-B9F0-4410-93BB-54A59FCF97B9}" destId="{63E5D2C3-9EBB-47BD-B461-2CFBACA9D25D}" srcOrd="0" destOrd="0" presId="urn:microsoft.com/office/officeart/2005/8/layout/vList2"/>
    <dgm:cxn modelId="{B74704FF-4E53-4DD6-B3ED-F27633B173DF}" type="presOf" srcId="{075DC8ED-CC3E-425D-86D3-509688AD113A}" destId="{D821349E-FCC0-4BCD-8829-1835B14E45A3}" srcOrd="0" destOrd="0" presId="urn:microsoft.com/office/officeart/2005/8/layout/vList2"/>
    <dgm:cxn modelId="{55F9A172-5E9C-4F41-ACA2-38C042C7CB4E}" type="presParOf" srcId="{6E4AB11E-0A26-428B-84E1-1A6D293B6F40}" destId="{D821349E-FCC0-4BCD-8829-1835B14E45A3}" srcOrd="0" destOrd="0" presId="urn:microsoft.com/office/officeart/2005/8/layout/vList2"/>
    <dgm:cxn modelId="{E63346A3-EAC8-4CFA-B2CB-474D93128BBA}" type="presParOf" srcId="{6E4AB11E-0A26-428B-84E1-1A6D293B6F40}" destId="{63E5D2C3-9EBB-47BD-B461-2CFBACA9D25D}" srcOrd="1" destOrd="0" presId="urn:microsoft.com/office/officeart/2005/8/layout/vList2"/>
    <dgm:cxn modelId="{222AAD34-5BD1-4FE8-8737-0BEA9A208DFD}" type="presParOf" srcId="{6E4AB11E-0A26-428B-84E1-1A6D293B6F40}" destId="{084A7245-1D2E-4D5D-B7E2-B60C93410922}" srcOrd="2" destOrd="0" presId="urn:microsoft.com/office/officeart/2005/8/layout/vList2"/>
    <dgm:cxn modelId="{0E96A37A-D48F-4E25-8E65-8A66A63870AE}" type="presParOf" srcId="{6E4AB11E-0A26-428B-84E1-1A6D293B6F40}" destId="{CCC67FF2-4C23-42C0-A4EC-63975C55F7A6}" srcOrd="3" destOrd="0" presId="urn:microsoft.com/office/officeart/2005/8/layout/vList2"/>
    <dgm:cxn modelId="{8B2734FC-E191-47DF-B882-882B1C7A0555}" type="presParOf" srcId="{6E4AB11E-0A26-428B-84E1-1A6D293B6F40}" destId="{FFBA728F-C4F6-4257-8E47-C03A10051158}" srcOrd="4" destOrd="0" presId="urn:microsoft.com/office/officeart/2005/8/layout/vList2"/>
    <dgm:cxn modelId="{76F627CC-C0EA-4765-8B12-2EEE3035CB97}" type="presParOf" srcId="{6E4AB11E-0A26-428B-84E1-1A6D293B6F40}" destId="{E99C554A-EF39-4E69-BC00-236C6CA6E2FD}"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2362B8D-3E08-4A26-9717-A24EE6324260}"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lv-LV"/>
        </a:p>
      </dgm:t>
    </dgm:pt>
    <dgm:pt modelId="{B56A2CF2-862B-4701-857C-C4B386E0F19E}">
      <dgm:prSet phldrT="[Text]" custT="1"/>
      <dgm:spPr>
        <a:solidFill>
          <a:schemeClr val="tx2">
            <a:lumMod val="60000"/>
            <a:lumOff val="40000"/>
          </a:schemeClr>
        </a:solidFill>
      </dgm:spPr>
      <dgm:t>
        <a:bodyPr/>
        <a:lstStyle/>
        <a:p>
          <a:pPr algn="just"/>
          <a:r>
            <a:rPr lang="lv-LV" sz="1600" dirty="0">
              <a:latin typeface="Verdana" panose="020B0604030504040204" pitchFamily="34" charset="0"/>
              <a:ea typeface="Verdana" panose="020B0604030504040204" pitchFamily="34" charset="0"/>
            </a:rPr>
            <a:t>Uzsvars uz </a:t>
          </a:r>
          <a:r>
            <a:rPr lang="lv-LV" sz="1600" dirty="0" err="1">
              <a:latin typeface="Verdana" panose="020B0604030504040204" pitchFamily="34" charset="0"/>
              <a:ea typeface="Verdana" panose="020B0604030504040204" pitchFamily="34" charset="0"/>
            </a:rPr>
            <a:t>proaktīvu</a:t>
          </a:r>
          <a:r>
            <a:rPr lang="lv-LV" sz="1600" dirty="0">
              <a:latin typeface="Verdana" panose="020B0604030504040204" pitchFamily="34" charset="0"/>
              <a:ea typeface="Verdana" panose="020B0604030504040204" pitchFamily="34" charset="0"/>
            </a:rPr>
            <a:t> </a:t>
          </a:r>
          <a:r>
            <a:rPr lang="lv-LV" sz="1600" b="1" u="sng" dirty="0">
              <a:latin typeface="Verdana" panose="020B0604030504040204" pitchFamily="34" charset="0"/>
              <a:ea typeface="Verdana" panose="020B0604030504040204" pitchFamily="34" charset="0"/>
            </a:rPr>
            <a:t>sadarbību ar pacientu</a:t>
          </a:r>
          <a:r>
            <a:rPr lang="lv-LV" sz="1600" dirty="0">
              <a:latin typeface="Verdana" panose="020B0604030504040204" pitchFamily="34" charset="0"/>
              <a:ea typeface="Verdana" panose="020B0604030504040204" pitchFamily="34" charset="0"/>
            </a:rPr>
            <a:t>, tai skaitā kopēju virzību uz </a:t>
          </a:r>
          <a:r>
            <a:rPr lang="lv-LV" sz="1600" dirty="0" err="1">
              <a:latin typeface="Verdana" panose="020B0604030504040204" pitchFamily="34" charset="0"/>
              <a:ea typeface="Verdana" panose="020B0604030504040204" pitchFamily="34" charset="0"/>
            </a:rPr>
            <a:t>prevencijas</a:t>
          </a:r>
          <a:r>
            <a:rPr lang="lv-LV" sz="1600" dirty="0">
              <a:latin typeface="Verdana" panose="020B0604030504040204" pitchFamily="34" charset="0"/>
              <a:ea typeface="Verdana" panose="020B0604030504040204" pitchFamily="34" charset="0"/>
            </a:rPr>
            <a:t> vai agrīnās diagnostikas lomas palielināšanu:</a:t>
          </a:r>
        </a:p>
      </dgm:t>
    </dgm:pt>
    <dgm:pt modelId="{D1599B46-A8FE-4F4C-84CD-D95F2EB6FD85}" type="parTrans" cxnId="{BB1B0508-0B89-4FBF-B5EC-DEA9EACFA8D1}">
      <dgm:prSet/>
      <dgm:spPr/>
      <dgm:t>
        <a:bodyPr/>
        <a:lstStyle/>
        <a:p>
          <a:pPr algn="just"/>
          <a:endParaRPr lang="lv-LV" sz="1600">
            <a:latin typeface="Verdana" panose="020B0604030504040204" pitchFamily="34" charset="0"/>
            <a:ea typeface="Verdana" panose="020B0604030504040204" pitchFamily="34" charset="0"/>
          </a:endParaRPr>
        </a:p>
      </dgm:t>
    </dgm:pt>
    <dgm:pt modelId="{F75B6ACF-BCC5-4D17-9EBF-A3CDE834C1CC}" type="sibTrans" cxnId="{BB1B0508-0B89-4FBF-B5EC-DEA9EACFA8D1}">
      <dgm:prSet/>
      <dgm:spPr/>
      <dgm:t>
        <a:bodyPr/>
        <a:lstStyle/>
        <a:p>
          <a:pPr algn="just"/>
          <a:endParaRPr lang="lv-LV" sz="1600">
            <a:latin typeface="Verdana" panose="020B0604030504040204" pitchFamily="34" charset="0"/>
            <a:ea typeface="Verdana" panose="020B0604030504040204" pitchFamily="34" charset="0"/>
          </a:endParaRPr>
        </a:p>
      </dgm:t>
    </dgm:pt>
    <dgm:pt modelId="{DDCF6EB7-CE02-4F49-B848-A51AD955B3DF}">
      <dgm:prSet phldrT="[Text]" custT="1"/>
      <dgm:spPr>
        <a:solidFill>
          <a:schemeClr val="accent1">
            <a:lumMod val="75000"/>
          </a:schemeClr>
        </a:solidFill>
      </dgm:spPr>
      <dgm:t>
        <a:bodyPr/>
        <a:lstStyle/>
        <a:p>
          <a:pPr algn="just"/>
          <a:r>
            <a:rPr lang="lv-LV" sz="1600" b="1" u="sng" dirty="0">
              <a:latin typeface="Verdana" panose="020B0604030504040204" pitchFamily="34" charset="0"/>
              <a:ea typeface="Verdana" panose="020B0604030504040204" pitchFamily="34" charset="0"/>
            </a:rPr>
            <a:t>Jaunu atbalsta infrastruktūru veidošana</a:t>
          </a:r>
          <a:r>
            <a:rPr lang="lv-LV" sz="1600" dirty="0">
              <a:latin typeface="Verdana" panose="020B0604030504040204" pitchFamily="34" charset="0"/>
              <a:ea typeface="Verdana" panose="020B0604030504040204" pitchFamily="34" charset="0"/>
            </a:rPr>
            <a:t> kopsolī ar veselības aprūpes sistēmu integrāciju, t.sk. investīciju slimnīcu infrastruktūrā plānošanu:</a:t>
          </a:r>
        </a:p>
      </dgm:t>
    </dgm:pt>
    <dgm:pt modelId="{426237CC-E656-4A8A-B404-946BD9803604}" type="parTrans" cxnId="{04F44673-3C8B-4FD0-80BF-216479D4A693}">
      <dgm:prSet/>
      <dgm:spPr/>
      <dgm:t>
        <a:bodyPr/>
        <a:lstStyle/>
        <a:p>
          <a:pPr algn="just"/>
          <a:endParaRPr lang="lv-LV" sz="1600">
            <a:latin typeface="Verdana" panose="020B0604030504040204" pitchFamily="34" charset="0"/>
            <a:ea typeface="Verdana" panose="020B0604030504040204" pitchFamily="34" charset="0"/>
          </a:endParaRPr>
        </a:p>
      </dgm:t>
    </dgm:pt>
    <dgm:pt modelId="{84D1E5EE-CA7E-4A49-AC3F-E7EC761B06F3}" type="sibTrans" cxnId="{04F44673-3C8B-4FD0-80BF-216479D4A693}">
      <dgm:prSet/>
      <dgm:spPr/>
      <dgm:t>
        <a:bodyPr/>
        <a:lstStyle/>
        <a:p>
          <a:pPr algn="just"/>
          <a:endParaRPr lang="lv-LV" sz="1600">
            <a:latin typeface="Verdana" panose="020B0604030504040204" pitchFamily="34" charset="0"/>
            <a:ea typeface="Verdana" panose="020B0604030504040204" pitchFamily="34" charset="0"/>
          </a:endParaRPr>
        </a:p>
      </dgm:t>
    </dgm:pt>
    <dgm:pt modelId="{6527946F-E4CF-42B3-9FCA-4CC5B147D58D}">
      <dgm:prSet phldrT="[Text]" custT="1"/>
      <dgm:spPr/>
      <dgm:t>
        <a:bodyPr/>
        <a:lstStyle/>
        <a:p>
          <a:pPr algn="just"/>
          <a:r>
            <a:rPr lang="lv-LV" sz="1600" dirty="0">
              <a:latin typeface="Verdana" panose="020B0604030504040204" pitchFamily="34" charset="0"/>
              <a:ea typeface="Verdana" panose="020B0604030504040204" pitchFamily="34" charset="0"/>
            </a:rPr>
            <a:t>Piemēram,</a:t>
          </a:r>
        </a:p>
      </dgm:t>
    </dgm:pt>
    <dgm:pt modelId="{EFC13BE5-31D2-4038-A833-E2AA3430D93D}" type="parTrans" cxnId="{37AE53B8-9D7F-4844-9962-2232EA2FCA09}">
      <dgm:prSet/>
      <dgm:spPr/>
      <dgm:t>
        <a:bodyPr/>
        <a:lstStyle/>
        <a:p>
          <a:pPr algn="just"/>
          <a:endParaRPr lang="lv-LV" sz="1600">
            <a:latin typeface="Verdana" panose="020B0604030504040204" pitchFamily="34" charset="0"/>
            <a:ea typeface="Verdana" panose="020B0604030504040204" pitchFamily="34" charset="0"/>
          </a:endParaRPr>
        </a:p>
      </dgm:t>
    </dgm:pt>
    <dgm:pt modelId="{2E34AFAE-9C91-4F8B-97C3-1E630E232851}" type="sibTrans" cxnId="{37AE53B8-9D7F-4844-9962-2232EA2FCA09}">
      <dgm:prSet/>
      <dgm:spPr/>
      <dgm:t>
        <a:bodyPr/>
        <a:lstStyle/>
        <a:p>
          <a:pPr algn="just"/>
          <a:endParaRPr lang="lv-LV" sz="1600">
            <a:latin typeface="Verdana" panose="020B0604030504040204" pitchFamily="34" charset="0"/>
            <a:ea typeface="Verdana" panose="020B0604030504040204" pitchFamily="34" charset="0"/>
          </a:endParaRPr>
        </a:p>
      </dgm:t>
    </dgm:pt>
    <dgm:pt modelId="{8A813431-0BC5-4EE7-B08B-E42E7A2CF22A}">
      <dgm:prSet phldrT="[Text]" custT="1"/>
      <dgm:spPr/>
      <dgm:t>
        <a:bodyPr/>
        <a:lstStyle/>
        <a:p>
          <a:pPr algn="just"/>
          <a:r>
            <a:rPr lang="lv-LV" sz="1600" dirty="0">
              <a:latin typeface="Verdana" panose="020B0604030504040204" pitchFamily="34" charset="0"/>
              <a:ea typeface="Verdana" panose="020B0604030504040204" pitchFamily="34" charset="0"/>
            </a:rPr>
            <a:t>Piemēram, telpu pielāgošana, lai veicinātu efektīvāku pacientu plūsmu, pieejamāku pakalpojumu (piemēram, ginekologa apmeklējums un USG izmeklējums pieejams vienas vizītes laikā).</a:t>
          </a:r>
        </a:p>
      </dgm:t>
    </dgm:pt>
    <dgm:pt modelId="{14AF77B3-D624-4D1E-9676-0BFEA6611BA2}" type="parTrans" cxnId="{D07520FC-8C02-47F6-B339-FCFCC6D50656}">
      <dgm:prSet/>
      <dgm:spPr/>
      <dgm:t>
        <a:bodyPr/>
        <a:lstStyle/>
        <a:p>
          <a:pPr algn="just"/>
          <a:endParaRPr lang="lv-LV" sz="1600">
            <a:latin typeface="Verdana" panose="020B0604030504040204" pitchFamily="34" charset="0"/>
            <a:ea typeface="Verdana" panose="020B0604030504040204" pitchFamily="34" charset="0"/>
          </a:endParaRPr>
        </a:p>
      </dgm:t>
    </dgm:pt>
    <dgm:pt modelId="{963BF0BB-151E-44D3-960F-EE3EFE83C226}" type="sibTrans" cxnId="{D07520FC-8C02-47F6-B339-FCFCC6D50656}">
      <dgm:prSet/>
      <dgm:spPr/>
      <dgm:t>
        <a:bodyPr/>
        <a:lstStyle/>
        <a:p>
          <a:pPr algn="just"/>
          <a:endParaRPr lang="lv-LV" sz="1600">
            <a:latin typeface="Verdana" panose="020B0604030504040204" pitchFamily="34" charset="0"/>
            <a:ea typeface="Verdana" panose="020B0604030504040204" pitchFamily="34" charset="0"/>
          </a:endParaRPr>
        </a:p>
      </dgm:t>
    </dgm:pt>
    <dgm:pt modelId="{A0C23D07-F5BD-4893-B83A-E13404401EF3}">
      <dgm:prSet phldrT="[Text]" custT="1"/>
      <dgm:spPr/>
      <dgm:t>
        <a:bodyPr/>
        <a:lstStyle/>
        <a:p>
          <a:pPr algn="just">
            <a:buFont typeface="Wingdings" panose="05000000000000000000" pitchFamily="2" charset="2"/>
            <a:buChar char="ü"/>
          </a:pPr>
          <a:r>
            <a:rPr lang="lv-LV" sz="1600" dirty="0">
              <a:latin typeface="Verdana" panose="020B0604030504040204" pitchFamily="34" charset="0"/>
              <a:ea typeface="Verdana" panose="020B0604030504040204" pitchFamily="34" charset="0"/>
            </a:rPr>
            <a:t>stacionāra telpu uzlabošana ar mērķi veicināt pakalpojuma pieejamību reģionā, racionālu resursu izmantošanu, nodrošinot stacionāro aprūpi atbilstoši slimnīcas līmenim un pēctecīgu ambulatoro aprūpi;</a:t>
          </a:r>
        </a:p>
      </dgm:t>
    </dgm:pt>
    <dgm:pt modelId="{3A2D1ED8-34D4-4E9F-8A59-044FC20BCEF9}" type="parTrans" cxnId="{2D8864F5-110C-4CAE-BEAB-B37CAABF8BEC}">
      <dgm:prSet/>
      <dgm:spPr/>
      <dgm:t>
        <a:bodyPr/>
        <a:lstStyle/>
        <a:p>
          <a:pPr algn="just"/>
          <a:endParaRPr lang="lv-LV" sz="1600">
            <a:latin typeface="Verdana" panose="020B0604030504040204" pitchFamily="34" charset="0"/>
            <a:ea typeface="Verdana" panose="020B0604030504040204" pitchFamily="34" charset="0"/>
          </a:endParaRPr>
        </a:p>
      </dgm:t>
    </dgm:pt>
    <dgm:pt modelId="{1E637EEA-CE7A-497D-BB8F-08BFAF576F0F}" type="sibTrans" cxnId="{2D8864F5-110C-4CAE-BEAB-B37CAABF8BEC}">
      <dgm:prSet/>
      <dgm:spPr/>
      <dgm:t>
        <a:bodyPr/>
        <a:lstStyle/>
        <a:p>
          <a:pPr algn="just"/>
          <a:endParaRPr lang="lv-LV" sz="1600">
            <a:latin typeface="Verdana" panose="020B0604030504040204" pitchFamily="34" charset="0"/>
            <a:ea typeface="Verdana" panose="020B0604030504040204" pitchFamily="34" charset="0"/>
          </a:endParaRPr>
        </a:p>
      </dgm:t>
    </dgm:pt>
    <dgm:pt modelId="{3D4C2CC9-E152-4C58-AC9E-5D9A64232876}">
      <dgm:prSet phldrT="[Text]" custT="1"/>
      <dgm:spPr/>
      <dgm:t>
        <a:bodyPr/>
        <a:lstStyle/>
        <a:p>
          <a:pPr algn="just">
            <a:buFont typeface="Wingdings" panose="05000000000000000000" pitchFamily="2" charset="2"/>
            <a:buChar char="ü"/>
          </a:pPr>
          <a:r>
            <a:rPr lang="lv-LV" sz="1600" dirty="0">
              <a:latin typeface="Verdana" panose="020B0604030504040204" pitchFamily="34" charset="0"/>
              <a:ea typeface="Verdana" panose="020B0604030504040204" pitchFamily="34" charset="0"/>
            </a:rPr>
            <a:t>mobilas/pārvietojamas iekārtas iegāde, kuras pārvietošanas rezultātā tiek </a:t>
          </a:r>
          <a:r>
            <a:rPr lang="lv-LV" sz="1600" dirty="0" err="1">
              <a:latin typeface="Verdana" panose="020B0604030504040204" pitchFamily="34" charset="0"/>
              <a:ea typeface="Verdana" panose="020B0604030504040204" pitchFamily="34" charset="0"/>
            </a:rPr>
            <a:t>efektivizēta</a:t>
          </a:r>
          <a:r>
            <a:rPr lang="lv-LV" sz="1600" dirty="0">
              <a:latin typeface="Verdana" panose="020B0604030504040204" pitchFamily="34" charset="0"/>
              <a:ea typeface="Verdana" panose="020B0604030504040204" pitchFamily="34" charset="0"/>
            </a:rPr>
            <a:t> pacientu plūsma;</a:t>
          </a:r>
        </a:p>
      </dgm:t>
    </dgm:pt>
    <dgm:pt modelId="{23E77456-B59A-449B-9950-A6DAD2D8F6ED}" type="parTrans" cxnId="{E1E821D4-EF99-4177-A9B7-FC8B014A355C}">
      <dgm:prSet/>
      <dgm:spPr/>
      <dgm:t>
        <a:bodyPr/>
        <a:lstStyle/>
        <a:p>
          <a:pPr algn="just"/>
          <a:endParaRPr lang="lv-LV" sz="1600">
            <a:latin typeface="Verdana" panose="020B0604030504040204" pitchFamily="34" charset="0"/>
            <a:ea typeface="Verdana" panose="020B0604030504040204" pitchFamily="34" charset="0"/>
          </a:endParaRPr>
        </a:p>
      </dgm:t>
    </dgm:pt>
    <dgm:pt modelId="{44B25799-DC16-49BD-A000-6A3611D36C63}" type="sibTrans" cxnId="{E1E821D4-EF99-4177-A9B7-FC8B014A355C}">
      <dgm:prSet/>
      <dgm:spPr/>
      <dgm:t>
        <a:bodyPr/>
        <a:lstStyle/>
        <a:p>
          <a:pPr algn="just"/>
          <a:endParaRPr lang="lv-LV" sz="1600">
            <a:latin typeface="Verdana" panose="020B0604030504040204" pitchFamily="34" charset="0"/>
            <a:ea typeface="Verdana" panose="020B0604030504040204" pitchFamily="34" charset="0"/>
          </a:endParaRPr>
        </a:p>
      </dgm:t>
    </dgm:pt>
    <dgm:pt modelId="{A9A48A4A-B437-45AF-928D-EECA4513E6C3}">
      <dgm:prSet phldrT="[Text]" custT="1"/>
      <dgm:spPr/>
      <dgm:t>
        <a:bodyPr/>
        <a:lstStyle/>
        <a:p>
          <a:pPr algn="just">
            <a:buFont typeface="Wingdings" panose="05000000000000000000" pitchFamily="2" charset="2"/>
            <a:buChar char="ü"/>
          </a:pPr>
          <a:r>
            <a:rPr lang="lv-LV" sz="1600" dirty="0">
              <a:latin typeface="Verdana" panose="020B0604030504040204" pitchFamily="34" charset="0"/>
              <a:ea typeface="Verdana" panose="020B0604030504040204" pitchFamily="34" charset="0"/>
            </a:rPr>
            <a:t>aprīkojuma nomaiņa, lai nebūtu jāpārtrauc pakalpojums novecojušu medicīnas tehnoloģiju dēļ.</a:t>
          </a:r>
        </a:p>
      </dgm:t>
    </dgm:pt>
    <dgm:pt modelId="{400E44DE-4138-4641-AFB3-D04C42B217B6}" type="parTrans" cxnId="{B405FF78-4068-4FE0-815B-9450100080D2}">
      <dgm:prSet/>
      <dgm:spPr/>
      <dgm:t>
        <a:bodyPr/>
        <a:lstStyle/>
        <a:p>
          <a:pPr algn="just"/>
          <a:endParaRPr lang="lv-LV" sz="1600">
            <a:latin typeface="Verdana" panose="020B0604030504040204" pitchFamily="34" charset="0"/>
            <a:ea typeface="Verdana" panose="020B0604030504040204" pitchFamily="34" charset="0"/>
          </a:endParaRPr>
        </a:p>
      </dgm:t>
    </dgm:pt>
    <dgm:pt modelId="{D345F38C-0986-42AC-B94B-2F4366C62B3E}" type="sibTrans" cxnId="{B405FF78-4068-4FE0-815B-9450100080D2}">
      <dgm:prSet/>
      <dgm:spPr/>
      <dgm:t>
        <a:bodyPr/>
        <a:lstStyle/>
        <a:p>
          <a:pPr algn="just"/>
          <a:endParaRPr lang="lv-LV" sz="1600">
            <a:latin typeface="Verdana" panose="020B0604030504040204" pitchFamily="34" charset="0"/>
            <a:ea typeface="Verdana" panose="020B0604030504040204" pitchFamily="34" charset="0"/>
          </a:endParaRPr>
        </a:p>
      </dgm:t>
    </dgm:pt>
    <dgm:pt modelId="{6E4AB11E-0A26-428B-84E1-1A6D293B6F40}" type="pres">
      <dgm:prSet presAssocID="{F2362B8D-3E08-4A26-9717-A24EE6324260}" presName="linear" presStyleCnt="0">
        <dgm:presLayoutVars>
          <dgm:animLvl val="lvl"/>
          <dgm:resizeHandles val="exact"/>
        </dgm:presLayoutVars>
      </dgm:prSet>
      <dgm:spPr/>
    </dgm:pt>
    <dgm:pt modelId="{2FFCA19A-0579-4C3F-BC73-660D61A7852C}" type="pres">
      <dgm:prSet presAssocID="{B56A2CF2-862B-4701-857C-C4B386E0F19E}" presName="parentText" presStyleLbl="node1" presStyleIdx="0" presStyleCnt="2">
        <dgm:presLayoutVars>
          <dgm:chMax val="0"/>
          <dgm:bulletEnabled val="1"/>
        </dgm:presLayoutVars>
      </dgm:prSet>
      <dgm:spPr/>
    </dgm:pt>
    <dgm:pt modelId="{10108DED-EB34-4597-86F6-E04836AC076E}" type="pres">
      <dgm:prSet presAssocID="{B56A2CF2-862B-4701-857C-C4B386E0F19E}" presName="childText" presStyleLbl="revTx" presStyleIdx="0" presStyleCnt="2">
        <dgm:presLayoutVars>
          <dgm:bulletEnabled val="1"/>
        </dgm:presLayoutVars>
      </dgm:prSet>
      <dgm:spPr/>
    </dgm:pt>
    <dgm:pt modelId="{00DF0710-AD8F-4CE2-9F76-8F7FA83695D6}" type="pres">
      <dgm:prSet presAssocID="{DDCF6EB7-CE02-4F49-B848-A51AD955B3DF}" presName="parentText" presStyleLbl="node1" presStyleIdx="1" presStyleCnt="2">
        <dgm:presLayoutVars>
          <dgm:chMax val="0"/>
          <dgm:bulletEnabled val="1"/>
        </dgm:presLayoutVars>
      </dgm:prSet>
      <dgm:spPr/>
    </dgm:pt>
    <dgm:pt modelId="{630D5FD0-5011-4229-A073-3624D155222E}" type="pres">
      <dgm:prSet presAssocID="{DDCF6EB7-CE02-4F49-B848-A51AD955B3DF}" presName="childText" presStyleLbl="revTx" presStyleIdx="1" presStyleCnt="2">
        <dgm:presLayoutVars>
          <dgm:bulletEnabled val="1"/>
        </dgm:presLayoutVars>
      </dgm:prSet>
      <dgm:spPr/>
    </dgm:pt>
  </dgm:ptLst>
  <dgm:cxnLst>
    <dgm:cxn modelId="{BB1B0508-0B89-4FBF-B5EC-DEA9EACFA8D1}" srcId="{F2362B8D-3E08-4A26-9717-A24EE6324260}" destId="{B56A2CF2-862B-4701-857C-C4B386E0F19E}" srcOrd="0" destOrd="0" parTransId="{D1599B46-A8FE-4F4C-84CD-D95F2EB6FD85}" sibTransId="{F75B6ACF-BCC5-4D17-9EBF-A3CDE834C1CC}"/>
    <dgm:cxn modelId="{ACD81237-6337-459C-A039-7EA64235072E}" type="presOf" srcId="{3D4C2CC9-E152-4C58-AC9E-5D9A64232876}" destId="{630D5FD0-5011-4229-A073-3624D155222E}" srcOrd="0" destOrd="2" presId="urn:microsoft.com/office/officeart/2005/8/layout/vList2"/>
    <dgm:cxn modelId="{3E49FB51-8584-4207-8F93-75699DD724C8}" type="presOf" srcId="{B56A2CF2-862B-4701-857C-C4B386E0F19E}" destId="{2FFCA19A-0579-4C3F-BC73-660D61A7852C}" srcOrd="0" destOrd="0" presId="urn:microsoft.com/office/officeart/2005/8/layout/vList2"/>
    <dgm:cxn modelId="{04F44673-3C8B-4FD0-80BF-216479D4A693}" srcId="{F2362B8D-3E08-4A26-9717-A24EE6324260}" destId="{DDCF6EB7-CE02-4F49-B848-A51AD955B3DF}" srcOrd="1" destOrd="0" parTransId="{426237CC-E656-4A8A-B404-946BD9803604}" sibTransId="{84D1E5EE-CA7E-4A49-AC3F-E7EC761B06F3}"/>
    <dgm:cxn modelId="{6E340E75-7E3F-4D8B-96F5-49B9C32004C7}" type="presOf" srcId="{DDCF6EB7-CE02-4F49-B848-A51AD955B3DF}" destId="{00DF0710-AD8F-4CE2-9F76-8F7FA83695D6}" srcOrd="0" destOrd="0" presId="urn:microsoft.com/office/officeart/2005/8/layout/vList2"/>
    <dgm:cxn modelId="{B405FF78-4068-4FE0-815B-9450100080D2}" srcId="{6527946F-E4CF-42B3-9FCA-4CC5B147D58D}" destId="{A9A48A4A-B437-45AF-928D-EECA4513E6C3}" srcOrd="2" destOrd="0" parTransId="{400E44DE-4138-4641-AFB3-D04C42B217B6}" sibTransId="{D345F38C-0986-42AC-B94B-2F4366C62B3E}"/>
    <dgm:cxn modelId="{85C9027D-0C48-4E87-8850-116A4C22B6A6}" type="presOf" srcId="{6527946F-E4CF-42B3-9FCA-4CC5B147D58D}" destId="{630D5FD0-5011-4229-A073-3624D155222E}" srcOrd="0" destOrd="0" presId="urn:microsoft.com/office/officeart/2005/8/layout/vList2"/>
    <dgm:cxn modelId="{37AE53B8-9D7F-4844-9962-2232EA2FCA09}" srcId="{DDCF6EB7-CE02-4F49-B848-A51AD955B3DF}" destId="{6527946F-E4CF-42B3-9FCA-4CC5B147D58D}" srcOrd="0" destOrd="0" parTransId="{EFC13BE5-31D2-4038-A833-E2AA3430D93D}" sibTransId="{2E34AFAE-9C91-4F8B-97C3-1E630E232851}"/>
    <dgm:cxn modelId="{6C950DD2-3A35-4388-B96C-0CE61E4B5F54}" type="presOf" srcId="{A9A48A4A-B437-45AF-928D-EECA4513E6C3}" destId="{630D5FD0-5011-4229-A073-3624D155222E}" srcOrd="0" destOrd="3" presId="urn:microsoft.com/office/officeart/2005/8/layout/vList2"/>
    <dgm:cxn modelId="{E1E821D4-EF99-4177-A9B7-FC8B014A355C}" srcId="{6527946F-E4CF-42B3-9FCA-4CC5B147D58D}" destId="{3D4C2CC9-E152-4C58-AC9E-5D9A64232876}" srcOrd="1" destOrd="0" parTransId="{23E77456-B59A-449B-9950-A6DAD2D8F6ED}" sibTransId="{44B25799-DC16-49BD-A000-6A3611D36C63}"/>
    <dgm:cxn modelId="{6B8112D5-5359-452D-9488-1BE1880530A7}" type="presOf" srcId="{F2362B8D-3E08-4A26-9717-A24EE6324260}" destId="{6E4AB11E-0A26-428B-84E1-1A6D293B6F40}" srcOrd="0" destOrd="0" presId="urn:microsoft.com/office/officeart/2005/8/layout/vList2"/>
    <dgm:cxn modelId="{4B3A19EC-1B9F-49B1-80D9-98E1BEAD1ADD}" type="presOf" srcId="{8A813431-0BC5-4EE7-B08B-E42E7A2CF22A}" destId="{10108DED-EB34-4597-86F6-E04836AC076E}" srcOrd="0" destOrd="0" presId="urn:microsoft.com/office/officeart/2005/8/layout/vList2"/>
    <dgm:cxn modelId="{B304B5F0-997E-4682-B08E-F9510314FE36}" type="presOf" srcId="{A0C23D07-F5BD-4893-B83A-E13404401EF3}" destId="{630D5FD0-5011-4229-A073-3624D155222E}" srcOrd="0" destOrd="1" presId="urn:microsoft.com/office/officeart/2005/8/layout/vList2"/>
    <dgm:cxn modelId="{2D8864F5-110C-4CAE-BEAB-B37CAABF8BEC}" srcId="{6527946F-E4CF-42B3-9FCA-4CC5B147D58D}" destId="{A0C23D07-F5BD-4893-B83A-E13404401EF3}" srcOrd="0" destOrd="0" parTransId="{3A2D1ED8-34D4-4E9F-8A59-044FC20BCEF9}" sibTransId="{1E637EEA-CE7A-497D-BB8F-08BFAF576F0F}"/>
    <dgm:cxn modelId="{D07520FC-8C02-47F6-B339-FCFCC6D50656}" srcId="{B56A2CF2-862B-4701-857C-C4B386E0F19E}" destId="{8A813431-0BC5-4EE7-B08B-E42E7A2CF22A}" srcOrd="0" destOrd="0" parTransId="{14AF77B3-D624-4D1E-9676-0BFEA6611BA2}" sibTransId="{963BF0BB-151E-44D3-960F-EE3EFE83C226}"/>
    <dgm:cxn modelId="{71C843D3-FC6B-49EF-9E6A-EF66BC3C452C}" type="presParOf" srcId="{6E4AB11E-0A26-428B-84E1-1A6D293B6F40}" destId="{2FFCA19A-0579-4C3F-BC73-660D61A7852C}" srcOrd="0" destOrd="0" presId="urn:microsoft.com/office/officeart/2005/8/layout/vList2"/>
    <dgm:cxn modelId="{F984513B-C20D-4398-9E14-EFD09013E87E}" type="presParOf" srcId="{6E4AB11E-0A26-428B-84E1-1A6D293B6F40}" destId="{10108DED-EB34-4597-86F6-E04836AC076E}" srcOrd="1" destOrd="0" presId="urn:microsoft.com/office/officeart/2005/8/layout/vList2"/>
    <dgm:cxn modelId="{145FC39D-C2DA-4B0E-9D45-F33E96210C99}" type="presParOf" srcId="{6E4AB11E-0A26-428B-84E1-1A6D293B6F40}" destId="{00DF0710-AD8F-4CE2-9F76-8F7FA83695D6}" srcOrd="2" destOrd="0" presId="urn:microsoft.com/office/officeart/2005/8/layout/vList2"/>
    <dgm:cxn modelId="{7E925220-BA6C-4307-9377-79338C54CEAB}" type="presParOf" srcId="{6E4AB11E-0A26-428B-84E1-1A6D293B6F40}" destId="{630D5FD0-5011-4229-A073-3624D155222E}"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4CF3DA-65E3-4109-9E15-1A4853B0FD30}">
      <dsp:nvSpPr>
        <dsp:cNvPr id="0" name=""/>
        <dsp:cNvSpPr/>
      </dsp:nvSpPr>
      <dsp:spPr>
        <a:xfrm>
          <a:off x="0" y="164"/>
          <a:ext cx="8229600" cy="6567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lv-LV" sz="1800" kern="1200" dirty="0"/>
            <a:t>1. Veselības ministrijas prezentācija par projektu atlases norisi</a:t>
          </a:r>
          <a:endParaRPr lang="en-US" sz="1800" kern="1200" dirty="0"/>
        </a:p>
      </dsp:txBody>
      <dsp:txXfrm>
        <a:off x="32061" y="32225"/>
        <a:ext cx="8165478" cy="592652"/>
      </dsp:txXfrm>
    </dsp:sp>
    <dsp:sp modelId="{AC82E9A3-CEA8-4019-A93E-EE262D36A251}">
      <dsp:nvSpPr>
        <dsp:cNvPr id="0" name=""/>
        <dsp:cNvSpPr/>
      </dsp:nvSpPr>
      <dsp:spPr>
        <a:xfrm>
          <a:off x="0" y="670129"/>
          <a:ext cx="8229600" cy="6567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lv-LV" sz="1800" kern="1200" dirty="0"/>
            <a:t>2. Veselības ministrijas skaidrojumi par integrētas veselības aprūpes rekomendācijām</a:t>
          </a:r>
        </a:p>
      </dsp:txBody>
      <dsp:txXfrm>
        <a:off x="32061" y="702190"/>
        <a:ext cx="8165478" cy="592652"/>
      </dsp:txXfrm>
    </dsp:sp>
    <dsp:sp modelId="{F7D2854C-A077-468B-8D3E-6DD432787BE4}">
      <dsp:nvSpPr>
        <dsp:cNvPr id="0" name=""/>
        <dsp:cNvSpPr/>
      </dsp:nvSpPr>
      <dsp:spPr>
        <a:xfrm>
          <a:off x="0" y="1340094"/>
          <a:ext cx="8229600" cy="6567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lv-LV" sz="1800" kern="1200" dirty="0"/>
            <a:t>3. Invalīdu un viņu draugu </a:t>
          </a:r>
          <a:r>
            <a:rPr lang="en-GB" sz="1800" kern="1200" dirty="0"/>
            <a:t>a</a:t>
          </a:r>
          <a:r>
            <a:rPr lang="lv-LV" sz="1800" kern="1200" dirty="0" err="1"/>
            <a:t>pvienība</a:t>
          </a:r>
          <a:r>
            <a:rPr lang="en-GB" sz="1800" kern="1200" dirty="0"/>
            <a:t> ”</a:t>
          </a:r>
          <a:r>
            <a:rPr lang="lv-LV" sz="1800" kern="1200" dirty="0"/>
            <a:t>Apeirons</a:t>
          </a:r>
          <a:r>
            <a:rPr lang="en-GB" sz="1800" kern="1200" dirty="0"/>
            <a:t>”</a:t>
          </a:r>
          <a:r>
            <a:rPr lang="lv-LV" sz="1800" kern="1200" dirty="0"/>
            <a:t> prezentācija par ieteikumiem risinājumiem vides </a:t>
          </a:r>
          <a:r>
            <a:rPr lang="lv-LV" sz="1800" kern="1200" dirty="0" err="1"/>
            <a:t>piekļūstamības</a:t>
          </a:r>
          <a:r>
            <a:rPr lang="lv-LV" sz="1800" kern="1200" dirty="0"/>
            <a:t> risinājumiem</a:t>
          </a:r>
        </a:p>
      </dsp:txBody>
      <dsp:txXfrm>
        <a:off x="32061" y="1372155"/>
        <a:ext cx="8165478" cy="592652"/>
      </dsp:txXfrm>
    </dsp:sp>
    <dsp:sp modelId="{59B277B6-8FFE-40F9-9622-8A740F479984}">
      <dsp:nvSpPr>
        <dsp:cNvPr id="0" name=""/>
        <dsp:cNvSpPr/>
      </dsp:nvSpPr>
      <dsp:spPr>
        <a:xfrm>
          <a:off x="0" y="2010060"/>
          <a:ext cx="8229600" cy="65677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lv-LV" sz="1800" kern="1200" dirty="0"/>
            <a:t>4. Jautājumi</a:t>
          </a:r>
          <a:endParaRPr lang="en-US" sz="1800" kern="1200" dirty="0"/>
        </a:p>
      </dsp:txBody>
      <dsp:txXfrm>
        <a:off x="32061" y="2042121"/>
        <a:ext cx="8165478" cy="59265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DBCDA4-9290-458A-82E9-EDFF48FEBDFC}">
      <dsp:nvSpPr>
        <dsp:cNvPr id="0" name=""/>
        <dsp:cNvSpPr/>
      </dsp:nvSpPr>
      <dsp:spPr>
        <a:xfrm>
          <a:off x="2388" y="141855"/>
          <a:ext cx="2910222" cy="116408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lv-LV" sz="1600" b="1" kern="1200" dirty="0">
              <a:solidFill>
                <a:srgbClr val="C00000"/>
              </a:solidFill>
              <a:latin typeface="Verdana" panose="020B0604030504040204" pitchFamily="34" charset="0"/>
              <a:ea typeface="Verdana" panose="020B0604030504040204" pitchFamily="34" charset="0"/>
            </a:rPr>
            <a:t>Projektu iesniegšana līdz 25.09.2023.</a:t>
          </a:r>
          <a:endParaRPr lang="lv-LV" sz="1600" kern="1200" dirty="0">
            <a:solidFill>
              <a:srgbClr val="C00000"/>
            </a:solidFill>
          </a:endParaRPr>
        </a:p>
      </dsp:txBody>
      <dsp:txXfrm>
        <a:off x="584432" y="141855"/>
        <a:ext cx="1746134" cy="1164088"/>
      </dsp:txXfrm>
    </dsp:sp>
    <dsp:sp modelId="{93C2E004-EFE7-43AD-A1D8-BA9068FE2F42}">
      <dsp:nvSpPr>
        <dsp:cNvPr id="0" name=""/>
        <dsp:cNvSpPr/>
      </dsp:nvSpPr>
      <dsp:spPr>
        <a:xfrm>
          <a:off x="2621588" y="141855"/>
          <a:ext cx="2910222" cy="116408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Verdana" panose="020B0604030504040204" pitchFamily="34" charset="0"/>
              <a:ea typeface="Verdana" panose="020B0604030504040204" pitchFamily="34" charset="0"/>
            </a:rPr>
            <a:t>Provizoriskā izvērtēšana līdz 24.11.2023.</a:t>
          </a:r>
          <a:endParaRPr lang="lv-LV" sz="1600" kern="1200" dirty="0"/>
        </a:p>
      </dsp:txBody>
      <dsp:txXfrm>
        <a:off x="3203632" y="141855"/>
        <a:ext cx="1746134" cy="1164088"/>
      </dsp:txXfrm>
    </dsp:sp>
    <dsp:sp modelId="{A7B28ACB-3E9C-4D65-BE40-85F1F29B5B50}">
      <dsp:nvSpPr>
        <dsp:cNvPr id="0" name=""/>
        <dsp:cNvSpPr/>
      </dsp:nvSpPr>
      <dsp:spPr>
        <a:xfrm>
          <a:off x="5240788" y="141855"/>
          <a:ext cx="2910222" cy="1164088"/>
        </a:xfrm>
        <a:prstGeom prst="chevron">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008" tIns="21336" rIns="21336" bIns="21336" numCol="1" spcCol="1270" anchor="ctr" anchorCtr="0">
          <a:noAutofit/>
        </a:bodyPr>
        <a:lstStyle/>
        <a:p>
          <a:pPr marL="0" lvl="0" indent="0" algn="ctr" defTabSz="711200">
            <a:lnSpc>
              <a:spcPct val="90000"/>
            </a:lnSpc>
            <a:spcBef>
              <a:spcPct val="0"/>
            </a:spcBef>
            <a:spcAft>
              <a:spcPct val="35000"/>
            </a:spcAft>
            <a:buNone/>
          </a:pPr>
          <a:r>
            <a:rPr lang="lv-LV" sz="1600" kern="1200" dirty="0">
              <a:latin typeface="Verdana" panose="020B0604030504040204" pitchFamily="34" charset="0"/>
              <a:ea typeface="Verdana" panose="020B0604030504040204" pitchFamily="34" charset="0"/>
            </a:rPr>
            <a:t>Provizoriskā līgumu slēgšana - 2023.gada decembris</a:t>
          </a:r>
          <a:endParaRPr lang="lv-LV" sz="1600" kern="1200" dirty="0"/>
        </a:p>
      </dsp:txBody>
      <dsp:txXfrm>
        <a:off x="5822832" y="141855"/>
        <a:ext cx="1746134" cy="11640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E9D318-8EC2-437D-9E41-6A44A1740A0B}">
      <dsp:nvSpPr>
        <dsp:cNvPr id="0" name=""/>
        <dsp:cNvSpPr/>
      </dsp:nvSpPr>
      <dsp:spPr>
        <a:xfrm>
          <a:off x="743651" y="1340"/>
          <a:ext cx="2811474" cy="1686884"/>
        </a:xfrm>
        <a:prstGeom prst="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v-LV" sz="1700" kern="1200" dirty="0">
              <a:latin typeface="Verdana" panose="020B0604030504040204" pitchFamily="34" charset="0"/>
              <a:ea typeface="Verdana" panose="020B0604030504040204" pitchFamily="34" charset="0"/>
              <a:cs typeface="Arial" panose="020B0604020202020204" pitchFamily="34" charset="0"/>
            </a:rPr>
            <a:t>Sadrumstalotība un vairāki saskares punkti veselības aprūpē</a:t>
          </a:r>
          <a:endParaRPr lang="lv-LV" sz="1700" kern="1200" dirty="0"/>
        </a:p>
      </dsp:txBody>
      <dsp:txXfrm>
        <a:off x="743651" y="1340"/>
        <a:ext cx="2811474" cy="1686884"/>
      </dsp:txXfrm>
    </dsp:sp>
    <dsp:sp modelId="{E2DB2B5F-1A13-46DD-B1C1-E51466D7659E}">
      <dsp:nvSpPr>
        <dsp:cNvPr id="0" name=""/>
        <dsp:cNvSpPr/>
      </dsp:nvSpPr>
      <dsp:spPr>
        <a:xfrm>
          <a:off x="3836273" y="1340"/>
          <a:ext cx="2811474" cy="1686884"/>
        </a:xfrm>
        <a:prstGeom prst="rect">
          <a:avLst/>
        </a:prstGeom>
        <a:solidFill>
          <a:schemeClr val="bg2">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v-LV" sz="1700" kern="1200" dirty="0">
              <a:latin typeface="Verdana" panose="020B0604030504040204" pitchFamily="34" charset="0"/>
              <a:ea typeface="Verdana" panose="020B0604030504040204" pitchFamily="34" charset="0"/>
              <a:cs typeface="Arial" panose="020B0604020202020204" pitchFamily="34" charset="0"/>
            </a:rPr>
            <a:t>Pēctecības/koordinācijas trūkums veselības aprūpē, tai skaitā pacientu «noklīšana»</a:t>
          </a:r>
          <a:endParaRPr lang="lv-LV" sz="1700" kern="1200" dirty="0"/>
        </a:p>
      </dsp:txBody>
      <dsp:txXfrm>
        <a:off x="3836273" y="1340"/>
        <a:ext cx="2811474" cy="1686884"/>
      </dsp:txXfrm>
    </dsp:sp>
    <dsp:sp modelId="{2D9F26AD-5A67-4B35-B02F-7BF4804C318E}">
      <dsp:nvSpPr>
        <dsp:cNvPr id="0" name=""/>
        <dsp:cNvSpPr/>
      </dsp:nvSpPr>
      <dsp:spPr>
        <a:xfrm>
          <a:off x="743651" y="1969373"/>
          <a:ext cx="2811474" cy="1686884"/>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v-LV" sz="1700" kern="1200" dirty="0">
              <a:latin typeface="Verdana" panose="020B0604030504040204" pitchFamily="34" charset="0"/>
              <a:ea typeface="Verdana" panose="020B0604030504040204" pitchFamily="34" charset="0"/>
              <a:cs typeface="Arial" panose="020B0604020202020204" pitchFamily="34" charset="0"/>
            </a:rPr>
            <a:t>Sadarbības trūkums starp organizācijām, komandām vai profesiju pārstāvjiem</a:t>
          </a:r>
          <a:endParaRPr lang="lv-LV" sz="1700" kern="1200" dirty="0"/>
        </a:p>
      </dsp:txBody>
      <dsp:txXfrm>
        <a:off x="743651" y="1969373"/>
        <a:ext cx="2811474" cy="1686884"/>
      </dsp:txXfrm>
    </dsp:sp>
    <dsp:sp modelId="{8478314C-F781-44BC-8AD9-710AF0F9C219}">
      <dsp:nvSpPr>
        <dsp:cNvPr id="0" name=""/>
        <dsp:cNvSpPr/>
      </dsp:nvSpPr>
      <dsp:spPr>
        <a:xfrm>
          <a:off x="3836273" y="1969373"/>
          <a:ext cx="2811474" cy="1686884"/>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lv-LV" sz="1700" kern="1200" dirty="0">
              <a:latin typeface="Verdana" panose="020B0604030504040204" pitchFamily="34" charset="0"/>
              <a:ea typeface="Verdana" panose="020B0604030504040204" pitchFamily="34" charset="0"/>
              <a:cs typeface="Arial" panose="020B0604020202020204" pitchFamily="34" charset="0"/>
            </a:rPr>
            <a:t>Aprūpes process nav vērsts uz cilvēku un viņa ērtībām</a:t>
          </a:r>
          <a:endParaRPr lang="lv-LV" sz="1700" kern="1200" dirty="0"/>
        </a:p>
      </dsp:txBody>
      <dsp:txXfrm>
        <a:off x="3836273" y="1969373"/>
        <a:ext cx="2811474" cy="168688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CAE576-A1D6-4C9B-B43F-ABAE87D5585F}">
      <dsp:nvSpPr>
        <dsp:cNvPr id="0" name=""/>
        <dsp:cNvSpPr/>
      </dsp:nvSpPr>
      <dsp:spPr>
        <a:xfrm>
          <a:off x="0" y="467763"/>
          <a:ext cx="2624584" cy="1574750"/>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ClrTx/>
            <a:buSzTx/>
            <a:buFont typeface="Arial" pitchFamily="34" charset="0"/>
            <a:buNone/>
          </a:pPr>
          <a:r>
            <a:rPr kumimoji="0" lang="lv-LV" sz="1400" b="0" i="0" u="none" strike="noStrike" kern="1200"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Datu uzkrāšana un apmaiņa</a:t>
          </a:r>
          <a:endParaRPr lang="lv-LV" sz="1400" kern="1200" dirty="0"/>
        </a:p>
      </dsp:txBody>
      <dsp:txXfrm>
        <a:off x="0" y="467763"/>
        <a:ext cx="2624584" cy="1574750"/>
      </dsp:txXfrm>
    </dsp:sp>
    <dsp:sp modelId="{DF63A031-9A6F-4ED6-92CF-97E9E2FB2B60}">
      <dsp:nvSpPr>
        <dsp:cNvPr id="0" name=""/>
        <dsp:cNvSpPr/>
      </dsp:nvSpPr>
      <dsp:spPr>
        <a:xfrm>
          <a:off x="2887042" y="467763"/>
          <a:ext cx="2624584" cy="1574750"/>
        </a:xfrm>
        <a:prstGeom prst="rect">
          <a:avLst/>
        </a:prstGeom>
        <a:solidFill>
          <a:schemeClr val="accent4">
            <a:hueOff val="-802584"/>
            <a:satOff val="9922"/>
            <a:lumOff val="-323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ClrTx/>
            <a:buSzTx/>
            <a:buFont typeface="Arial" pitchFamily="34" charset="0"/>
            <a:buNone/>
          </a:pPr>
          <a:r>
            <a:rPr kumimoji="0" lang="lv-LV" sz="1400" b="0" i="0" u="none" strike="noStrike" kern="1200"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Starp-disciplinārs komandu darbs/ efektīva informācijas aprite starp speciālistiem</a:t>
          </a:r>
          <a:endParaRPr lang="lv-LV" sz="1400" kern="1200" dirty="0"/>
        </a:p>
      </dsp:txBody>
      <dsp:txXfrm>
        <a:off x="2887042" y="467763"/>
        <a:ext cx="2624584" cy="1574750"/>
      </dsp:txXfrm>
    </dsp:sp>
    <dsp:sp modelId="{D17566A3-A382-4AB2-B3C1-2EE7EF68EEA5}">
      <dsp:nvSpPr>
        <dsp:cNvPr id="0" name=""/>
        <dsp:cNvSpPr/>
      </dsp:nvSpPr>
      <dsp:spPr>
        <a:xfrm>
          <a:off x="5774084" y="467763"/>
          <a:ext cx="2624584" cy="1574750"/>
        </a:xfrm>
        <a:prstGeom prst="rect">
          <a:avLst/>
        </a:prstGeom>
        <a:solidFill>
          <a:schemeClr val="accent4">
            <a:hueOff val="-1605168"/>
            <a:satOff val="19845"/>
            <a:lumOff val="-647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lv-LV" sz="1400" kern="1200" dirty="0">
              <a:latin typeface="Verdana" panose="020B0604030504040204" pitchFamily="34" charset="0"/>
              <a:ea typeface="Verdana" panose="020B0604030504040204" pitchFamily="34" charset="0"/>
              <a:cs typeface="Arial" panose="020B0604020202020204" pitchFamily="34" charset="0"/>
            </a:rPr>
            <a:t>V</a:t>
          </a:r>
          <a:r>
            <a:rPr kumimoji="0" lang="lv-LV" sz="1400" b="0" i="0" u="none" strike="noStrike" kern="1200" cap="none" spc="0" normalizeH="0" baseline="0" noProof="0" dirty="0" err="1">
              <a:ln/>
              <a:effectLst/>
              <a:uLnTx/>
              <a:uFillTx/>
              <a:latin typeface="Verdana" panose="020B0604030504040204" pitchFamily="34" charset="0"/>
              <a:ea typeface="Verdana" panose="020B0604030504040204" pitchFamily="34" charset="0"/>
              <a:cs typeface="Arial" panose="020B0604020202020204" pitchFamily="34" charset="0"/>
            </a:rPr>
            <a:t>ieglāka</a:t>
          </a:r>
          <a:r>
            <a:rPr kumimoji="0" lang="lv-LV" sz="1400" b="0" i="0" u="none" strike="noStrike" kern="1200"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 piekļuve veselības aprūpei un pacienta navigācija; </a:t>
          </a:r>
        </a:p>
        <a:p>
          <a:pPr marL="0" lvl="0" indent="0" algn="ctr" defTabSz="622300">
            <a:lnSpc>
              <a:spcPct val="90000"/>
            </a:lnSpc>
            <a:spcBef>
              <a:spcPct val="0"/>
            </a:spcBef>
            <a:spcAft>
              <a:spcPct val="35000"/>
            </a:spcAft>
            <a:buNone/>
          </a:pPr>
          <a:r>
            <a:rPr kumimoji="0" lang="lv-LV" sz="1400" b="0" i="0" u="none" strike="noStrike" kern="1200"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pastāvīga veselības aprūpe vienā plūsmā</a:t>
          </a:r>
          <a:endParaRPr lang="lv-LV" sz="1400" kern="1200" dirty="0"/>
        </a:p>
      </dsp:txBody>
      <dsp:txXfrm>
        <a:off x="5774084" y="467763"/>
        <a:ext cx="2624584" cy="1574750"/>
      </dsp:txXfrm>
    </dsp:sp>
    <dsp:sp modelId="{36C3680E-FE2C-4CBD-BB2A-CCF94CA84C02}">
      <dsp:nvSpPr>
        <dsp:cNvPr id="0" name=""/>
        <dsp:cNvSpPr/>
      </dsp:nvSpPr>
      <dsp:spPr>
        <a:xfrm>
          <a:off x="1357776" y="2304972"/>
          <a:ext cx="2796074" cy="1574750"/>
        </a:xfrm>
        <a:prstGeom prst="rect">
          <a:avLst/>
        </a:prstGeom>
        <a:solidFill>
          <a:schemeClr val="accent4">
            <a:hueOff val="-2407752"/>
            <a:satOff val="29768"/>
            <a:lumOff val="-970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ClrTx/>
            <a:buSzTx/>
            <a:buFont typeface="Arial" pitchFamily="34" charset="0"/>
            <a:buNone/>
          </a:pPr>
          <a:r>
            <a:rPr kumimoji="0" lang="lv-LV" sz="1400" b="0" i="0" u="none" strike="noStrike" kern="1200" cap="none" spc="0" normalizeH="0" baseline="0" noProof="0" dirty="0">
              <a:ln/>
              <a:effectLst/>
              <a:uLnTx/>
              <a:uFillTx/>
              <a:latin typeface="Verdana" panose="020B0604030504040204" pitchFamily="34" charset="0"/>
              <a:ea typeface="Verdana" panose="020B0604030504040204" pitchFamily="34" charset="0"/>
              <a:cs typeface="Arial" panose="020B0604020202020204" pitchFamily="34" charset="0"/>
            </a:rPr>
            <a:t>Pakalpojumu kvalitātes palielināšana (tai skaitā mazinātas atkārtotas hospitalizācijas un saskares punkti)</a:t>
          </a:r>
          <a:endParaRPr lang="lv-LV" sz="1400" kern="1200" dirty="0"/>
        </a:p>
      </dsp:txBody>
      <dsp:txXfrm>
        <a:off x="1357776" y="2304972"/>
        <a:ext cx="2796074" cy="1574750"/>
      </dsp:txXfrm>
    </dsp:sp>
    <dsp:sp modelId="{5FCDA742-6DFD-4258-9247-38E45211235D}">
      <dsp:nvSpPr>
        <dsp:cNvPr id="0" name=""/>
        <dsp:cNvSpPr/>
      </dsp:nvSpPr>
      <dsp:spPr>
        <a:xfrm>
          <a:off x="4416308" y="2304972"/>
          <a:ext cx="2624584" cy="1574750"/>
        </a:xfrm>
        <a:prstGeom prst="rect">
          <a:avLst/>
        </a:prstGeom>
        <a:solidFill>
          <a:schemeClr val="accent4">
            <a:hueOff val="-3210336"/>
            <a:satOff val="39690"/>
            <a:lumOff val="-129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ClrTx/>
            <a:buSzTx/>
            <a:buFont typeface="Arial" pitchFamily="34" charset="0"/>
            <a:buNone/>
          </a:pPr>
          <a:r>
            <a:rPr kumimoji="0" lang="lv-LV" sz="1400" b="0" i="0" u="none" strike="noStrike" kern="1200" cap="none" spc="0" normalizeH="0" baseline="0" noProof="0">
              <a:ln/>
              <a:effectLst/>
              <a:uLnTx/>
              <a:uFillTx/>
              <a:latin typeface="Verdana" panose="020B0604030504040204" pitchFamily="34" charset="0"/>
              <a:ea typeface="Verdana" panose="020B0604030504040204" pitchFamily="34" charset="0"/>
              <a:cs typeface="Arial" panose="020B0604020202020204" pitchFamily="34" charset="0"/>
            </a:rPr>
            <a:t>Pacienta centrēta pieeja</a:t>
          </a:r>
          <a:endParaRPr lang="lv-LV" sz="1400" kern="1200" dirty="0"/>
        </a:p>
      </dsp:txBody>
      <dsp:txXfrm>
        <a:off x="4416308" y="2304972"/>
        <a:ext cx="2624584" cy="15747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21349E-FCC0-4BCD-8829-1835B14E45A3}">
      <dsp:nvSpPr>
        <dsp:cNvPr id="0" name=""/>
        <dsp:cNvSpPr/>
      </dsp:nvSpPr>
      <dsp:spPr>
        <a:xfrm>
          <a:off x="0" y="20730"/>
          <a:ext cx="8534400" cy="888468"/>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lv-LV" sz="1600" b="1" u="sng" kern="1200" dirty="0">
              <a:latin typeface="Verdana" panose="020B0604030504040204" pitchFamily="34" charset="0"/>
              <a:ea typeface="Verdana" panose="020B0604030504040204" pitchFamily="34" charset="0"/>
            </a:rPr>
            <a:t>Informācijas un komunikācijas risinājumi </a:t>
          </a:r>
          <a:r>
            <a:rPr lang="lv-LV" sz="1600" kern="1200" dirty="0">
              <a:latin typeface="Verdana" panose="020B0604030504040204" pitchFamily="34" charset="0"/>
              <a:ea typeface="Verdana" panose="020B0604030504040204" pitchFamily="34" charset="0"/>
            </a:rPr>
            <a:t>informācijas aprites nodrošināšanai (e-veselības un </a:t>
          </a:r>
          <a:r>
            <a:rPr lang="lv-LV" sz="1600" kern="1200" dirty="0" err="1">
              <a:latin typeface="Verdana" panose="020B0604030504040204" pitchFamily="34" charset="0"/>
              <a:ea typeface="Verdana" panose="020B0604030504040204" pitchFamily="34" charset="0"/>
            </a:rPr>
            <a:t>telemedicīnas</a:t>
          </a:r>
          <a:r>
            <a:rPr lang="lv-LV" sz="1600" kern="1200" dirty="0">
              <a:latin typeface="Verdana" panose="020B0604030504040204" pitchFamily="34" charset="0"/>
              <a:ea typeface="Verdana" panose="020B0604030504040204" pitchFamily="34" charset="0"/>
            </a:rPr>
            <a:t> risinājumi):</a:t>
          </a:r>
        </a:p>
      </dsp:txBody>
      <dsp:txXfrm>
        <a:off x="43371" y="64101"/>
        <a:ext cx="8447658" cy="801726"/>
      </dsp:txXfrm>
    </dsp:sp>
    <dsp:sp modelId="{63E5D2C3-9EBB-47BD-B461-2CFBACA9D25D}">
      <dsp:nvSpPr>
        <dsp:cNvPr id="0" name=""/>
        <dsp:cNvSpPr/>
      </dsp:nvSpPr>
      <dsp:spPr>
        <a:xfrm>
          <a:off x="0" y="909199"/>
          <a:ext cx="8534400"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967"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lv-LV" sz="1600" kern="1200" dirty="0">
              <a:latin typeface="Verdana" panose="020B0604030504040204" pitchFamily="34" charset="0"/>
              <a:ea typeface="Verdana" panose="020B0604030504040204" pitchFamily="34" charset="0"/>
            </a:rPr>
            <a:t>Piemēram, IT aprīkojums (saraksts pieejams VM mājas lapā pie biežāk uzdotajiem jautājumiem).</a:t>
          </a:r>
        </a:p>
      </dsp:txBody>
      <dsp:txXfrm>
        <a:off x="0" y="909199"/>
        <a:ext cx="8534400" cy="496800"/>
      </dsp:txXfrm>
    </dsp:sp>
    <dsp:sp modelId="{084A7245-1D2E-4D5D-B7E2-B60C93410922}">
      <dsp:nvSpPr>
        <dsp:cNvPr id="0" name=""/>
        <dsp:cNvSpPr/>
      </dsp:nvSpPr>
      <dsp:spPr>
        <a:xfrm>
          <a:off x="0" y="1405999"/>
          <a:ext cx="8534400" cy="888468"/>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lv-LV" sz="1600" b="1" u="sng" kern="1200" dirty="0">
              <a:latin typeface="Verdana" panose="020B0604030504040204" pitchFamily="34" charset="0"/>
              <a:ea typeface="Verdana" panose="020B0604030504040204" pitchFamily="34" charset="0"/>
            </a:rPr>
            <a:t>Pacientu aprūpes vadība jeb koordinācija </a:t>
          </a:r>
          <a:r>
            <a:rPr lang="lv-LV" sz="1600" kern="1200" dirty="0">
              <a:latin typeface="Verdana" panose="020B0604030504040204" pitchFamily="34" charset="0"/>
              <a:ea typeface="Verdana" panose="020B0604030504040204" pitchFamily="34" charset="0"/>
            </a:rPr>
            <a:t>– t.sk. jaunu aprūpes lomu ieviešana un vienota aprūpes plāna uzturēšana; lielāks uzsvars uz PVA speciālistu lomu veselības aprūpes koordinēšanu:</a:t>
          </a:r>
        </a:p>
      </dsp:txBody>
      <dsp:txXfrm>
        <a:off x="43371" y="1449370"/>
        <a:ext cx="8447658" cy="801726"/>
      </dsp:txXfrm>
    </dsp:sp>
    <dsp:sp modelId="{CCC67FF2-4C23-42C0-A4EC-63975C55F7A6}">
      <dsp:nvSpPr>
        <dsp:cNvPr id="0" name=""/>
        <dsp:cNvSpPr/>
      </dsp:nvSpPr>
      <dsp:spPr>
        <a:xfrm>
          <a:off x="0" y="2294468"/>
          <a:ext cx="8534400" cy="1055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967"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lv-LV" sz="1600" kern="1200" dirty="0">
              <a:latin typeface="Verdana" panose="020B0604030504040204" pitchFamily="34" charset="0"/>
              <a:ea typeface="Verdana" panose="020B0604030504040204" pitchFamily="34" charset="0"/>
            </a:rPr>
            <a:t>Piemēram,</a:t>
          </a:r>
        </a:p>
        <a:p>
          <a:pPr marL="342900" lvl="2" indent="-171450" algn="just" defTabSz="711200">
            <a:lnSpc>
              <a:spcPct val="90000"/>
            </a:lnSpc>
            <a:spcBef>
              <a:spcPct val="0"/>
            </a:spcBef>
            <a:spcAft>
              <a:spcPct val="20000"/>
            </a:spcAft>
            <a:buFont typeface="Wingdings" panose="05000000000000000000" pitchFamily="2" charset="2"/>
            <a:buChar char="ü"/>
          </a:pPr>
          <a:r>
            <a:rPr lang="lv-LV" sz="1600" kern="1200" dirty="0">
              <a:latin typeface="Verdana" panose="020B0604030504040204" pitchFamily="34" charset="0"/>
              <a:ea typeface="Verdana" panose="020B0604030504040204" pitchFamily="34" charset="0"/>
            </a:rPr>
            <a:t> pacientu koordinatora darba vietas aprīkošana, telpas pielāgošana;</a:t>
          </a:r>
        </a:p>
        <a:p>
          <a:pPr marL="342900" lvl="2" indent="-171450" algn="just" defTabSz="711200">
            <a:lnSpc>
              <a:spcPct val="90000"/>
            </a:lnSpc>
            <a:spcBef>
              <a:spcPct val="0"/>
            </a:spcBef>
            <a:spcAft>
              <a:spcPct val="20000"/>
            </a:spcAft>
            <a:buFont typeface="Wingdings" panose="05000000000000000000" pitchFamily="2" charset="2"/>
            <a:buChar char="ü"/>
          </a:pPr>
          <a:r>
            <a:rPr lang="lv-LV" sz="1600" kern="1200" dirty="0">
              <a:latin typeface="Verdana" panose="020B0604030504040204" pitchFamily="34" charset="0"/>
              <a:ea typeface="Verdana" panose="020B0604030504040204" pitchFamily="34" charset="0"/>
            </a:rPr>
            <a:t>aprīkojuma iegāde vai telpu uzlabošana primārās aprūpes (ģimenes ārstu, zobārstu) pakalpojumu stiprināšanai.</a:t>
          </a:r>
        </a:p>
      </dsp:txBody>
      <dsp:txXfrm>
        <a:off x="0" y="2294468"/>
        <a:ext cx="8534400" cy="1055700"/>
      </dsp:txXfrm>
    </dsp:sp>
    <dsp:sp modelId="{FFBA728F-C4F6-4257-8E47-C03A10051158}">
      <dsp:nvSpPr>
        <dsp:cNvPr id="0" name=""/>
        <dsp:cNvSpPr/>
      </dsp:nvSpPr>
      <dsp:spPr>
        <a:xfrm>
          <a:off x="0" y="3350168"/>
          <a:ext cx="8534400" cy="888468"/>
        </a:xfrm>
        <a:prstGeom prst="roundRect">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lv-LV" sz="1600" b="1" u="sng" kern="1200" dirty="0">
              <a:latin typeface="Verdana" panose="020B0604030504040204" pitchFamily="34" charset="0"/>
              <a:ea typeface="Verdana" panose="020B0604030504040204" pitchFamily="34" charset="0"/>
            </a:rPr>
            <a:t>Vienota pieeja aprūpei un savstarpējai sadarbībai</a:t>
          </a:r>
          <a:r>
            <a:rPr lang="lv-LV" sz="1600" kern="1200" dirty="0">
              <a:latin typeface="Verdana" panose="020B0604030504040204" pitchFamily="34" charset="0"/>
              <a:ea typeface="Verdana" panose="020B0604030504040204" pitchFamily="34" charset="0"/>
            </a:rPr>
            <a:t>, kas ietver arī skaidras </a:t>
          </a:r>
          <a:r>
            <a:rPr lang="lv-LV" sz="1600" kern="1200" dirty="0" err="1">
              <a:latin typeface="Verdana" panose="020B0604030504040204" pitchFamily="34" charset="0"/>
              <a:ea typeface="Verdana" panose="020B0604030504040204" pitchFamily="34" charset="0"/>
            </a:rPr>
            <a:t>multidisciplināras</a:t>
          </a:r>
          <a:r>
            <a:rPr lang="lv-LV" sz="1600" kern="1200" dirty="0">
              <a:latin typeface="Verdana" panose="020B0604030504040204" pitchFamily="34" charset="0"/>
              <a:ea typeface="Verdana" panose="020B0604030504040204" pitchFamily="34" charset="0"/>
            </a:rPr>
            <a:t> vai starpdisciplināras komandas speciālistu lomas:</a:t>
          </a:r>
        </a:p>
      </dsp:txBody>
      <dsp:txXfrm>
        <a:off x="43371" y="3393539"/>
        <a:ext cx="8447658" cy="801726"/>
      </dsp:txXfrm>
    </dsp:sp>
    <dsp:sp modelId="{E99C554A-EF39-4E69-BC00-236C6CA6E2FD}">
      <dsp:nvSpPr>
        <dsp:cNvPr id="0" name=""/>
        <dsp:cNvSpPr/>
      </dsp:nvSpPr>
      <dsp:spPr>
        <a:xfrm>
          <a:off x="0" y="4238637"/>
          <a:ext cx="8534400" cy="496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967"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lv-LV" sz="1600" kern="1200" dirty="0">
              <a:latin typeface="Verdana" panose="020B0604030504040204" pitchFamily="34" charset="0"/>
              <a:ea typeface="Verdana" panose="020B0604030504040204" pitchFamily="34" charset="0"/>
            </a:rPr>
            <a:t>Piemēram, aprīkojums vai telpu uzlabošana starpdisciplināras komandas darba veicināšanai.</a:t>
          </a:r>
        </a:p>
      </dsp:txBody>
      <dsp:txXfrm>
        <a:off x="0" y="4238637"/>
        <a:ext cx="8534400" cy="4968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FCA19A-0579-4C3F-BC73-660D61A7852C}">
      <dsp:nvSpPr>
        <dsp:cNvPr id="0" name=""/>
        <dsp:cNvSpPr/>
      </dsp:nvSpPr>
      <dsp:spPr>
        <a:xfrm>
          <a:off x="0" y="6090"/>
          <a:ext cx="8458200" cy="861120"/>
        </a:xfrm>
        <a:prstGeom prst="roundRect">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lv-LV" sz="1600" kern="1200" dirty="0">
              <a:latin typeface="Verdana" panose="020B0604030504040204" pitchFamily="34" charset="0"/>
              <a:ea typeface="Verdana" panose="020B0604030504040204" pitchFamily="34" charset="0"/>
            </a:rPr>
            <a:t>Uzsvars uz </a:t>
          </a:r>
          <a:r>
            <a:rPr lang="lv-LV" sz="1600" kern="1200" dirty="0" err="1">
              <a:latin typeface="Verdana" panose="020B0604030504040204" pitchFamily="34" charset="0"/>
              <a:ea typeface="Verdana" panose="020B0604030504040204" pitchFamily="34" charset="0"/>
            </a:rPr>
            <a:t>proaktīvu</a:t>
          </a:r>
          <a:r>
            <a:rPr lang="lv-LV" sz="1600" kern="1200" dirty="0">
              <a:latin typeface="Verdana" panose="020B0604030504040204" pitchFamily="34" charset="0"/>
              <a:ea typeface="Verdana" panose="020B0604030504040204" pitchFamily="34" charset="0"/>
            </a:rPr>
            <a:t> </a:t>
          </a:r>
          <a:r>
            <a:rPr lang="lv-LV" sz="1600" b="1" u="sng" kern="1200" dirty="0">
              <a:latin typeface="Verdana" panose="020B0604030504040204" pitchFamily="34" charset="0"/>
              <a:ea typeface="Verdana" panose="020B0604030504040204" pitchFamily="34" charset="0"/>
            </a:rPr>
            <a:t>sadarbību ar pacientu</a:t>
          </a:r>
          <a:r>
            <a:rPr lang="lv-LV" sz="1600" kern="1200" dirty="0">
              <a:latin typeface="Verdana" panose="020B0604030504040204" pitchFamily="34" charset="0"/>
              <a:ea typeface="Verdana" panose="020B0604030504040204" pitchFamily="34" charset="0"/>
            </a:rPr>
            <a:t>, tai skaitā kopēju virzību uz </a:t>
          </a:r>
          <a:r>
            <a:rPr lang="lv-LV" sz="1600" kern="1200" dirty="0" err="1">
              <a:latin typeface="Verdana" panose="020B0604030504040204" pitchFamily="34" charset="0"/>
              <a:ea typeface="Verdana" panose="020B0604030504040204" pitchFamily="34" charset="0"/>
            </a:rPr>
            <a:t>prevencijas</a:t>
          </a:r>
          <a:r>
            <a:rPr lang="lv-LV" sz="1600" kern="1200" dirty="0">
              <a:latin typeface="Verdana" panose="020B0604030504040204" pitchFamily="34" charset="0"/>
              <a:ea typeface="Verdana" panose="020B0604030504040204" pitchFamily="34" charset="0"/>
            </a:rPr>
            <a:t> vai agrīnās diagnostikas lomas palielināšanu:</a:t>
          </a:r>
        </a:p>
      </dsp:txBody>
      <dsp:txXfrm>
        <a:off x="42036" y="48126"/>
        <a:ext cx="8374128" cy="777048"/>
      </dsp:txXfrm>
    </dsp:sp>
    <dsp:sp modelId="{10108DED-EB34-4597-86F6-E04836AC076E}">
      <dsp:nvSpPr>
        <dsp:cNvPr id="0" name=""/>
        <dsp:cNvSpPr/>
      </dsp:nvSpPr>
      <dsp:spPr>
        <a:xfrm>
          <a:off x="0" y="867210"/>
          <a:ext cx="8458200" cy="761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548"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lv-LV" sz="1600" kern="1200" dirty="0">
              <a:latin typeface="Verdana" panose="020B0604030504040204" pitchFamily="34" charset="0"/>
              <a:ea typeface="Verdana" panose="020B0604030504040204" pitchFamily="34" charset="0"/>
            </a:rPr>
            <a:t>Piemēram, telpu pielāgošana, lai veicinātu efektīvāku pacientu plūsmu, pieejamāku pakalpojumu (piemēram, ginekologa apmeklējums un USG izmeklējums pieejams vienas vizītes laikā).</a:t>
          </a:r>
        </a:p>
      </dsp:txBody>
      <dsp:txXfrm>
        <a:off x="0" y="867210"/>
        <a:ext cx="8458200" cy="761760"/>
      </dsp:txXfrm>
    </dsp:sp>
    <dsp:sp modelId="{00DF0710-AD8F-4CE2-9F76-8F7FA83695D6}">
      <dsp:nvSpPr>
        <dsp:cNvPr id="0" name=""/>
        <dsp:cNvSpPr/>
      </dsp:nvSpPr>
      <dsp:spPr>
        <a:xfrm>
          <a:off x="0" y="1628970"/>
          <a:ext cx="8458200" cy="861120"/>
        </a:xfrm>
        <a:prstGeom prst="roundRect">
          <a:avLst/>
        </a:prstGeom>
        <a:solidFill>
          <a:schemeClr val="accent1">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just" defTabSz="711200">
            <a:lnSpc>
              <a:spcPct val="90000"/>
            </a:lnSpc>
            <a:spcBef>
              <a:spcPct val="0"/>
            </a:spcBef>
            <a:spcAft>
              <a:spcPct val="35000"/>
            </a:spcAft>
            <a:buNone/>
          </a:pPr>
          <a:r>
            <a:rPr lang="lv-LV" sz="1600" b="1" u="sng" kern="1200" dirty="0">
              <a:latin typeface="Verdana" panose="020B0604030504040204" pitchFamily="34" charset="0"/>
              <a:ea typeface="Verdana" panose="020B0604030504040204" pitchFamily="34" charset="0"/>
            </a:rPr>
            <a:t>Jaunu atbalsta infrastruktūru veidošana</a:t>
          </a:r>
          <a:r>
            <a:rPr lang="lv-LV" sz="1600" kern="1200" dirty="0">
              <a:latin typeface="Verdana" panose="020B0604030504040204" pitchFamily="34" charset="0"/>
              <a:ea typeface="Verdana" panose="020B0604030504040204" pitchFamily="34" charset="0"/>
            </a:rPr>
            <a:t> kopsolī ar veselības aprūpes sistēmu integrāciju, t.sk. investīciju slimnīcu infrastruktūrā plānošanu:</a:t>
          </a:r>
        </a:p>
      </dsp:txBody>
      <dsp:txXfrm>
        <a:off x="42036" y="1671006"/>
        <a:ext cx="8374128" cy="777048"/>
      </dsp:txXfrm>
    </dsp:sp>
    <dsp:sp modelId="{630D5FD0-5011-4229-A073-3624D155222E}">
      <dsp:nvSpPr>
        <dsp:cNvPr id="0" name=""/>
        <dsp:cNvSpPr/>
      </dsp:nvSpPr>
      <dsp:spPr>
        <a:xfrm>
          <a:off x="0" y="2490090"/>
          <a:ext cx="8458200" cy="19996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548" tIns="20320" rIns="113792" bIns="20320" numCol="1" spcCol="1270" anchor="t" anchorCtr="0">
          <a:noAutofit/>
        </a:bodyPr>
        <a:lstStyle/>
        <a:p>
          <a:pPr marL="171450" lvl="1" indent="-171450" algn="just" defTabSz="711200">
            <a:lnSpc>
              <a:spcPct val="90000"/>
            </a:lnSpc>
            <a:spcBef>
              <a:spcPct val="0"/>
            </a:spcBef>
            <a:spcAft>
              <a:spcPct val="20000"/>
            </a:spcAft>
            <a:buChar char="•"/>
          </a:pPr>
          <a:r>
            <a:rPr lang="lv-LV" sz="1600" kern="1200" dirty="0">
              <a:latin typeface="Verdana" panose="020B0604030504040204" pitchFamily="34" charset="0"/>
              <a:ea typeface="Verdana" panose="020B0604030504040204" pitchFamily="34" charset="0"/>
            </a:rPr>
            <a:t>Piemēram,</a:t>
          </a:r>
        </a:p>
        <a:p>
          <a:pPr marL="342900" lvl="2" indent="-171450" algn="just" defTabSz="711200">
            <a:lnSpc>
              <a:spcPct val="90000"/>
            </a:lnSpc>
            <a:spcBef>
              <a:spcPct val="0"/>
            </a:spcBef>
            <a:spcAft>
              <a:spcPct val="20000"/>
            </a:spcAft>
            <a:buFont typeface="Wingdings" panose="05000000000000000000" pitchFamily="2" charset="2"/>
            <a:buChar char="ü"/>
          </a:pPr>
          <a:r>
            <a:rPr lang="lv-LV" sz="1600" kern="1200" dirty="0">
              <a:latin typeface="Verdana" panose="020B0604030504040204" pitchFamily="34" charset="0"/>
              <a:ea typeface="Verdana" panose="020B0604030504040204" pitchFamily="34" charset="0"/>
            </a:rPr>
            <a:t>stacionāra telpu uzlabošana ar mērķi veicināt pakalpojuma pieejamību reģionā, racionālu resursu izmantošanu, nodrošinot stacionāro aprūpi atbilstoši slimnīcas līmenim un pēctecīgu ambulatoro aprūpi;</a:t>
          </a:r>
        </a:p>
        <a:p>
          <a:pPr marL="342900" lvl="2" indent="-171450" algn="just" defTabSz="711200">
            <a:lnSpc>
              <a:spcPct val="90000"/>
            </a:lnSpc>
            <a:spcBef>
              <a:spcPct val="0"/>
            </a:spcBef>
            <a:spcAft>
              <a:spcPct val="20000"/>
            </a:spcAft>
            <a:buFont typeface="Wingdings" panose="05000000000000000000" pitchFamily="2" charset="2"/>
            <a:buChar char="ü"/>
          </a:pPr>
          <a:r>
            <a:rPr lang="lv-LV" sz="1600" kern="1200" dirty="0">
              <a:latin typeface="Verdana" panose="020B0604030504040204" pitchFamily="34" charset="0"/>
              <a:ea typeface="Verdana" panose="020B0604030504040204" pitchFamily="34" charset="0"/>
            </a:rPr>
            <a:t>mobilas/pārvietojamas iekārtas iegāde, kuras pārvietošanas rezultātā tiek </a:t>
          </a:r>
          <a:r>
            <a:rPr lang="lv-LV" sz="1600" kern="1200" dirty="0" err="1">
              <a:latin typeface="Verdana" panose="020B0604030504040204" pitchFamily="34" charset="0"/>
              <a:ea typeface="Verdana" panose="020B0604030504040204" pitchFamily="34" charset="0"/>
            </a:rPr>
            <a:t>efektivizēta</a:t>
          </a:r>
          <a:r>
            <a:rPr lang="lv-LV" sz="1600" kern="1200" dirty="0">
              <a:latin typeface="Verdana" panose="020B0604030504040204" pitchFamily="34" charset="0"/>
              <a:ea typeface="Verdana" panose="020B0604030504040204" pitchFamily="34" charset="0"/>
            </a:rPr>
            <a:t> pacientu plūsma;</a:t>
          </a:r>
        </a:p>
        <a:p>
          <a:pPr marL="342900" lvl="2" indent="-171450" algn="just" defTabSz="711200">
            <a:lnSpc>
              <a:spcPct val="90000"/>
            </a:lnSpc>
            <a:spcBef>
              <a:spcPct val="0"/>
            </a:spcBef>
            <a:spcAft>
              <a:spcPct val="20000"/>
            </a:spcAft>
            <a:buFont typeface="Wingdings" panose="05000000000000000000" pitchFamily="2" charset="2"/>
            <a:buChar char="ü"/>
          </a:pPr>
          <a:r>
            <a:rPr lang="lv-LV" sz="1600" kern="1200" dirty="0">
              <a:latin typeface="Verdana" panose="020B0604030504040204" pitchFamily="34" charset="0"/>
              <a:ea typeface="Verdana" panose="020B0604030504040204" pitchFamily="34" charset="0"/>
            </a:rPr>
            <a:t>aprīkojuma nomaiņa, lai nebūtu jāpārtrauc pakalpojums novecojušu medicīnas tehnoloģiju dēļ.</a:t>
          </a:r>
        </a:p>
      </dsp:txBody>
      <dsp:txXfrm>
        <a:off x="0" y="2490090"/>
        <a:ext cx="8458200" cy="199962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E572615-529F-416B-85C3-CC12FC850629}" type="datetimeFigureOut">
              <a:rPr lang="lv-LV" smtClean="0"/>
              <a:pPr/>
              <a:t>09.08.2023</a:t>
            </a:fld>
            <a:endParaRPr lang="lv-LV"/>
          </a:p>
        </p:txBody>
      </p:sp>
      <p:sp>
        <p:nvSpPr>
          <p:cNvPr id="4" name="Footer Placeholder 3"/>
          <p:cNvSpPr>
            <a:spLocks noGrp="1"/>
          </p:cNvSpPr>
          <p:nvPr>
            <p:ph type="ftr" sz="quarter" idx="2"/>
          </p:nvPr>
        </p:nvSpPr>
        <p:spPr>
          <a:xfrm>
            <a:off x="0" y="9428165"/>
            <a:ext cx="2946400" cy="4968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49688" y="9428165"/>
            <a:ext cx="2946400" cy="496887"/>
          </a:xfrm>
          <a:prstGeom prst="rect">
            <a:avLst/>
          </a:prstGeom>
        </p:spPr>
        <p:txBody>
          <a:bodyPr vert="horz" lIns="91440" tIns="45720" rIns="91440" bIns="45720" rtlCol="0" anchor="b"/>
          <a:lstStyle>
            <a:lvl1pPr algn="r">
              <a:defRPr sz="1200"/>
            </a:lvl1pPr>
          </a:lstStyle>
          <a:p>
            <a:fld id="{4C73BCA0-598E-4CEC-9DEE-30E75FD13D6A}" type="slidenum">
              <a:rPr lang="lv-LV" smtClean="0"/>
              <a:pPr/>
              <a:t>‹#›</a:t>
            </a:fld>
            <a:endParaRPr lang="lv-LV"/>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7D8B0190-AB26-45BA-9728-4B31236091C6}" type="datetimeFigureOut">
              <a:rPr lang="lv-LV" smtClean="0"/>
              <a:pPr/>
              <a:t>09.08.2023</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1B279CF9-1BEB-4BD2-BFB6-79C9D6052C24}" type="slidenum">
              <a:rPr lang="lv-LV" smtClean="0"/>
              <a:pPr/>
              <a:t>‹#›</a:t>
            </a:fld>
            <a:endParaRPr lang="lv-LV"/>
          </a:p>
        </p:txBody>
      </p:sp>
    </p:spTree>
    <p:extLst>
      <p:ext uri="{BB962C8B-B14F-4D97-AF65-F5344CB8AC3E}">
        <p14:creationId xmlns:p14="http://schemas.microsoft.com/office/powerpoint/2010/main" val="4175990985"/>
      </p:ext>
    </p:extLst>
  </p:cSld>
  <p:clrMap bg1="lt1" tx1="dk1" bg2="lt2" tx2="dk2" accent1="accent1" accent2="accent2" accent3="accent3" accent4="accent4" accent5="accent5" accent6="accent6" hlink="hlink" folHlink="folHlink"/>
  <p:notesStyle>
    <a:lvl1pPr marL="0" algn="l" defTabSz="939575" rtl="0" eaLnBrk="1" latinLnBrk="0" hangingPunct="1">
      <a:defRPr sz="1200" kern="1200">
        <a:solidFill>
          <a:schemeClr val="tx1"/>
        </a:solidFill>
        <a:latin typeface="+mn-lt"/>
        <a:ea typeface="+mn-ea"/>
        <a:cs typeface="+mn-cs"/>
      </a:defRPr>
    </a:lvl1pPr>
    <a:lvl2pPr marL="469788" algn="l" defTabSz="939575" rtl="0" eaLnBrk="1" latinLnBrk="0" hangingPunct="1">
      <a:defRPr sz="1200" kern="1200">
        <a:solidFill>
          <a:schemeClr val="tx1"/>
        </a:solidFill>
        <a:latin typeface="+mn-lt"/>
        <a:ea typeface="+mn-ea"/>
        <a:cs typeface="+mn-cs"/>
      </a:defRPr>
    </a:lvl2pPr>
    <a:lvl3pPr marL="939575" algn="l" defTabSz="939575" rtl="0" eaLnBrk="1" latinLnBrk="0" hangingPunct="1">
      <a:defRPr sz="1200" kern="1200">
        <a:solidFill>
          <a:schemeClr val="tx1"/>
        </a:solidFill>
        <a:latin typeface="+mn-lt"/>
        <a:ea typeface="+mn-ea"/>
        <a:cs typeface="+mn-cs"/>
      </a:defRPr>
    </a:lvl3pPr>
    <a:lvl4pPr marL="1409365" algn="l" defTabSz="939575" rtl="0" eaLnBrk="1" latinLnBrk="0" hangingPunct="1">
      <a:defRPr sz="1200" kern="1200">
        <a:solidFill>
          <a:schemeClr val="tx1"/>
        </a:solidFill>
        <a:latin typeface="+mn-lt"/>
        <a:ea typeface="+mn-ea"/>
        <a:cs typeface="+mn-cs"/>
      </a:defRPr>
    </a:lvl4pPr>
    <a:lvl5pPr marL="1879152" algn="l" defTabSz="939575" rtl="0" eaLnBrk="1" latinLnBrk="0" hangingPunct="1">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1B279CF9-1BEB-4BD2-BFB6-79C9D6052C24}" type="slidenum">
              <a:rPr lang="lv-LV" smtClean="0"/>
              <a:pPr/>
              <a:t>2</a:t>
            </a:fld>
            <a:endParaRPr lang="lv-LV"/>
          </a:p>
        </p:txBody>
      </p:sp>
    </p:spTree>
    <p:extLst>
      <p:ext uri="{BB962C8B-B14F-4D97-AF65-F5344CB8AC3E}">
        <p14:creationId xmlns:p14="http://schemas.microsoft.com/office/powerpoint/2010/main" val="42793143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1B279CF9-1BEB-4BD2-BFB6-79C9D6052C24}" type="slidenum">
              <a:rPr lang="lv-LV" smtClean="0"/>
              <a:pPr/>
              <a:t>3</a:t>
            </a:fld>
            <a:endParaRPr lang="lv-LV"/>
          </a:p>
        </p:txBody>
      </p:sp>
    </p:spTree>
    <p:extLst>
      <p:ext uri="{BB962C8B-B14F-4D97-AF65-F5344CB8AC3E}">
        <p14:creationId xmlns:p14="http://schemas.microsoft.com/office/powerpoint/2010/main" val="32217318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1B279CF9-1BEB-4BD2-BFB6-79C9D6052C24}" type="slidenum">
              <a:rPr lang="lv-LV" smtClean="0"/>
              <a:pPr/>
              <a:t>16</a:t>
            </a:fld>
            <a:endParaRPr lang="lv-LV"/>
          </a:p>
        </p:txBody>
      </p:sp>
    </p:spTree>
    <p:extLst>
      <p:ext uri="{BB962C8B-B14F-4D97-AF65-F5344CB8AC3E}">
        <p14:creationId xmlns:p14="http://schemas.microsoft.com/office/powerpoint/2010/main" val="12735925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667000" y="1"/>
            <a:ext cx="3777632" cy="4166170"/>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2" name="Title 1"/>
          <p:cNvSpPr>
            <a:spLocks noGrp="1"/>
          </p:cNvSpPr>
          <p:nvPr>
            <p:ph type="ctrTitle"/>
          </p:nvPr>
        </p:nvSpPr>
        <p:spPr>
          <a:xfrm>
            <a:off x="685800" y="3178177"/>
            <a:ext cx="7772400" cy="1470023"/>
          </a:xfrm>
        </p:spPr>
        <p:txBody>
          <a:bodyPr>
            <a:normAutofit/>
          </a:bodyPr>
          <a:lstStyle>
            <a:lvl1pPr algn="ctr">
              <a:defRPr sz="3600" b="1">
                <a:latin typeface="Cambria" pitchFamily="18" charset="0"/>
              </a:defRPr>
            </a:lvl1pPr>
          </a:lstStyle>
          <a:p>
            <a:r>
              <a:rPr lang="en-US"/>
              <a:t>Click to edit Master title style</a:t>
            </a:r>
          </a:p>
        </p:txBody>
      </p:sp>
      <p:sp>
        <p:nvSpPr>
          <p:cNvPr id="3" name="Subtitle 2"/>
          <p:cNvSpPr>
            <a:spLocks noGrp="1"/>
          </p:cNvSpPr>
          <p:nvPr>
            <p:ph type="subTitle" idx="1"/>
          </p:nvPr>
        </p:nvSpPr>
        <p:spPr>
          <a:xfrm>
            <a:off x="1371600" y="5943600"/>
            <a:ext cx="6400800" cy="381000"/>
          </a:xfrm>
        </p:spPr>
        <p:txBody>
          <a:bodyPr>
            <a:normAutofit/>
          </a:bodyPr>
          <a:lstStyle>
            <a:lvl1pPr marL="0" indent="0" algn="ctr">
              <a:buNone/>
              <a:defRPr sz="2000">
                <a:solidFill>
                  <a:schemeClr val="tx1">
                    <a:tint val="75000"/>
                  </a:schemeClr>
                </a:solidFill>
                <a:latin typeface="Cambria" pitchFamily="18" charset="0"/>
              </a:defRPr>
            </a:lvl1pPr>
            <a:lvl2pPr marL="469788" indent="0" algn="ctr">
              <a:buNone/>
              <a:defRPr>
                <a:solidFill>
                  <a:schemeClr val="tx1">
                    <a:tint val="75000"/>
                  </a:schemeClr>
                </a:solidFill>
              </a:defRPr>
            </a:lvl2pPr>
            <a:lvl3pPr marL="939575" indent="0" algn="ctr">
              <a:buNone/>
              <a:defRPr>
                <a:solidFill>
                  <a:schemeClr val="tx1">
                    <a:tint val="75000"/>
                  </a:schemeClr>
                </a:solidFill>
              </a:defRPr>
            </a:lvl3pPr>
            <a:lvl4pPr marL="1409365" indent="0" algn="ctr">
              <a:buNone/>
              <a:defRPr>
                <a:solidFill>
                  <a:schemeClr val="tx1">
                    <a:tint val="75000"/>
                  </a:schemeClr>
                </a:solidFill>
              </a:defRPr>
            </a:lvl4pPr>
            <a:lvl5pPr marL="1879152" indent="0" algn="ctr">
              <a:buNone/>
              <a:defRPr>
                <a:solidFill>
                  <a:schemeClr val="tx1">
                    <a:tint val="75000"/>
                  </a:schemeClr>
                </a:solidFill>
              </a:defRPr>
            </a:lvl5pPr>
            <a:lvl6pPr marL="2348940" indent="0" algn="ctr">
              <a:buNone/>
              <a:defRPr>
                <a:solidFill>
                  <a:schemeClr val="tx1">
                    <a:tint val="75000"/>
                  </a:schemeClr>
                </a:solidFill>
              </a:defRPr>
            </a:lvl6pPr>
            <a:lvl7pPr marL="2818729" indent="0" algn="ctr">
              <a:buNone/>
              <a:defRPr>
                <a:solidFill>
                  <a:schemeClr val="tx1">
                    <a:tint val="75000"/>
                  </a:schemeClr>
                </a:solidFill>
              </a:defRPr>
            </a:lvl7pPr>
            <a:lvl8pPr marL="3288515" indent="0" algn="ctr">
              <a:buNone/>
              <a:defRPr>
                <a:solidFill>
                  <a:schemeClr val="tx1">
                    <a:tint val="75000"/>
                  </a:schemeClr>
                </a:solidFill>
              </a:defRPr>
            </a:lvl8pPr>
            <a:lvl9pPr marL="3758305" indent="0" algn="ctr">
              <a:buNone/>
              <a:defRPr>
                <a:solidFill>
                  <a:schemeClr val="tx1">
                    <a:tint val="75000"/>
                  </a:schemeClr>
                </a:solidFill>
              </a:defRPr>
            </a:lvl9pPr>
          </a:lstStyle>
          <a:p>
            <a:r>
              <a:rPr lang="en-US"/>
              <a:t>Click to edit Master subtitle style</a:t>
            </a:r>
            <a:endParaRPr lang="en-US" dirty="0"/>
          </a:p>
        </p:txBody>
      </p:sp>
      <p:sp>
        <p:nvSpPr>
          <p:cNvPr id="6" name="Rectangle 5"/>
          <p:cNvSpPr/>
          <p:nvPr/>
        </p:nvSpPr>
        <p:spPr>
          <a:xfrm>
            <a:off x="457200" y="0"/>
            <a:ext cx="1600200" cy="1828800"/>
          </a:xfrm>
          <a:prstGeom prst="rect">
            <a:avLst/>
          </a:prstGeom>
          <a:solidFill>
            <a:schemeClr val="lt1"/>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lv-L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1127A49-8623-430D-9CCC-FA9B5DAE1CB5}" type="datetime1">
              <a:rPr lang="en-US" smtClean="0"/>
              <a:pPr/>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96340" y="0"/>
            <a:ext cx="1761743" cy="1957799"/>
          </a:xfrm>
          <a:prstGeom prst="rect">
            <a:avLst/>
          </a:prstGeom>
        </p:spPr>
      </p:pic>
      <p:sp>
        <p:nvSpPr>
          <p:cNvPr id="2" name="Title Placeholder 1"/>
          <p:cNvSpPr>
            <a:spLocks noGrp="1"/>
          </p:cNvSpPr>
          <p:nvPr>
            <p:ph type="title"/>
          </p:nvPr>
        </p:nvSpPr>
        <p:spPr>
          <a:xfrm>
            <a:off x="1828800" y="274643"/>
            <a:ext cx="6858000" cy="1143000"/>
          </a:xfrm>
          <a:prstGeom prst="rect">
            <a:avLst/>
          </a:prstGeom>
        </p:spPr>
        <p:txBody>
          <a:bodyPr vert="horz" lIns="93957" tIns="46979" rIns="93957" bIns="46979"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8"/>
            <a:ext cx="8229600" cy="4525965"/>
          </a:xfrm>
          <a:prstGeom prst="rect">
            <a:avLst/>
          </a:prstGeom>
        </p:spPr>
        <p:txBody>
          <a:bodyPr vert="horz" lIns="93957" tIns="46979" rIns="93957" bIns="4697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9"/>
            <a:ext cx="2133600" cy="365123"/>
          </a:xfrm>
          <a:prstGeom prst="rect">
            <a:avLst/>
          </a:prstGeom>
        </p:spPr>
        <p:txBody>
          <a:bodyPr vert="horz" lIns="93957" tIns="46979" rIns="93957" bIns="46979" rtlCol="0" anchor="ctr"/>
          <a:lstStyle>
            <a:lvl1pPr algn="l">
              <a:defRPr sz="1400">
                <a:solidFill>
                  <a:schemeClr val="tx1">
                    <a:tint val="75000"/>
                  </a:schemeClr>
                </a:solidFill>
                <a:latin typeface="Cambria" pitchFamily="18" charset="0"/>
              </a:defRPr>
            </a:lvl1pPr>
          </a:lstStyle>
          <a:p>
            <a:fld id="{14F550A5-531C-42D8-8F37-215A359AC47F}" type="datetime1">
              <a:rPr lang="en-US" smtClean="0"/>
              <a:pPr/>
              <a:t>8/9/2023</a:t>
            </a:fld>
            <a:endParaRPr lang="en-US"/>
          </a:p>
        </p:txBody>
      </p:sp>
      <p:sp>
        <p:nvSpPr>
          <p:cNvPr id="5" name="Footer Placeholder 4"/>
          <p:cNvSpPr>
            <a:spLocks noGrp="1"/>
          </p:cNvSpPr>
          <p:nvPr>
            <p:ph type="ftr" sz="quarter" idx="3"/>
          </p:nvPr>
        </p:nvSpPr>
        <p:spPr>
          <a:xfrm>
            <a:off x="3124200" y="6356369"/>
            <a:ext cx="2895600" cy="365123"/>
          </a:xfrm>
          <a:prstGeom prst="rect">
            <a:avLst/>
          </a:prstGeom>
        </p:spPr>
        <p:txBody>
          <a:bodyPr vert="horz" lIns="93957" tIns="46979" rIns="93957" bIns="46979" rtlCol="0" anchor="ctr"/>
          <a:lstStyle>
            <a:lvl1pPr algn="ctr">
              <a:defRPr sz="1400">
                <a:solidFill>
                  <a:schemeClr val="tx1">
                    <a:tint val="75000"/>
                  </a:schemeClr>
                </a:solidFill>
                <a:latin typeface="Cambria" pitchFamily="18" charset="0"/>
              </a:defRPr>
            </a:lvl1pPr>
          </a:lstStyle>
          <a:p>
            <a:endParaRPr lang="en-US"/>
          </a:p>
        </p:txBody>
      </p:sp>
      <p:sp>
        <p:nvSpPr>
          <p:cNvPr id="6" name="Slide Number Placeholder 5"/>
          <p:cNvSpPr>
            <a:spLocks noGrp="1"/>
          </p:cNvSpPr>
          <p:nvPr>
            <p:ph type="sldNum" sz="quarter" idx="4"/>
          </p:nvPr>
        </p:nvSpPr>
        <p:spPr>
          <a:xfrm>
            <a:off x="6553200" y="6356369"/>
            <a:ext cx="2133600" cy="365123"/>
          </a:xfrm>
          <a:prstGeom prst="rect">
            <a:avLst/>
          </a:prstGeom>
        </p:spPr>
        <p:txBody>
          <a:bodyPr vert="horz" lIns="93957" tIns="46979" rIns="93957" bIns="46979" rtlCol="0" anchor="ctr"/>
          <a:lstStyle>
            <a:lvl1pPr algn="r">
              <a:defRPr sz="1400">
                <a:solidFill>
                  <a:schemeClr val="tx1">
                    <a:tint val="75000"/>
                  </a:schemeClr>
                </a:solidFill>
                <a:latin typeface="Cambria" pitchFamily="18" charset="0"/>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Lst>
  <p:hf hdr="0" ftr="0" dt="0"/>
  <p:txStyles>
    <p:titleStyle>
      <a:lvl1pPr algn="r" defTabSz="939575" rtl="0" eaLnBrk="1" latinLnBrk="0" hangingPunct="1">
        <a:spcBef>
          <a:spcPct val="0"/>
        </a:spcBef>
        <a:buNone/>
        <a:defRPr sz="2800" b="1" kern="1200">
          <a:solidFill>
            <a:schemeClr val="tx1"/>
          </a:solidFill>
          <a:effectLst>
            <a:outerShdw blurRad="38100" dist="38100" dir="2700000" algn="tl">
              <a:srgbClr val="000000">
                <a:alpha val="43137"/>
              </a:srgbClr>
            </a:outerShdw>
          </a:effectLst>
          <a:latin typeface="Cambria" pitchFamily="18" charset="0"/>
          <a:ea typeface="+mj-ea"/>
          <a:cs typeface="+mj-cs"/>
        </a:defRPr>
      </a:lvl1pPr>
    </p:titleStyle>
    <p:bodyStyle>
      <a:lvl1pPr marL="352341" indent="-352341"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1pPr>
      <a:lvl2pPr marL="763404" indent="-293618"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2pPr>
      <a:lvl3pPr marL="1174468"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3pPr>
      <a:lvl4pPr marL="1644259"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4pPr>
      <a:lvl5pPr marL="2114047" indent="-234893" algn="l" defTabSz="939575" rtl="0" eaLnBrk="1" latinLnBrk="0" hangingPunct="1">
        <a:spcBef>
          <a:spcPct val="20000"/>
        </a:spcBef>
        <a:buFont typeface="Arial" pitchFamily="34" charset="0"/>
        <a:buChar char="»"/>
        <a:defRPr sz="2000" kern="1200">
          <a:solidFill>
            <a:schemeClr val="tx1"/>
          </a:solidFill>
          <a:latin typeface="Cambria" pitchFamily="18" charset="0"/>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vm.gov.lv/lv/atbalsts-sekundaro-ambulatoro-pakalpojumu-sniedzeju-veselibas-aprupes-infrastrukturas-stiprinasanai-4113i"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vm.gov.lv/lv/media/12021/download?attachment" TargetMode="External"/><Relationship Id="rId2" Type="http://schemas.openxmlformats.org/officeDocument/2006/relationships/hyperlink" Target="https://www.vm.gov.lv/lv/media/12024/download?attachment"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sfondi.lv/normativie-akti-un-dokumenti/2021-2027-planosanas-periods/es-fondu-2021-2027-gada-un-atveselosanas-fonda-komunikacijas-un-dizaina-vadlinijas"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9.xml.rels><?xml version="1.0" encoding="UTF-8" standalone="yes"?>
<Relationships xmlns="http://schemas.openxmlformats.org/package/2006/relationships"><Relationship Id="rId3" Type="http://schemas.openxmlformats.org/officeDocument/2006/relationships/hyperlink" Target="mailto:Kristine.Karsa@vm.gov.lv" TargetMode="External"/><Relationship Id="rId2" Type="http://schemas.openxmlformats.org/officeDocument/2006/relationships/hyperlink" Target="https://www.vm.gov.lv/lv/atbalsts-sekundaro-ambulatoro-pakalpojumu-sniedzeju-veselibas-aprupes-infrastrukturas-stiprinasanai-4113i" TargetMode="External"/><Relationship Id="rId1" Type="http://schemas.openxmlformats.org/officeDocument/2006/relationships/slideLayout" Target="../slideLayouts/slideLayout2.xml"/><Relationship Id="rId5" Type="http://schemas.openxmlformats.org/officeDocument/2006/relationships/hyperlink" Target="mailto:Evija.Kvante@vm.gov.lv" TargetMode="External"/><Relationship Id="rId4" Type="http://schemas.openxmlformats.org/officeDocument/2006/relationships/hyperlink" Target="mailto:Kristine.Straume@vm.gov.lv"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likumi.lv/ta/id/342905-eiropas-savienibas-atveselosanas-un-noturibas-mehanisma-plana-4-1-1-3-i-investicijas-atbalsts-sekundaro-ambulatoro-pakalpojumu"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vm.gov.lv/lv/atbalsts-sekundaro-ambulatoro-pakalpojumu-sniedzeju-veselibas-aprupes-infrastrukturas-stiprinasanai-4113i" TargetMode="External"/><Relationship Id="rId2" Type="http://schemas.openxmlformats.org/officeDocument/2006/relationships/hyperlink" Target="https://www.cfla.gov.lv/lv/par-e-vidi" TargetMode="External"/><Relationship Id="rId1" Type="http://schemas.openxmlformats.org/officeDocument/2006/relationships/slideLayout" Target="../slideLayouts/slideLayout2.xml"/><Relationship Id="rId4" Type="http://schemas.openxmlformats.org/officeDocument/2006/relationships/hyperlink" Target="https://m.esfondi.lv/kohezijas-politikas-fondu-vadibas-informacijas-sistema"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vm.gov.lv/lv/atbalsts-sekundaro-ambulatoro-pakalpojumu-sniedzeju-veselibas-aprupes-infrastrukturas-stiprinasanai-4113i"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6622199"/>
            <a:ext cx="9144000" cy="244656"/>
          </a:xfrm>
          <a:prstGeom prst="rect">
            <a:avLst/>
          </a:prstGeom>
        </p:spPr>
      </p:pic>
      <p:sp>
        <p:nvSpPr>
          <p:cNvPr id="5" name="Title 4">
            <a:extLst>
              <a:ext uri="{FF2B5EF4-FFF2-40B4-BE49-F238E27FC236}">
                <a16:creationId xmlns:a16="http://schemas.microsoft.com/office/drawing/2014/main" id="{B3F71D6B-A401-4F09-8338-277B2AF7D588}"/>
              </a:ext>
            </a:extLst>
          </p:cNvPr>
          <p:cNvSpPr>
            <a:spLocks noGrp="1"/>
          </p:cNvSpPr>
          <p:nvPr>
            <p:ph type="ctrTitle"/>
          </p:nvPr>
        </p:nvSpPr>
        <p:spPr>
          <a:xfrm>
            <a:off x="762000" y="3124200"/>
            <a:ext cx="7772400" cy="1470023"/>
          </a:xfrm>
        </p:spPr>
        <p:txBody>
          <a:bodyPr>
            <a:noAutofit/>
          </a:bodyPr>
          <a:lstStyle/>
          <a:p>
            <a:br>
              <a:rPr lang="lv-LV" sz="2600" dirty="0"/>
            </a:br>
            <a:br>
              <a:rPr lang="lv-LV" sz="2600" dirty="0"/>
            </a:br>
            <a:r>
              <a:rPr lang="lv-LV" sz="2900" b="1" i="0" dirty="0">
                <a:effectLst/>
                <a:latin typeface="Verdana" panose="020B0604030504040204" pitchFamily="34" charset="0"/>
                <a:ea typeface="Verdana" panose="020B0604030504040204" pitchFamily="34" charset="0"/>
              </a:rPr>
              <a:t>Atveseļošanas un noturības mehānisma plāna investīcija 4.1.1.</a:t>
            </a:r>
            <a:r>
              <a:rPr lang="en-GB" sz="2900" b="1" i="0" dirty="0">
                <a:effectLst/>
                <a:latin typeface="Verdana" panose="020B0604030504040204" pitchFamily="34" charset="0"/>
                <a:ea typeface="Verdana" panose="020B0604030504040204" pitchFamily="34" charset="0"/>
              </a:rPr>
              <a:t>3</a:t>
            </a:r>
            <a:r>
              <a:rPr lang="lv-LV" sz="2900" b="1" i="0" dirty="0">
                <a:effectLst/>
                <a:latin typeface="Verdana" panose="020B0604030504040204" pitchFamily="34" charset="0"/>
                <a:ea typeface="Verdana" panose="020B0604030504040204" pitchFamily="34" charset="0"/>
              </a:rPr>
              <a:t>.i. </a:t>
            </a:r>
            <a:br>
              <a:rPr lang="lv-LV" sz="2900" dirty="0">
                <a:latin typeface="Verdana" panose="020B0604030504040204" pitchFamily="34" charset="0"/>
                <a:ea typeface="Verdana" panose="020B0604030504040204" pitchFamily="34" charset="0"/>
              </a:rPr>
            </a:br>
            <a:br>
              <a:rPr lang="lv-LV" sz="2600" b="0" i="1" dirty="0">
                <a:effectLst/>
              </a:rPr>
            </a:br>
            <a:br>
              <a:rPr lang="lv-LV" sz="2600" b="0" i="1" dirty="0">
                <a:effectLst/>
              </a:rPr>
            </a:br>
            <a:endParaRPr lang="lv-LV" sz="2600" b="0" i="1" dirty="0">
              <a:effectLst/>
            </a:endParaRPr>
          </a:p>
        </p:txBody>
      </p:sp>
    </p:spTree>
    <p:extLst>
      <p:ext uri="{BB962C8B-B14F-4D97-AF65-F5344CB8AC3E}">
        <p14:creationId xmlns:p14="http://schemas.microsoft.com/office/powerpoint/2010/main" val="3909412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DEE4-A1A8-DE12-5588-E33537AF50C6}"/>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Atbalstāmās darbības un attiecināmās izmaksas</a:t>
            </a:r>
          </a:p>
        </p:txBody>
      </p:sp>
      <p:sp>
        <p:nvSpPr>
          <p:cNvPr id="3" name="Content Placeholder 2">
            <a:extLst>
              <a:ext uri="{FF2B5EF4-FFF2-40B4-BE49-F238E27FC236}">
                <a16:creationId xmlns:a16="http://schemas.microsoft.com/office/drawing/2014/main" id="{403E2B91-504B-2B6A-AECF-0977F3237E10}"/>
              </a:ext>
            </a:extLst>
          </p:cNvPr>
          <p:cNvSpPr>
            <a:spLocks noGrp="1"/>
          </p:cNvSpPr>
          <p:nvPr>
            <p:ph idx="1"/>
          </p:nvPr>
        </p:nvSpPr>
        <p:spPr/>
        <p:txBody>
          <a:bodyPr>
            <a:normAutofit/>
          </a:bodyPr>
          <a:lstStyle/>
          <a:p>
            <a:pPr marL="0" indent="0">
              <a:buNone/>
            </a:pPr>
            <a:r>
              <a:rPr lang="lv-LV" sz="2400" dirty="0">
                <a:latin typeface="Verdana" panose="020B0604030504040204" pitchFamily="34" charset="0"/>
                <a:ea typeface="Verdana" panose="020B0604030504040204" pitchFamily="34" charset="0"/>
              </a:rPr>
              <a:t>3. </a:t>
            </a:r>
            <a:r>
              <a:rPr lang="lv-LV" sz="2400" u="sng" dirty="0">
                <a:latin typeface="Verdana" panose="020B0604030504040204" pitchFamily="34" charset="0"/>
                <a:ea typeface="Verdana" panose="020B0604030504040204" pitchFamily="34" charset="0"/>
              </a:rPr>
              <a:t>Audita vai revīzijas ietvaros</a:t>
            </a:r>
            <a:r>
              <a:rPr lang="lv-LV" sz="2400" dirty="0">
                <a:latin typeface="Verdana" panose="020B0604030504040204" pitchFamily="34" charset="0"/>
                <a:ea typeface="Verdana" panose="020B0604030504040204" pitchFamily="34" charset="0"/>
              </a:rPr>
              <a:t>:</a:t>
            </a:r>
          </a:p>
          <a:p>
            <a:pPr algn="just"/>
            <a:r>
              <a:rPr lang="lv-LV" sz="2400" dirty="0">
                <a:latin typeface="Verdana" panose="020B0604030504040204" pitchFamily="34" charset="0"/>
                <a:ea typeface="Verdana" panose="020B0604030504040204" pitchFamily="34" charset="0"/>
              </a:rPr>
              <a:t>zvērināta revidenta, zvērinātu revidentu komercsabiedrības, starptautiski atzītu profesionālo organizāciju sertificēta auditora ziņojumu par saskaņoto procedūru veikšanu par projekta darbību un rādītāja (uzlabota infrastruktūra vienā iestādē) sasniegšanu</a:t>
            </a:r>
          </a:p>
        </p:txBody>
      </p:sp>
      <p:sp>
        <p:nvSpPr>
          <p:cNvPr id="4" name="Slide Number Placeholder 3">
            <a:extLst>
              <a:ext uri="{FF2B5EF4-FFF2-40B4-BE49-F238E27FC236}">
                <a16:creationId xmlns:a16="http://schemas.microsoft.com/office/drawing/2014/main" id="{09EB047A-51D7-A12B-ACE7-A980BEB128FB}"/>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14006303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DEE4-A1A8-DE12-5588-E33537AF50C6}"/>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Piemērs revidenta ziņojumam</a:t>
            </a:r>
          </a:p>
        </p:txBody>
      </p:sp>
      <p:sp>
        <p:nvSpPr>
          <p:cNvPr id="4" name="Slide Number Placeholder 3">
            <a:extLst>
              <a:ext uri="{FF2B5EF4-FFF2-40B4-BE49-F238E27FC236}">
                <a16:creationId xmlns:a16="http://schemas.microsoft.com/office/drawing/2014/main" id="{09EB047A-51D7-A12B-ACE7-A980BEB128FB}"/>
              </a:ext>
            </a:extLst>
          </p:cNvPr>
          <p:cNvSpPr>
            <a:spLocks noGrp="1"/>
          </p:cNvSpPr>
          <p:nvPr>
            <p:ph type="sldNum" sz="quarter" idx="12"/>
          </p:nvPr>
        </p:nvSpPr>
        <p:spPr/>
        <p:txBody>
          <a:bodyPr/>
          <a:lstStyle/>
          <a:p>
            <a:fld id="{B6F15528-21DE-4FAA-801E-634DDDAF4B2B}" type="slidenum">
              <a:rPr lang="en-US" smtClean="0"/>
              <a:pPr/>
              <a:t>11</a:t>
            </a:fld>
            <a:endParaRPr lang="en-US"/>
          </a:p>
        </p:txBody>
      </p:sp>
      <p:pic>
        <p:nvPicPr>
          <p:cNvPr id="8" name="Picture 7">
            <a:extLst>
              <a:ext uri="{FF2B5EF4-FFF2-40B4-BE49-F238E27FC236}">
                <a16:creationId xmlns:a16="http://schemas.microsoft.com/office/drawing/2014/main" id="{4CD8C9EE-5520-559C-AAB5-771EE8184935}"/>
              </a:ext>
            </a:extLst>
          </p:cNvPr>
          <p:cNvPicPr>
            <a:picLocks noChangeAspect="1"/>
          </p:cNvPicPr>
          <p:nvPr/>
        </p:nvPicPr>
        <p:blipFill>
          <a:blip r:embed="rId2"/>
          <a:stretch>
            <a:fillRect/>
          </a:stretch>
        </p:blipFill>
        <p:spPr>
          <a:xfrm>
            <a:off x="762000" y="1504950"/>
            <a:ext cx="6753225" cy="5353050"/>
          </a:xfrm>
          <a:prstGeom prst="rect">
            <a:avLst/>
          </a:prstGeom>
        </p:spPr>
      </p:pic>
    </p:spTree>
    <p:extLst>
      <p:ext uri="{BB962C8B-B14F-4D97-AF65-F5344CB8AC3E}">
        <p14:creationId xmlns:p14="http://schemas.microsoft.com/office/powerpoint/2010/main" val="12288815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DEE4-A1A8-DE12-5588-E33537AF50C6}"/>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Piemērs revidenta ziņojumam</a:t>
            </a:r>
            <a:br>
              <a:rPr lang="lv-LV" sz="3000" dirty="0">
                <a:latin typeface="Verdana" panose="020B0604030504040204" pitchFamily="34" charset="0"/>
                <a:ea typeface="Verdana" panose="020B0604030504040204" pitchFamily="34" charset="0"/>
              </a:rPr>
            </a:br>
            <a:r>
              <a:rPr lang="lv-LV" sz="1300" i="1" dirty="0">
                <a:latin typeface="Verdana" panose="020B0604030504040204" pitchFamily="34" charset="0"/>
                <a:ea typeface="Verdana" panose="020B0604030504040204" pitchFamily="34" charset="0"/>
              </a:rPr>
              <a:t>Piemērs revidenta veikto darbību aprakstam un konstatējumiem</a:t>
            </a:r>
          </a:p>
        </p:txBody>
      </p:sp>
      <p:sp>
        <p:nvSpPr>
          <p:cNvPr id="4" name="Slide Number Placeholder 3">
            <a:extLst>
              <a:ext uri="{FF2B5EF4-FFF2-40B4-BE49-F238E27FC236}">
                <a16:creationId xmlns:a16="http://schemas.microsoft.com/office/drawing/2014/main" id="{09EB047A-51D7-A12B-ACE7-A980BEB128FB}"/>
              </a:ext>
            </a:extLst>
          </p:cNvPr>
          <p:cNvSpPr>
            <a:spLocks noGrp="1"/>
          </p:cNvSpPr>
          <p:nvPr>
            <p:ph type="sldNum" sz="quarter" idx="12"/>
          </p:nvPr>
        </p:nvSpPr>
        <p:spPr/>
        <p:txBody>
          <a:bodyPr/>
          <a:lstStyle/>
          <a:p>
            <a:fld id="{B6F15528-21DE-4FAA-801E-634DDDAF4B2B}" type="slidenum">
              <a:rPr lang="en-US" smtClean="0"/>
              <a:pPr/>
              <a:t>12</a:t>
            </a:fld>
            <a:endParaRPr lang="en-US"/>
          </a:p>
        </p:txBody>
      </p:sp>
      <p:pic>
        <p:nvPicPr>
          <p:cNvPr id="14" name="Picture 13">
            <a:extLst>
              <a:ext uri="{FF2B5EF4-FFF2-40B4-BE49-F238E27FC236}">
                <a16:creationId xmlns:a16="http://schemas.microsoft.com/office/drawing/2014/main" id="{AD20694D-3586-9E84-5DFC-6851B806AEB6}"/>
              </a:ext>
            </a:extLst>
          </p:cNvPr>
          <p:cNvPicPr>
            <a:picLocks noChangeAspect="1"/>
          </p:cNvPicPr>
          <p:nvPr/>
        </p:nvPicPr>
        <p:blipFill>
          <a:blip r:embed="rId2"/>
          <a:stretch>
            <a:fillRect/>
          </a:stretch>
        </p:blipFill>
        <p:spPr>
          <a:xfrm>
            <a:off x="838200" y="1662918"/>
            <a:ext cx="6419850" cy="4448175"/>
          </a:xfrm>
          <a:prstGeom prst="rect">
            <a:avLst/>
          </a:prstGeom>
        </p:spPr>
      </p:pic>
    </p:spTree>
    <p:extLst>
      <p:ext uri="{BB962C8B-B14F-4D97-AF65-F5344CB8AC3E}">
        <p14:creationId xmlns:p14="http://schemas.microsoft.com/office/powerpoint/2010/main" val="781397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0C21E-ECE4-D79D-E30B-5873F76D2141}"/>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Sasniedzamie rādītāji</a:t>
            </a:r>
          </a:p>
        </p:txBody>
      </p:sp>
      <p:sp>
        <p:nvSpPr>
          <p:cNvPr id="3" name="Content Placeholder 2">
            <a:extLst>
              <a:ext uri="{FF2B5EF4-FFF2-40B4-BE49-F238E27FC236}">
                <a16:creationId xmlns:a16="http://schemas.microsoft.com/office/drawing/2014/main" id="{13DE08A2-923D-31A3-514B-977F2CB2C806}"/>
              </a:ext>
            </a:extLst>
          </p:cNvPr>
          <p:cNvSpPr>
            <a:spLocks noGrp="1"/>
          </p:cNvSpPr>
          <p:nvPr>
            <p:ph idx="1"/>
          </p:nvPr>
        </p:nvSpPr>
        <p:spPr/>
        <p:txBody>
          <a:bodyPr>
            <a:normAutofit lnSpcReduction="10000"/>
          </a:bodyPr>
          <a:lstStyle/>
          <a:p>
            <a:pPr marL="0" indent="0" algn="just">
              <a:buNone/>
            </a:pPr>
            <a:r>
              <a:rPr lang="lv-LV" b="1" dirty="0">
                <a:latin typeface="Verdana" panose="020B0604030504040204" pitchFamily="34" charset="0"/>
                <a:ea typeface="Verdana" panose="020B0604030504040204" pitchFamily="34" charset="0"/>
              </a:rPr>
              <a:t>Līdz 2024. gada 31. decembrim – </a:t>
            </a:r>
            <a:r>
              <a:rPr lang="lv-LV" dirty="0">
                <a:latin typeface="Verdana" panose="020B0604030504040204" pitchFamily="34" charset="0"/>
                <a:ea typeface="Verdana" panose="020B0604030504040204" pitchFamily="34" charset="0"/>
              </a:rPr>
              <a:t>budžeta izpildes panākšana, ko mēra kā kopējo iepirkumu projektos, ar kuriem uzlabo sekundāro ambulatoro pakalpojumu sniedzēju infrastruktūru un kuri sasniedz vismaz 4 250 000 </a:t>
            </a:r>
            <a:r>
              <a:rPr lang="lv-LV" i="1" dirty="0" err="1">
                <a:latin typeface="Verdana" panose="020B0604030504040204" pitchFamily="34" charset="0"/>
                <a:ea typeface="Verdana" panose="020B0604030504040204" pitchFamily="34" charset="0"/>
              </a:rPr>
              <a:t>euro</a:t>
            </a:r>
            <a:r>
              <a:rPr lang="lv-LV" dirty="0">
                <a:latin typeface="Verdana" panose="020B0604030504040204" pitchFamily="34" charset="0"/>
                <a:ea typeface="Verdana" panose="020B0604030504040204" pitchFamily="34" charset="0"/>
              </a:rPr>
              <a:t> no kopējā budžeta 8 500 000 </a:t>
            </a:r>
            <a:r>
              <a:rPr lang="lv-LV" i="1" dirty="0" err="1">
                <a:latin typeface="Verdana" panose="020B0604030504040204" pitchFamily="34" charset="0"/>
                <a:ea typeface="Verdana" panose="020B0604030504040204" pitchFamily="34" charset="0"/>
              </a:rPr>
              <a:t>euro</a:t>
            </a:r>
            <a:r>
              <a:rPr lang="lv-LV" dirty="0">
                <a:latin typeface="Verdana" panose="020B0604030504040204" pitchFamily="34" charset="0"/>
                <a:ea typeface="Verdana" panose="020B0604030504040204" pitchFamily="34" charset="0"/>
              </a:rPr>
              <a:t> apmērā </a:t>
            </a:r>
            <a:r>
              <a:rPr lang="lv-LV" dirty="0">
                <a:solidFill>
                  <a:srgbClr val="C00000"/>
                </a:solidFill>
                <a:latin typeface="Verdana" panose="020B0604030504040204" pitchFamily="34" charset="0"/>
                <a:ea typeface="Verdana" panose="020B0604030504040204" pitchFamily="34" charset="0"/>
              </a:rPr>
              <a:t>(katra projekta ietvaros noslēgto iepirkuma līgumu summa</a:t>
            </a:r>
            <a:r>
              <a:rPr lang="en-GB" dirty="0">
                <a:solidFill>
                  <a:srgbClr val="C00000"/>
                </a:solidFill>
                <a:latin typeface="Verdana" panose="020B0604030504040204" pitchFamily="34" charset="0"/>
                <a:ea typeface="Verdana" panose="020B0604030504040204" pitchFamily="34" charset="0"/>
              </a:rPr>
              <a:t> </a:t>
            </a:r>
            <a:r>
              <a:rPr lang="en-GB" dirty="0" err="1">
                <a:solidFill>
                  <a:srgbClr val="C00000"/>
                </a:solidFill>
                <a:latin typeface="Verdana" panose="020B0604030504040204" pitchFamily="34" charset="0"/>
                <a:ea typeface="Verdana" panose="020B0604030504040204" pitchFamily="34" charset="0"/>
              </a:rPr>
              <a:t>vismaz</a:t>
            </a:r>
            <a:r>
              <a:rPr lang="en-GB" dirty="0">
                <a:solidFill>
                  <a:srgbClr val="C00000"/>
                </a:solidFill>
                <a:latin typeface="Verdana" panose="020B0604030504040204" pitchFamily="34" charset="0"/>
                <a:ea typeface="Verdana" panose="020B0604030504040204" pitchFamily="34" charset="0"/>
              </a:rPr>
              <a:t> 50% no </a:t>
            </a:r>
            <a:r>
              <a:rPr lang="en-GB" dirty="0" err="1">
                <a:solidFill>
                  <a:srgbClr val="C00000"/>
                </a:solidFill>
                <a:latin typeface="Verdana" panose="020B0604030504040204" pitchFamily="34" charset="0"/>
                <a:ea typeface="Verdana" panose="020B0604030504040204" pitchFamily="34" charset="0"/>
              </a:rPr>
              <a:t>pieejamā</a:t>
            </a:r>
            <a:r>
              <a:rPr lang="en-GB" dirty="0">
                <a:solidFill>
                  <a:srgbClr val="C00000"/>
                </a:solidFill>
                <a:latin typeface="Verdana" panose="020B0604030504040204" pitchFamily="34" charset="0"/>
                <a:ea typeface="Verdana" panose="020B0604030504040204" pitchFamily="34" charset="0"/>
              </a:rPr>
              <a:t> AF </a:t>
            </a:r>
            <a:r>
              <a:rPr lang="en-GB" dirty="0" err="1">
                <a:solidFill>
                  <a:srgbClr val="C00000"/>
                </a:solidFill>
                <a:latin typeface="Verdana" panose="020B0604030504040204" pitchFamily="34" charset="0"/>
                <a:ea typeface="Verdana" panose="020B0604030504040204" pitchFamily="34" charset="0"/>
              </a:rPr>
              <a:t>finansējuma</a:t>
            </a:r>
            <a:r>
              <a:rPr lang="en-GB" dirty="0">
                <a:solidFill>
                  <a:srgbClr val="C00000"/>
                </a:solidFill>
                <a:latin typeface="Verdana" panose="020B0604030504040204" pitchFamily="34" charset="0"/>
                <a:ea typeface="Verdana" panose="020B0604030504040204" pitchFamily="34" charset="0"/>
              </a:rPr>
              <a:t>)</a:t>
            </a:r>
            <a:endParaRPr lang="lv-LV" dirty="0">
              <a:latin typeface="Verdana" panose="020B0604030504040204" pitchFamily="34" charset="0"/>
              <a:ea typeface="Verdana" panose="020B0604030504040204" pitchFamily="34" charset="0"/>
            </a:endParaRPr>
          </a:p>
          <a:p>
            <a:pPr marL="0" indent="0" algn="just">
              <a:buNone/>
            </a:pPr>
            <a:r>
              <a:rPr lang="lv-LV" dirty="0">
                <a:latin typeface="Verdana" panose="020B0604030504040204" pitchFamily="34" charset="0"/>
                <a:ea typeface="Verdana" panose="020B0604030504040204" pitchFamily="34" charset="0"/>
              </a:rPr>
              <a:t>Ar veiktajiem iepirkumiem saprotama iepirkumu rezultātā noslēgto  līgumu summa konkrētajā brīdī konkrētajā projektā</a:t>
            </a:r>
          </a:p>
          <a:p>
            <a:pPr marL="0" indent="0" algn="just">
              <a:buNone/>
            </a:pPr>
            <a:endParaRPr lang="lv-LV" dirty="0">
              <a:latin typeface="Verdana" panose="020B0604030504040204" pitchFamily="34" charset="0"/>
              <a:ea typeface="Verdana" panose="020B0604030504040204" pitchFamily="34" charset="0"/>
            </a:endParaRPr>
          </a:p>
          <a:p>
            <a:pPr marL="0" indent="0" algn="just">
              <a:buNone/>
            </a:pPr>
            <a:r>
              <a:rPr lang="lv-LV" b="1" dirty="0">
                <a:latin typeface="Verdana" panose="020B0604030504040204" pitchFamily="34" charset="0"/>
                <a:ea typeface="Verdana" panose="020B0604030504040204" pitchFamily="34" charset="0"/>
              </a:rPr>
              <a:t>Līdz 2026. gada 31. augustam </a:t>
            </a:r>
            <a:r>
              <a:rPr lang="lv-LV" dirty="0">
                <a:latin typeface="Verdana" panose="020B0604030504040204" pitchFamily="34" charset="0"/>
                <a:ea typeface="Verdana" panose="020B0604030504040204" pitchFamily="34" charset="0"/>
              </a:rPr>
              <a:t>– to sekundāro ambulatoro pakalpojumu sniedzēju skaits, kuriem ir uzlabota infrastruktūra – 40 iestādes </a:t>
            </a:r>
            <a:r>
              <a:rPr lang="lv-LV" dirty="0">
                <a:solidFill>
                  <a:srgbClr val="C00000"/>
                </a:solidFill>
                <a:latin typeface="Verdana" panose="020B0604030504040204" pitchFamily="34" charset="0"/>
                <a:ea typeface="Verdana" panose="020B0604030504040204" pitchFamily="34" charset="0"/>
              </a:rPr>
              <a:t>(katra projekta ietvaros sasniedzamais rādītājs ir 1 iestāde)</a:t>
            </a:r>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99649D45-737D-ADC9-07F5-716C468590A9}"/>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2022106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4A3A7-5E45-7033-0047-5DBA2964F951}"/>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Publiskā un privātā finansējuma proporcija</a:t>
            </a:r>
          </a:p>
        </p:txBody>
      </p:sp>
      <p:sp>
        <p:nvSpPr>
          <p:cNvPr id="3" name="Content Placeholder 2">
            <a:extLst>
              <a:ext uri="{FF2B5EF4-FFF2-40B4-BE49-F238E27FC236}">
                <a16:creationId xmlns:a16="http://schemas.microsoft.com/office/drawing/2014/main" id="{DD97C306-E19D-9284-20EA-7039575694AF}"/>
              </a:ext>
            </a:extLst>
          </p:cNvPr>
          <p:cNvSpPr>
            <a:spLocks noGrp="1"/>
          </p:cNvSpPr>
          <p:nvPr>
            <p:ph idx="1"/>
          </p:nvPr>
        </p:nvSpPr>
        <p:spPr>
          <a:xfrm>
            <a:off x="466725" y="1736723"/>
            <a:ext cx="8229600" cy="4984769"/>
          </a:xfrm>
        </p:spPr>
        <p:txBody>
          <a:bodyPr>
            <a:normAutofit/>
          </a:bodyPr>
          <a:lstStyle/>
          <a:p>
            <a:pPr algn="just"/>
            <a:r>
              <a:rPr lang="lv-LV" dirty="0">
                <a:latin typeface="Verdana" panose="020B0604030504040204" pitchFamily="34" charset="0"/>
                <a:ea typeface="Verdana" panose="020B0604030504040204" pitchFamily="34" charset="0"/>
              </a:rPr>
              <a:t>Jebkuras publiskas investīcijas infrastruktūras attīstībai ir novirzāmas </a:t>
            </a:r>
            <a:r>
              <a:rPr lang="lv-LV" dirty="0">
                <a:solidFill>
                  <a:srgbClr val="C00000"/>
                </a:solidFill>
                <a:latin typeface="Verdana" panose="020B0604030504040204" pitchFamily="34" charset="0"/>
                <a:ea typeface="Verdana" panose="020B0604030504040204" pitchFamily="34" charset="0"/>
              </a:rPr>
              <a:t>tikai publisko veselības aprūpes pakalpojumu attīstībai</a:t>
            </a:r>
            <a:endParaRPr lang="lv-LV" dirty="0">
              <a:latin typeface="Verdana" panose="020B0604030504040204" pitchFamily="34" charset="0"/>
              <a:ea typeface="Verdana" panose="020B0604030504040204" pitchFamily="34" charset="0"/>
            </a:endParaRPr>
          </a:p>
          <a:p>
            <a:pPr algn="just"/>
            <a:r>
              <a:rPr lang="lv-LV" dirty="0">
                <a:latin typeface="Verdana" panose="020B0604030504040204" pitchFamily="34" charset="0"/>
                <a:ea typeface="Verdana" panose="020B0604030504040204" pitchFamily="34" charset="0"/>
              </a:rPr>
              <a:t>Ja investīcijas atbalsta saņēmējs (gan publiska, gan privāta ārstniecības iestāde) attīstāmajā telpā, vai ar atbalstāmo iekārtu sniedz gan valsts apmaksātos pakalpojumus, gan maksas pakalpojumus, vai nodrošina citu saimniecisko darbību, kas nav saistīta ar valsts apmaksāto veselības aprūpes pakalpojumu jeb VTNP*, tas nodala plūsmas un investīcijas novirza tikai VTNP daļai, vai aprēķina infrastruktūras izmantošanas proporciju valsts un citu darbību veikšanai un nodrošina proporcionāli līdzfinansējumu ar privāto finansējumu</a:t>
            </a:r>
          </a:p>
          <a:p>
            <a:endParaRPr lang="lv-LV" dirty="0"/>
          </a:p>
        </p:txBody>
      </p:sp>
      <p:sp>
        <p:nvSpPr>
          <p:cNvPr id="4" name="Slide Number Placeholder 3">
            <a:extLst>
              <a:ext uri="{FF2B5EF4-FFF2-40B4-BE49-F238E27FC236}">
                <a16:creationId xmlns:a16="http://schemas.microsoft.com/office/drawing/2014/main" id="{8D0F8230-9332-4708-6DCA-618F505D31D0}"/>
              </a:ext>
            </a:extLst>
          </p:cNvPr>
          <p:cNvSpPr>
            <a:spLocks noGrp="1"/>
          </p:cNvSpPr>
          <p:nvPr>
            <p:ph type="sldNum" sz="quarter" idx="12"/>
          </p:nvPr>
        </p:nvSpPr>
        <p:spPr/>
        <p:txBody>
          <a:bodyPr/>
          <a:lstStyle/>
          <a:p>
            <a:fld id="{B6F15528-21DE-4FAA-801E-634DDDAF4B2B}" type="slidenum">
              <a:rPr lang="en-US" smtClean="0"/>
              <a:pPr/>
              <a:t>14</a:t>
            </a:fld>
            <a:endParaRPr lang="en-US"/>
          </a:p>
        </p:txBody>
      </p:sp>
      <p:sp>
        <p:nvSpPr>
          <p:cNvPr id="5" name="TextBox 4">
            <a:extLst>
              <a:ext uri="{FF2B5EF4-FFF2-40B4-BE49-F238E27FC236}">
                <a16:creationId xmlns:a16="http://schemas.microsoft.com/office/drawing/2014/main" id="{E916639A-13AA-80DD-958F-A7A4875E5318}"/>
              </a:ext>
            </a:extLst>
          </p:cNvPr>
          <p:cNvSpPr txBox="1"/>
          <p:nvPr/>
        </p:nvSpPr>
        <p:spPr>
          <a:xfrm>
            <a:off x="914400" y="6244020"/>
            <a:ext cx="5407571" cy="353943"/>
          </a:xfrm>
          <a:prstGeom prst="rect">
            <a:avLst/>
          </a:prstGeom>
          <a:noFill/>
        </p:spPr>
        <p:txBody>
          <a:bodyPr wrap="none" rtlCol="0">
            <a:spAutoFit/>
          </a:bodyPr>
          <a:lstStyle/>
          <a:p>
            <a:r>
              <a:rPr lang="lv-LV" dirty="0"/>
              <a:t>* VTNP – vispārējas tautsaimniecības nozīmes pakalpojums</a:t>
            </a:r>
            <a:endParaRPr lang="en-US" dirty="0"/>
          </a:p>
        </p:txBody>
      </p:sp>
    </p:spTree>
    <p:extLst>
      <p:ext uri="{BB962C8B-B14F-4D97-AF65-F5344CB8AC3E}">
        <p14:creationId xmlns:p14="http://schemas.microsoft.com/office/powerpoint/2010/main" val="40907338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AF10D2-F7F1-072A-FBDF-B290A8646943}"/>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Publiskā un privātā finansējuma proporcija</a:t>
            </a:r>
          </a:p>
        </p:txBody>
      </p:sp>
      <p:sp>
        <p:nvSpPr>
          <p:cNvPr id="3" name="Content Placeholder 2">
            <a:extLst>
              <a:ext uri="{FF2B5EF4-FFF2-40B4-BE49-F238E27FC236}">
                <a16:creationId xmlns:a16="http://schemas.microsoft.com/office/drawing/2014/main" id="{CC647A37-0819-D8D8-603E-B4C48B87DF3B}"/>
              </a:ext>
            </a:extLst>
          </p:cNvPr>
          <p:cNvSpPr>
            <a:spLocks noGrp="1"/>
          </p:cNvSpPr>
          <p:nvPr>
            <p:ph idx="1"/>
          </p:nvPr>
        </p:nvSpPr>
        <p:spPr>
          <a:xfrm>
            <a:off x="457200" y="1417643"/>
            <a:ext cx="8229600" cy="5211758"/>
          </a:xfrm>
        </p:spPr>
        <p:txBody>
          <a:bodyPr>
            <a:noAutofit/>
          </a:bodyPr>
          <a:lstStyle/>
          <a:p>
            <a:pPr algn="just"/>
            <a:r>
              <a:rPr lang="lv-LV" sz="1800" dirty="0">
                <a:latin typeface="Verdana" panose="020B0604030504040204" pitchFamily="34" charset="0"/>
                <a:ea typeface="Verdana" panose="020B0604030504040204" pitchFamily="34" charset="0"/>
                <a:cs typeface="Vani" panose="020B0502040204020203" pitchFamily="18" charset="0"/>
              </a:rPr>
              <a:t>Ja, piemēram, atbalsts ieguldījumiem infrastruktūrā ir nepieciešams un tiek piešķirts 100 000 </a:t>
            </a:r>
            <a:r>
              <a:rPr lang="lv-LV" sz="1800" i="1" dirty="0" err="1">
                <a:latin typeface="Verdana" panose="020B0604030504040204" pitchFamily="34" charset="0"/>
                <a:ea typeface="Verdana" panose="020B0604030504040204" pitchFamily="34" charset="0"/>
                <a:cs typeface="Vani" panose="020B0502040204020203" pitchFamily="18" charset="0"/>
              </a:rPr>
              <a:t>euro</a:t>
            </a:r>
            <a:r>
              <a:rPr lang="lv-LV" sz="1800" dirty="0">
                <a:latin typeface="Verdana" panose="020B0604030504040204" pitchFamily="34" charset="0"/>
                <a:ea typeface="Verdana" panose="020B0604030504040204" pitchFamily="34" charset="0"/>
                <a:cs typeface="Vani" panose="020B0502040204020203" pitchFamily="18" charset="0"/>
              </a:rPr>
              <a:t> apmērā, bet maksas veselības aprūpes pakalpojumu īpatsvars konkrētajā infrastruktūras vienībā sastāda 50%, tad ārstniecības iestādei finansējums 50 000 </a:t>
            </a:r>
            <a:r>
              <a:rPr lang="lv-LV" sz="1800" i="1" dirty="0" err="1">
                <a:latin typeface="Verdana" panose="020B0604030504040204" pitchFamily="34" charset="0"/>
                <a:ea typeface="Verdana" panose="020B0604030504040204" pitchFamily="34" charset="0"/>
                <a:cs typeface="Vani" panose="020B0502040204020203" pitchFamily="18" charset="0"/>
              </a:rPr>
              <a:t>euro</a:t>
            </a:r>
            <a:r>
              <a:rPr lang="lv-LV" sz="1800" dirty="0">
                <a:latin typeface="Verdana" panose="020B0604030504040204" pitchFamily="34" charset="0"/>
                <a:ea typeface="Verdana" panose="020B0604030504040204" pitchFamily="34" charset="0"/>
                <a:cs typeface="Vani" panose="020B0502040204020203" pitchFamily="18" charset="0"/>
              </a:rPr>
              <a:t> apmērā jānodrošina no privātā finansējuma</a:t>
            </a:r>
          </a:p>
          <a:p>
            <a:pPr algn="just"/>
            <a:r>
              <a:rPr lang="lv-LV" sz="1800" dirty="0">
                <a:latin typeface="Verdana" panose="020B0604030504040204" pitchFamily="34" charset="0"/>
                <a:ea typeface="Verdana" panose="020B0604030504040204" pitchFamily="34" charset="0"/>
                <a:cs typeface="Vani" panose="020B0502040204020203" pitchFamily="18" charset="0"/>
              </a:rPr>
              <a:t>Infrastruktūras izmantošanas valsts apmaksāto pakalpojumu sniegšanai un citu darbību veikšanai proporcijas aprēķināšanas un aprēķina iekļaušanas projekta iesnieguma veidlapā metodika pieejama: </a:t>
            </a:r>
            <a:r>
              <a:rPr lang="lv-LV" sz="1800" dirty="0">
                <a:latin typeface="Verdana" panose="020B0604030504040204" pitchFamily="34" charset="0"/>
                <a:ea typeface="Verdana" panose="020B0604030504040204" pitchFamily="34" charset="0"/>
                <a:cs typeface="Vani" panose="020B0502040204020203" pitchFamily="18" charset="0"/>
                <a:hlinkClick r:id="rId2"/>
              </a:rPr>
              <a:t>https://www.vm.gov.lv/lv/atbalsts-sekundaro-ambulatoro-pakalpojumu-sniedzeju-veselibas-aprupes-infrastrukturas-stiprinasanai-4113i</a:t>
            </a:r>
            <a:endParaRPr lang="lv-LV" sz="1800" dirty="0">
              <a:latin typeface="Verdana" panose="020B0604030504040204" pitchFamily="34" charset="0"/>
              <a:ea typeface="Verdana" panose="020B0604030504040204" pitchFamily="34" charset="0"/>
              <a:cs typeface="Vani" panose="020B0502040204020203" pitchFamily="18" charset="0"/>
            </a:endParaRPr>
          </a:p>
          <a:p>
            <a:pPr lvl="1" algn="just"/>
            <a:r>
              <a:rPr lang="lv-LV" sz="1600" dirty="0">
                <a:latin typeface="Verdana" panose="020B0604030504040204" pitchFamily="34" charset="0"/>
                <a:ea typeface="Verdana" panose="020B0604030504040204" pitchFamily="34" charset="0"/>
                <a:cs typeface="Vani" panose="020B0502040204020203" pitchFamily="18" charset="0"/>
              </a:rPr>
              <a:t>Proporcijas aprēķins</a:t>
            </a:r>
          </a:p>
          <a:p>
            <a:pPr lvl="1" algn="just"/>
            <a:r>
              <a:rPr lang="lv-LV" sz="1600" dirty="0">
                <a:latin typeface="Verdana" panose="020B0604030504040204" pitchFamily="34" charset="0"/>
                <a:ea typeface="Verdana" panose="020B0604030504040204" pitchFamily="34" charset="0"/>
                <a:cs typeface="Vani" panose="020B0502040204020203" pitchFamily="18" charset="0"/>
              </a:rPr>
              <a:t>Iekšējais normatīvais akts / kārtība, ar ko apstiprina aprēķinu un izmantoto metodiku</a:t>
            </a:r>
          </a:p>
          <a:p>
            <a:pPr lvl="1" algn="just"/>
            <a:r>
              <a:rPr lang="lv-LV" sz="1600" dirty="0">
                <a:latin typeface="Verdana" panose="020B0604030504040204" pitchFamily="34" charset="0"/>
                <a:ea typeface="Verdana" panose="020B0604030504040204" pitchFamily="34" charset="0"/>
                <a:cs typeface="Vani" panose="020B0502040204020203" pitchFamily="18" charset="0"/>
              </a:rPr>
              <a:t>Rīkojums, ar kuru apstiprināts informāciju pamatojošs aprēķins</a:t>
            </a:r>
          </a:p>
          <a:p>
            <a:pPr marL="469786" lvl="1" indent="0" algn="just">
              <a:buNone/>
            </a:pPr>
            <a:endParaRPr lang="lv-LV" sz="1800" dirty="0">
              <a:latin typeface="Verdana" panose="020B0604030504040204" pitchFamily="34" charset="0"/>
              <a:ea typeface="Verdana" panose="020B0604030504040204" pitchFamily="34" charset="0"/>
              <a:cs typeface="Vani" panose="020B0502040204020203" pitchFamily="18" charset="0"/>
            </a:endParaRPr>
          </a:p>
        </p:txBody>
      </p:sp>
      <p:sp>
        <p:nvSpPr>
          <p:cNvPr id="4" name="Slide Number Placeholder 3">
            <a:extLst>
              <a:ext uri="{FF2B5EF4-FFF2-40B4-BE49-F238E27FC236}">
                <a16:creationId xmlns:a16="http://schemas.microsoft.com/office/drawing/2014/main" id="{B679043C-0B84-6FB9-C7C1-3ACC6FDBDFC6}"/>
              </a:ext>
            </a:extLst>
          </p:cNvPr>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1630093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1A88C-029E-B3BA-7E70-D6F6B99A7CA6}"/>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Projekta finansējums</a:t>
            </a:r>
          </a:p>
        </p:txBody>
      </p:sp>
      <p:sp>
        <p:nvSpPr>
          <p:cNvPr id="3" name="Content Placeholder 2">
            <a:extLst>
              <a:ext uri="{FF2B5EF4-FFF2-40B4-BE49-F238E27FC236}">
                <a16:creationId xmlns:a16="http://schemas.microsoft.com/office/drawing/2014/main" id="{93063130-04F2-109A-A993-2FF4864840A7}"/>
              </a:ext>
            </a:extLst>
          </p:cNvPr>
          <p:cNvSpPr>
            <a:spLocks noGrp="1"/>
          </p:cNvSpPr>
          <p:nvPr>
            <p:ph idx="1"/>
          </p:nvPr>
        </p:nvSpPr>
        <p:spPr/>
        <p:txBody>
          <a:bodyPr>
            <a:normAutofit lnSpcReduction="10000"/>
          </a:bodyPr>
          <a:lstStyle/>
          <a:p>
            <a:pPr algn="just"/>
            <a:r>
              <a:rPr lang="lv-LV" sz="2400" dirty="0">
                <a:latin typeface="Verdana" panose="020B0604030504040204" pitchFamily="34" charset="0"/>
                <a:ea typeface="Verdana" panose="020B0604030504040204" pitchFamily="34" charset="0"/>
              </a:rPr>
              <a:t>PVN no AF nav attiecināms</a:t>
            </a:r>
          </a:p>
          <a:p>
            <a:pPr algn="just"/>
            <a:r>
              <a:rPr lang="lv-LV" sz="2400" dirty="0">
                <a:latin typeface="Verdana" panose="020B0604030504040204" pitchFamily="34" charset="0"/>
                <a:ea typeface="Verdana" panose="020B0604030504040204" pitchFamily="34" charset="0"/>
              </a:rPr>
              <a:t>Valsts budžeta finansējums PVN segšanai ir attiecināms:  </a:t>
            </a:r>
          </a:p>
          <a:p>
            <a:pPr lvl="1" algn="just"/>
            <a:r>
              <a:rPr lang="lv-LV" sz="2400" dirty="0">
                <a:latin typeface="Verdana" panose="020B0604030504040204" pitchFamily="34" charset="0"/>
                <a:ea typeface="Verdana" panose="020B0604030504040204" pitchFamily="34" charset="0"/>
              </a:rPr>
              <a:t>ja atbilstoši normatīvajiem aktiem par pievienotās vērtības nodokli to nevar atgūt </a:t>
            </a:r>
          </a:p>
          <a:p>
            <a:pPr lvl="1" algn="just"/>
            <a:r>
              <a:rPr lang="lv-LV" sz="2400" dirty="0">
                <a:latin typeface="Verdana" panose="020B0604030504040204" pitchFamily="34" charset="0"/>
                <a:ea typeface="Verdana" panose="020B0604030504040204" pitchFamily="34" charset="0"/>
              </a:rPr>
              <a:t>ja finansējuma saņēmējs ir valsts vai pašvaldību kapitālsabiedrība</a:t>
            </a:r>
          </a:p>
          <a:p>
            <a:pPr algn="just"/>
            <a:r>
              <a:rPr lang="lv-LV" sz="2400" dirty="0">
                <a:latin typeface="Verdana" panose="020B0604030504040204" pitchFamily="34" charset="0"/>
                <a:ea typeface="Verdana" panose="020B0604030504040204" pitchFamily="34" charset="0"/>
              </a:rPr>
              <a:t>Uz projekta iesnieguma iesniegšanas brīdi tiks pārbaudīta informācija vai ārstniecības iestāde nav reģistrēta kā PVN maksātājs</a:t>
            </a:r>
          </a:p>
          <a:p>
            <a:pPr algn="just"/>
            <a:r>
              <a:rPr lang="lv-LV" sz="2400" dirty="0">
                <a:solidFill>
                  <a:srgbClr val="C00000"/>
                </a:solidFill>
                <a:latin typeface="Verdana" panose="020B0604030504040204" pitchFamily="34" charset="0"/>
                <a:ea typeface="Verdana" panose="020B0604030504040204" pitchFamily="34" charset="0"/>
              </a:rPr>
              <a:t>Administrēšanas izmaksas nav attiecināmas no projekta finansējuma</a:t>
            </a:r>
          </a:p>
        </p:txBody>
      </p:sp>
      <p:sp>
        <p:nvSpPr>
          <p:cNvPr id="4" name="Slide Number Placeholder 3">
            <a:extLst>
              <a:ext uri="{FF2B5EF4-FFF2-40B4-BE49-F238E27FC236}">
                <a16:creationId xmlns:a16="http://schemas.microsoft.com/office/drawing/2014/main" id="{1221C87B-24D3-5F90-0045-1BC85E8B269B}"/>
              </a:ext>
            </a:extLst>
          </p:cNvPr>
          <p:cNvSpPr>
            <a:spLocks noGrp="1"/>
          </p:cNvSpPr>
          <p:nvPr>
            <p:ph type="sldNum" sz="quarter" idx="12"/>
          </p:nvPr>
        </p:nvSpPr>
        <p:spPr/>
        <p:txBody>
          <a:bodyPr/>
          <a:lstStyle/>
          <a:p>
            <a:fld id="{B6F15528-21DE-4FAA-801E-634DDDAF4B2B}" type="slidenum">
              <a:rPr lang="en-US" smtClean="0"/>
              <a:pPr/>
              <a:t>16</a:t>
            </a:fld>
            <a:endParaRPr lang="en-US"/>
          </a:p>
        </p:txBody>
      </p:sp>
    </p:spTree>
    <p:extLst>
      <p:ext uri="{BB962C8B-B14F-4D97-AF65-F5344CB8AC3E}">
        <p14:creationId xmlns:p14="http://schemas.microsoft.com/office/powerpoint/2010/main" val="7832346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1A88C-029E-B3BA-7E70-D6F6B99A7CA6}"/>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Projekta finansējums</a:t>
            </a:r>
            <a:br>
              <a:rPr lang="lv-LV" sz="3000">
                <a:latin typeface="Verdana" panose="020B0604030504040204" pitchFamily="34" charset="0"/>
                <a:ea typeface="Verdana" panose="020B0604030504040204" pitchFamily="34" charset="0"/>
              </a:rPr>
            </a:br>
            <a:r>
              <a:rPr lang="lv-LV" sz="2400" i="1">
                <a:latin typeface="Verdana" panose="020B0604030504040204" pitchFamily="34" charset="0"/>
                <a:ea typeface="Verdana" panose="020B0604030504040204" pitchFamily="34" charset="0"/>
              </a:rPr>
              <a:t>Piemēri</a:t>
            </a:r>
          </a:p>
        </p:txBody>
      </p:sp>
      <p:sp>
        <p:nvSpPr>
          <p:cNvPr id="4" name="Slide Number Placeholder 3">
            <a:extLst>
              <a:ext uri="{FF2B5EF4-FFF2-40B4-BE49-F238E27FC236}">
                <a16:creationId xmlns:a16="http://schemas.microsoft.com/office/drawing/2014/main" id="{1221C87B-24D3-5F90-0045-1BC85E8B269B}"/>
              </a:ext>
            </a:extLst>
          </p:cNvPr>
          <p:cNvSpPr>
            <a:spLocks noGrp="1"/>
          </p:cNvSpPr>
          <p:nvPr>
            <p:ph type="sldNum" sz="quarter" idx="12"/>
          </p:nvPr>
        </p:nvSpPr>
        <p:spPr/>
        <p:txBody>
          <a:bodyPr/>
          <a:lstStyle/>
          <a:p>
            <a:fld id="{B6F15528-21DE-4FAA-801E-634DDDAF4B2B}" type="slidenum">
              <a:rPr lang="en-US" smtClean="0"/>
              <a:pPr/>
              <a:t>17</a:t>
            </a:fld>
            <a:endParaRPr lang="en-US"/>
          </a:p>
        </p:txBody>
      </p:sp>
      <p:graphicFrame>
        <p:nvGraphicFramePr>
          <p:cNvPr id="11" name="Content Placeholder 10">
            <a:extLst>
              <a:ext uri="{FF2B5EF4-FFF2-40B4-BE49-F238E27FC236}">
                <a16:creationId xmlns:a16="http://schemas.microsoft.com/office/drawing/2014/main" id="{1EEE82E3-06C6-7A5E-20C0-4BFFD2895393}"/>
              </a:ext>
            </a:extLst>
          </p:cNvPr>
          <p:cNvGraphicFramePr>
            <a:graphicFrameLocks noGrp="1"/>
          </p:cNvGraphicFramePr>
          <p:nvPr>
            <p:ph idx="1"/>
            <p:extLst>
              <p:ext uri="{D42A27DB-BD31-4B8C-83A1-F6EECF244321}">
                <p14:modId xmlns:p14="http://schemas.microsoft.com/office/powerpoint/2010/main" val="443652251"/>
              </p:ext>
            </p:extLst>
          </p:nvPr>
        </p:nvGraphicFramePr>
        <p:xfrm>
          <a:off x="228600" y="1881330"/>
          <a:ext cx="8686800" cy="3872412"/>
        </p:xfrm>
        <a:graphic>
          <a:graphicData uri="http://schemas.openxmlformats.org/drawingml/2006/table">
            <a:tbl>
              <a:tblPr>
                <a:tableStyleId>{5C22544A-7EE6-4342-B048-85BDC9FD1C3A}</a:tableStyleId>
              </a:tblPr>
              <a:tblGrid>
                <a:gridCol w="609600">
                  <a:extLst>
                    <a:ext uri="{9D8B030D-6E8A-4147-A177-3AD203B41FA5}">
                      <a16:colId xmlns:a16="http://schemas.microsoft.com/office/drawing/2014/main" val="1992265299"/>
                    </a:ext>
                  </a:extLst>
                </a:gridCol>
                <a:gridCol w="1143000">
                  <a:extLst>
                    <a:ext uri="{9D8B030D-6E8A-4147-A177-3AD203B41FA5}">
                      <a16:colId xmlns:a16="http://schemas.microsoft.com/office/drawing/2014/main" val="2461779402"/>
                    </a:ext>
                  </a:extLst>
                </a:gridCol>
                <a:gridCol w="838200">
                  <a:extLst>
                    <a:ext uri="{9D8B030D-6E8A-4147-A177-3AD203B41FA5}">
                      <a16:colId xmlns:a16="http://schemas.microsoft.com/office/drawing/2014/main" val="1294795592"/>
                    </a:ext>
                  </a:extLst>
                </a:gridCol>
                <a:gridCol w="1066800">
                  <a:extLst>
                    <a:ext uri="{9D8B030D-6E8A-4147-A177-3AD203B41FA5}">
                      <a16:colId xmlns:a16="http://schemas.microsoft.com/office/drawing/2014/main" val="4044956220"/>
                    </a:ext>
                  </a:extLst>
                </a:gridCol>
                <a:gridCol w="914400">
                  <a:extLst>
                    <a:ext uri="{9D8B030D-6E8A-4147-A177-3AD203B41FA5}">
                      <a16:colId xmlns:a16="http://schemas.microsoft.com/office/drawing/2014/main" val="3649172829"/>
                    </a:ext>
                  </a:extLst>
                </a:gridCol>
                <a:gridCol w="838200">
                  <a:extLst>
                    <a:ext uri="{9D8B030D-6E8A-4147-A177-3AD203B41FA5}">
                      <a16:colId xmlns:a16="http://schemas.microsoft.com/office/drawing/2014/main" val="4264588043"/>
                    </a:ext>
                  </a:extLst>
                </a:gridCol>
                <a:gridCol w="1093839">
                  <a:extLst>
                    <a:ext uri="{9D8B030D-6E8A-4147-A177-3AD203B41FA5}">
                      <a16:colId xmlns:a16="http://schemas.microsoft.com/office/drawing/2014/main" val="3948942439"/>
                    </a:ext>
                  </a:extLst>
                </a:gridCol>
                <a:gridCol w="1115961">
                  <a:extLst>
                    <a:ext uri="{9D8B030D-6E8A-4147-A177-3AD203B41FA5}">
                      <a16:colId xmlns:a16="http://schemas.microsoft.com/office/drawing/2014/main" val="4229737885"/>
                    </a:ext>
                  </a:extLst>
                </a:gridCol>
                <a:gridCol w="1066800">
                  <a:extLst>
                    <a:ext uri="{9D8B030D-6E8A-4147-A177-3AD203B41FA5}">
                      <a16:colId xmlns:a16="http://schemas.microsoft.com/office/drawing/2014/main" val="499863240"/>
                    </a:ext>
                  </a:extLst>
                </a:gridCol>
              </a:tblGrid>
              <a:tr h="1623870">
                <a:tc>
                  <a:txBody>
                    <a:bodyPr/>
                    <a:lstStyle/>
                    <a:p>
                      <a:pPr algn="ctr" fontAlgn="b"/>
                      <a:r>
                        <a:rPr lang="lv-LV" sz="1200" b="0" u="none" strike="noStrike" noProof="0" dirty="0">
                          <a:solidFill>
                            <a:srgbClr val="000000"/>
                          </a:solidFill>
                          <a:effectLst/>
                        </a:rPr>
                        <a:t>Piemēra Nr.</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Finansējuma saņēmējs</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AF pieejamais finansējums, bez PVN</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Maksimālais nacionālais VB finansējums PVN 21% segšanai</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Maksas pakalpojumu īpatsvars</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Minimālais privātais finansējums atbilstoši maksas pakalpojumu īpatsvaram</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b="1" u="none" strike="noStrike" noProof="0" dirty="0">
                          <a:effectLst/>
                        </a:rPr>
                        <a:t>AF finansējums, VB finansējums un privātais finansējums atbilstoši proporcijai</a:t>
                      </a:r>
                      <a:br>
                        <a:rPr lang="lv-LV" sz="1200" b="1" u="none" strike="noStrike" noProof="0" dirty="0">
                          <a:effectLst/>
                        </a:rPr>
                      </a:br>
                      <a:r>
                        <a:rPr lang="lv-LV" sz="1200" b="1" u="none" strike="noStrike" noProof="0" dirty="0">
                          <a:effectLst/>
                        </a:rPr>
                        <a:t>Projekta summa KPVIS</a:t>
                      </a:r>
                      <a:endParaRPr lang="lv-LV" sz="1200" b="1"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Privātais finansējums PVN segšanai AF finansējuma daļai</a:t>
                      </a:r>
                      <a:br>
                        <a:rPr lang="lv-LV" sz="1200" u="none" strike="noStrike" noProof="0" dirty="0">
                          <a:effectLst/>
                        </a:rPr>
                      </a:br>
                      <a:r>
                        <a:rPr lang="lv-LV" sz="1200" b="1" u="none" strike="noStrike" noProof="0" dirty="0">
                          <a:effectLst/>
                        </a:rPr>
                        <a:t>(KPVIS nenorāda un projekta izmaksās neiekļauj)</a:t>
                      </a:r>
                      <a:endParaRPr lang="lv-LV" sz="1200" b="1"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tc>
                  <a:txBody>
                    <a:bodyPr/>
                    <a:lstStyle/>
                    <a:p>
                      <a:pPr algn="ctr" fontAlgn="b"/>
                      <a:r>
                        <a:rPr lang="lv-LV" sz="1200" u="none" strike="noStrike" noProof="0" dirty="0">
                          <a:effectLst/>
                        </a:rPr>
                        <a:t>PVN 21% no privātā projekta finansējuma</a:t>
                      </a:r>
                      <a:br>
                        <a:rPr lang="lv-LV" sz="1200" u="none" strike="noStrike" noProof="0" dirty="0">
                          <a:effectLst/>
                        </a:rPr>
                      </a:br>
                      <a:r>
                        <a:rPr lang="lv-LV" sz="1200" b="1" u="none" strike="noStrike" noProof="0" dirty="0">
                          <a:effectLst/>
                        </a:rPr>
                        <a:t>(KPVIS nenorāda un projekta izmaksās neiekļauj)</a:t>
                      </a:r>
                      <a:endParaRPr lang="lv-LV" sz="1200" b="1"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60000"/>
                        <a:lumOff val="40000"/>
                      </a:schemeClr>
                    </a:solidFill>
                  </a:tcPr>
                </a:tc>
                <a:extLst>
                  <a:ext uri="{0D108BD9-81ED-4DB2-BD59-A6C34878D82A}">
                    <a16:rowId xmlns:a16="http://schemas.microsoft.com/office/drawing/2014/main" val="2121068513"/>
                  </a:ext>
                </a:extLst>
              </a:tr>
              <a:tr h="323918">
                <a:tc>
                  <a:txBody>
                    <a:bodyPr/>
                    <a:lstStyle/>
                    <a:p>
                      <a:pPr algn="ctr" fontAlgn="b"/>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1</a:t>
                      </a:r>
                      <a:r>
                        <a:rPr lang="en-GB" sz="1200" u="none" strike="noStrike" noProof="0" dirty="0">
                          <a:effectLst/>
                        </a:rPr>
                        <a:t>]</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2</a:t>
                      </a:r>
                      <a:r>
                        <a:rPr lang="en-GB" sz="1200" u="none" strike="noStrike" noProof="0" dirty="0">
                          <a:effectLst/>
                        </a:rPr>
                        <a:t>]</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3</a:t>
                      </a:r>
                      <a:r>
                        <a:rPr lang="en-GB" sz="1200" u="none" strike="noStrike" noProof="0" dirty="0">
                          <a:effectLst/>
                        </a:rPr>
                        <a:t>]</a:t>
                      </a:r>
                      <a:r>
                        <a:rPr lang="lv-LV" sz="1200" u="none" strike="noStrike" noProof="0" dirty="0">
                          <a:effectLst/>
                        </a:rPr>
                        <a:t>=</a:t>
                      </a:r>
                      <a:r>
                        <a:rPr lang="en-GB" sz="1200" u="none" strike="noStrike" noProof="0" dirty="0">
                          <a:effectLst/>
                        </a:rPr>
                        <a:t>[</a:t>
                      </a:r>
                      <a:r>
                        <a:rPr lang="lv-LV" sz="1200" u="none" strike="noStrike" noProof="0" dirty="0">
                          <a:effectLst/>
                        </a:rPr>
                        <a:t>2</a:t>
                      </a:r>
                      <a:r>
                        <a:rPr lang="en-GB" sz="1200" u="none" strike="noStrike" noProof="0" dirty="0">
                          <a:effectLst/>
                        </a:rPr>
                        <a:t>]</a:t>
                      </a:r>
                      <a:r>
                        <a:rPr lang="lv-LV" sz="1200" u="none" strike="noStrike" noProof="0" dirty="0">
                          <a:effectLst/>
                        </a:rPr>
                        <a:t>*21%</a:t>
                      </a:r>
                      <a:br>
                        <a:rPr lang="lv-LV" sz="1200" u="none" strike="noStrike" noProof="0" dirty="0">
                          <a:effectLst/>
                        </a:rPr>
                      </a:br>
                      <a:r>
                        <a:rPr lang="lv-LV" sz="1200" u="none" strike="noStrike" noProof="0" dirty="0">
                          <a:effectLst/>
                        </a:rPr>
                        <a:t>Ja PVN sedz VB</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4</a:t>
                      </a:r>
                      <a:r>
                        <a:rPr lang="en-GB" sz="1200" u="none" strike="noStrike" noProof="0" dirty="0">
                          <a:effectLst/>
                        </a:rPr>
                        <a:t>]</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5</a:t>
                      </a:r>
                      <a:r>
                        <a:rPr lang="en-GB" sz="1200" u="none" strike="noStrike" noProof="0" dirty="0">
                          <a:effectLst/>
                        </a:rPr>
                        <a:t>]</a:t>
                      </a:r>
                      <a:r>
                        <a:rPr lang="lv-LV" sz="1200" u="none" strike="noStrike" noProof="0" dirty="0">
                          <a:effectLst/>
                        </a:rPr>
                        <a:t>=</a:t>
                      </a:r>
                      <a:r>
                        <a:rPr lang="en-GB" sz="1200" u="none" strike="noStrike" noProof="0" dirty="0">
                          <a:effectLst/>
                        </a:rPr>
                        <a:t>([</a:t>
                      </a:r>
                      <a:r>
                        <a:rPr lang="lv-LV" sz="1200" u="none" strike="noStrike" noProof="0" dirty="0">
                          <a:effectLst/>
                        </a:rPr>
                        <a:t>2</a:t>
                      </a:r>
                      <a:r>
                        <a:rPr lang="en-GB" sz="1200" u="none" strike="noStrike" noProof="0" dirty="0">
                          <a:effectLst/>
                        </a:rPr>
                        <a:t>]/(1-[4]))-[2]</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b="1" u="none" strike="noStrike" noProof="0" dirty="0">
                          <a:effectLst/>
                        </a:rPr>
                        <a:t>[</a:t>
                      </a:r>
                      <a:r>
                        <a:rPr lang="lv-LV" sz="1200" b="1" u="none" strike="noStrike" noProof="0" dirty="0">
                          <a:effectLst/>
                        </a:rPr>
                        <a:t>6</a:t>
                      </a:r>
                      <a:r>
                        <a:rPr lang="en-GB" sz="1200" b="1" u="none" strike="noStrike" noProof="0" dirty="0">
                          <a:effectLst/>
                        </a:rPr>
                        <a:t>]</a:t>
                      </a:r>
                      <a:r>
                        <a:rPr lang="lv-LV" sz="1200" b="1" u="none" strike="noStrike" noProof="0" dirty="0">
                          <a:effectLst/>
                        </a:rPr>
                        <a:t>=</a:t>
                      </a:r>
                      <a:r>
                        <a:rPr lang="en-GB" sz="1200" b="1" u="none" strike="noStrike" noProof="0" dirty="0">
                          <a:effectLst/>
                        </a:rPr>
                        <a:t>[</a:t>
                      </a:r>
                      <a:r>
                        <a:rPr lang="lv-LV" sz="1200" b="1" u="none" strike="noStrike" noProof="0" dirty="0">
                          <a:effectLst/>
                        </a:rPr>
                        <a:t>2</a:t>
                      </a:r>
                      <a:r>
                        <a:rPr lang="en-GB" sz="1200" b="1" u="none" strike="noStrike" noProof="0" dirty="0">
                          <a:effectLst/>
                        </a:rPr>
                        <a:t>]</a:t>
                      </a:r>
                      <a:r>
                        <a:rPr lang="lv-LV" sz="1200" b="1" u="none" strike="noStrike" noProof="0" dirty="0">
                          <a:effectLst/>
                        </a:rPr>
                        <a:t>+</a:t>
                      </a:r>
                      <a:r>
                        <a:rPr lang="en-GB" sz="1200" b="1" u="none" strike="noStrike" noProof="0" dirty="0">
                          <a:effectLst/>
                        </a:rPr>
                        <a:t>[</a:t>
                      </a:r>
                      <a:r>
                        <a:rPr lang="lv-LV" sz="1200" b="1" u="none" strike="noStrike" noProof="0" dirty="0">
                          <a:effectLst/>
                        </a:rPr>
                        <a:t>3</a:t>
                      </a:r>
                      <a:r>
                        <a:rPr lang="en-GB" sz="1200" b="1" u="none" strike="noStrike" noProof="0" dirty="0">
                          <a:effectLst/>
                        </a:rPr>
                        <a:t>]</a:t>
                      </a:r>
                      <a:r>
                        <a:rPr lang="lv-LV" sz="1200" b="1" u="none" strike="noStrike" noProof="0" dirty="0">
                          <a:effectLst/>
                        </a:rPr>
                        <a:t>+</a:t>
                      </a:r>
                      <a:r>
                        <a:rPr lang="en-GB" sz="1200" b="1" u="none" strike="noStrike" noProof="0" dirty="0">
                          <a:effectLst/>
                        </a:rPr>
                        <a:t>[</a:t>
                      </a:r>
                      <a:r>
                        <a:rPr lang="lv-LV" sz="1200" b="1" u="none" strike="noStrike" noProof="0" dirty="0">
                          <a:effectLst/>
                        </a:rPr>
                        <a:t>5</a:t>
                      </a:r>
                      <a:r>
                        <a:rPr lang="en-GB" sz="1200" b="1" u="none" strike="noStrike" noProof="0" dirty="0">
                          <a:effectLst/>
                        </a:rPr>
                        <a:t>]</a:t>
                      </a:r>
                      <a:endParaRPr lang="lv-LV" sz="1200" b="1"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7</a:t>
                      </a:r>
                      <a:r>
                        <a:rPr lang="en-GB" sz="1200" u="none" strike="noStrike" noProof="0" dirty="0">
                          <a:effectLst/>
                        </a:rPr>
                        <a:t>]</a:t>
                      </a:r>
                      <a:r>
                        <a:rPr lang="lv-LV" sz="1200" u="none" strike="noStrike" noProof="0" dirty="0">
                          <a:effectLst/>
                        </a:rPr>
                        <a:t>=</a:t>
                      </a:r>
                      <a:r>
                        <a:rPr lang="en-GB" sz="1200" u="none" strike="noStrike" noProof="0" dirty="0">
                          <a:effectLst/>
                        </a:rPr>
                        <a:t>[</a:t>
                      </a:r>
                      <a:r>
                        <a:rPr lang="lv-LV" sz="1200" u="none" strike="noStrike" noProof="0" dirty="0">
                          <a:effectLst/>
                        </a:rPr>
                        <a:t>2</a:t>
                      </a:r>
                      <a:r>
                        <a:rPr lang="en-GB" sz="1200" u="none" strike="noStrike" noProof="0" dirty="0">
                          <a:effectLst/>
                        </a:rPr>
                        <a:t>]</a:t>
                      </a:r>
                      <a:r>
                        <a:rPr lang="lv-LV" sz="1200" u="none" strike="noStrike" noProof="0" dirty="0">
                          <a:effectLst/>
                        </a:rPr>
                        <a:t>*21%</a:t>
                      </a:r>
                      <a:br>
                        <a:rPr lang="lv-LV" sz="1200" u="none" strike="noStrike" noProof="0" dirty="0">
                          <a:effectLst/>
                        </a:rPr>
                      </a:br>
                      <a:r>
                        <a:rPr lang="lv-LV" sz="1200" u="none" strike="noStrike" noProof="0" dirty="0">
                          <a:effectLst/>
                        </a:rPr>
                        <a:t>Ja PVN nesedz VB</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tc>
                  <a:txBody>
                    <a:bodyPr/>
                    <a:lstStyle/>
                    <a:p>
                      <a:pPr algn="ctr" fontAlgn="b"/>
                      <a:r>
                        <a:rPr lang="en-GB" sz="1200" u="none" strike="noStrike" noProof="0" dirty="0">
                          <a:effectLst/>
                        </a:rPr>
                        <a:t>[</a:t>
                      </a:r>
                      <a:r>
                        <a:rPr lang="lv-LV" sz="1200" u="none" strike="noStrike" noProof="0" dirty="0">
                          <a:effectLst/>
                        </a:rPr>
                        <a:t>8</a:t>
                      </a:r>
                      <a:r>
                        <a:rPr lang="en-GB" sz="1200" u="none" strike="noStrike" noProof="0" dirty="0">
                          <a:effectLst/>
                        </a:rPr>
                        <a:t>]</a:t>
                      </a:r>
                      <a:r>
                        <a:rPr lang="lv-LV" sz="1200" u="none" strike="noStrike" noProof="0" dirty="0">
                          <a:effectLst/>
                        </a:rPr>
                        <a:t>=</a:t>
                      </a:r>
                      <a:r>
                        <a:rPr lang="en-GB" sz="1200" u="none" strike="noStrike" noProof="0" dirty="0">
                          <a:effectLst/>
                        </a:rPr>
                        <a:t>[</a:t>
                      </a:r>
                      <a:r>
                        <a:rPr lang="lv-LV" sz="1200" u="none" strike="noStrike" noProof="0" dirty="0">
                          <a:effectLst/>
                        </a:rPr>
                        <a:t>5</a:t>
                      </a:r>
                      <a:r>
                        <a:rPr lang="en-GB" sz="1200" u="none" strike="noStrike" noProof="0" dirty="0">
                          <a:effectLst/>
                        </a:rPr>
                        <a:t>]</a:t>
                      </a:r>
                      <a:r>
                        <a:rPr lang="lv-LV" sz="1200" u="none" strike="noStrike" noProof="0" dirty="0">
                          <a:effectLst/>
                        </a:rPr>
                        <a:t>*21%</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40000"/>
                        <a:lumOff val="60000"/>
                      </a:schemeClr>
                    </a:solidFill>
                  </a:tcPr>
                </a:tc>
                <a:extLst>
                  <a:ext uri="{0D108BD9-81ED-4DB2-BD59-A6C34878D82A}">
                    <a16:rowId xmlns:a16="http://schemas.microsoft.com/office/drawing/2014/main" val="3242050433"/>
                  </a:ext>
                </a:extLst>
              </a:tr>
              <a:tr h="330161">
                <a:tc>
                  <a:txBody>
                    <a:bodyPr/>
                    <a:lstStyle/>
                    <a:p>
                      <a:pPr algn="ctr" fontAlgn="b"/>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 </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MKN</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MKN</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Proporcijas aprēķins</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Proporcijas aprēķins</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b="1" u="none" strike="noStrike" noProof="0" dirty="0">
                          <a:effectLst/>
                        </a:rPr>
                        <a:t> </a:t>
                      </a:r>
                      <a:endParaRPr lang="lv-LV" sz="1200" b="1"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MKN</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tc>
                  <a:txBody>
                    <a:bodyPr/>
                    <a:lstStyle/>
                    <a:p>
                      <a:pPr algn="ctr" fontAlgn="b"/>
                      <a:r>
                        <a:rPr lang="lv-LV" sz="1200" u="none" strike="noStrike" noProof="0" dirty="0">
                          <a:effectLst/>
                        </a:rPr>
                        <a:t> </a:t>
                      </a:r>
                      <a:endParaRPr lang="lv-LV" sz="1200" b="0" i="0" u="none" strike="noStrike" noProof="0" dirty="0">
                        <a:solidFill>
                          <a:srgbClr val="000000"/>
                        </a:solidFill>
                        <a:effectLst/>
                        <a:latin typeface="Calibri" panose="020F0502020204030204" pitchFamily="34" charset="0"/>
                      </a:endParaRPr>
                    </a:p>
                  </a:txBody>
                  <a:tcPr marL="8997" marR="8997" marT="8997" marB="0" anchor="b">
                    <a:solidFill>
                      <a:schemeClr val="accent6">
                        <a:lumMod val="20000"/>
                        <a:lumOff val="80000"/>
                      </a:schemeClr>
                    </a:solidFill>
                  </a:tcPr>
                </a:tc>
                <a:extLst>
                  <a:ext uri="{0D108BD9-81ED-4DB2-BD59-A6C34878D82A}">
                    <a16:rowId xmlns:a16="http://schemas.microsoft.com/office/drawing/2014/main" val="3578864863"/>
                  </a:ext>
                </a:extLst>
              </a:tr>
              <a:tr h="299884">
                <a:tc>
                  <a:txBody>
                    <a:bodyPr/>
                    <a:lstStyle/>
                    <a:p>
                      <a:pPr algn="ctr" fontAlgn="b"/>
                      <a:r>
                        <a:rPr lang="lv-LV" sz="1200" b="0" u="none" strike="noStrike" noProof="0" dirty="0">
                          <a:solidFill>
                            <a:srgbClr val="000000"/>
                          </a:solidFill>
                          <a:effectLst/>
                        </a:rPr>
                        <a:t>1.</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XXX </a:t>
                      </a:r>
                    </a:p>
                    <a:p>
                      <a:pPr algn="ctr" fontAlgn="b"/>
                      <a:r>
                        <a:rPr lang="lv-LV" sz="1200" u="none" strike="noStrike" noProof="0" dirty="0">
                          <a:effectLst/>
                        </a:rPr>
                        <a:t>(PVN sedz no VB)</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100 000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21 000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b="1" u="none" strike="noStrike" noProof="0" dirty="0">
                          <a:effectLst/>
                        </a:rPr>
                        <a:t>121 000</a:t>
                      </a:r>
                      <a:endParaRPr lang="lv-LV" sz="1200" b="1"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extLst>
                  <a:ext uri="{0D108BD9-81ED-4DB2-BD59-A6C34878D82A}">
                    <a16:rowId xmlns:a16="http://schemas.microsoft.com/office/drawing/2014/main" val="1482507312"/>
                  </a:ext>
                </a:extLst>
              </a:tr>
              <a:tr h="299884">
                <a:tc>
                  <a:txBody>
                    <a:bodyPr/>
                    <a:lstStyle/>
                    <a:p>
                      <a:pPr algn="ctr" fontAlgn="b"/>
                      <a:r>
                        <a:rPr lang="lv-LV" sz="1200" b="0" u="none" strike="noStrike" noProof="0" dirty="0">
                          <a:solidFill>
                            <a:srgbClr val="000000"/>
                          </a:solidFill>
                          <a:effectLst/>
                        </a:rPr>
                        <a:t>2.</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XXX </a:t>
                      </a:r>
                    </a:p>
                    <a:p>
                      <a:pPr algn="ctr" fontAlgn="b"/>
                      <a:r>
                        <a:rPr lang="lv-LV" sz="1200" u="none" strike="noStrike" noProof="0" dirty="0">
                          <a:effectLst/>
                        </a:rPr>
                        <a:t>(PVN sedz no VB)</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100 000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21 000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en-GB" sz="1200" u="none" strike="noStrike" noProof="0" dirty="0">
                          <a:effectLst/>
                        </a:rPr>
                        <a:t>0,3</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42 857</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b="1" u="none" strike="noStrike" noProof="0" dirty="0">
                          <a:effectLst/>
                        </a:rPr>
                        <a:t>163 857</a:t>
                      </a:r>
                      <a:endParaRPr lang="lv-LV" sz="1200" b="1"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9 000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extLst>
                  <a:ext uri="{0D108BD9-81ED-4DB2-BD59-A6C34878D82A}">
                    <a16:rowId xmlns:a16="http://schemas.microsoft.com/office/drawing/2014/main" val="2370161125"/>
                  </a:ext>
                </a:extLst>
              </a:tr>
              <a:tr h="299884">
                <a:tc>
                  <a:txBody>
                    <a:bodyPr/>
                    <a:lstStyle/>
                    <a:p>
                      <a:pPr algn="ctr" fontAlgn="b"/>
                      <a:r>
                        <a:rPr lang="lv-LV" sz="1200" b="0" u="none" strike="noStrike" noProof="0" dirty="0">
                          <a:solidFill>
                            <a:srgbClr val="000000"/>
                          </a:solidFill>
                          <a:effectLst/>
                        </a:rPr>
                        <a:t>3.</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XXX </a:t>
                      </a:r>
                    </a:p>
                    <a:p>
                      <a:pPr algn="ctr" fontAlgn="b"/>
                      <a:r>
                        <a:rPr lang="lv-LV" sz="1200" u="none" strike="noStrike" noProof="0" dirty="0">
                          <a:effectLst/>
                        </a:rPr>
                        <a:t>(VB PVN nesedz)</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100 000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en-GB" sz="1200" u="none" strike="noStrike" noProof="0" dirty="0">
                          <a:effectLst/>
                        </a:rPr>
                        <a:t>0,3</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42 857</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b="1" u="none" strike="noStrike" noProof="0" dirty="0">
                          <a:effectLst/>
                        </a:rPr>
                        <a:t>142 857</a:t>
                      </a:r>
                      <a:endParaRPr lang="lv-LV" sz="1200" b="1"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21 000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9 000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extLst>
                  <a:ext uri="{0D108BD9-81ED-4DB2-BD59-A6C34878D82A}">
                    <a16:rowId xmlns:a16="http://schemas.microsoft.com/office/drawing/2014/main" val="995456595"/>
                  </a:ext>
                </a:extLst>
              </a:tr>
              <a:tr h="299884">
                <a:tc>
                  <a:txBody>
                    <a:bodyPr/>
                    <a:lstStyle/>
                    <a:p>
                      <a:pPr algn="ctr" fontAlgn="b"/>
                      <a:r>
                        <a:rPr lang="lv-LV" sz="1200" b="0" u="none" strike="noStrike" noProof="0" dirty="0">
                          <a:solidFill>
                            <a:srgbClr val="000000"/>
                          </a:solidFill>
                          <a:effectLst/>
                        </a:rPr>
                        <a:t>4.</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XXX </a:t>
                      </a:r>
                    </a:p>
                    <a:p>
                      <a:pPr algn="ctr" fontAlgn="b"/>
                      <a:r>
                        <a:rPr lang="lv-LV" sz="1200" u="none" strike="noStrike" noProof="0" dirty="0">
                          <a:effectLst/>
                        </a:rPr>
                        <a:t>(VB PVN nesedz)</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100 000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b="1" u="none" strike="noStrike" noProof="0" dirty="0">
                          <a:effectLst/>
                        </a:rPr>
                        <a:t>100 000</a:t>
                      </a:r>
                      <a:endParaRPr lang="lv-LV" sz="1200" b="1"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21 000</a:t>
                      </a:r>
                      <a:endParaRPr lang="lv-LV" sz="1200" b="0" i="0" u="none" strike="noStrike" noProof="0" dirty="0">
                        <a:solidFill>
                          <a:srgbClr val="000000"/>
                        </a:solidFill>
                        <a:effectLst/>
                        <a:latin typeface="Calibri" panose="020F0502020204030204" pitchFamily="34" charset="0"/>
                      </a:endParaRPr>
                    </a:p>
                  </a:txBody>
                  <a:tcPr marL="8997" marR="8997" marT="8997" marB="0" anchor="b"/>
                </a:tc>
                <a:tc>
                  <a:txBody>
                    <a:bodyPr/>
                    <a:lstStyle/>
                    <a:p>
                      <a:pPr algn="ctr" fontAlgn="b"/>
                      <a:r>
                        <a:rPr lang="lv-LV" sz="1200" u="none" strike="noStrike" noProof="0" dirty="0">
                          <a:effectLst/>
                        </a:rPr>
                        <a:t>0</a:t>
                      </a:r>
                      <a:endParaRPr lang="lv-LV" sz="1200" b="0" i="0" u="none" strike="noStrike" noProof="0" dirty="0">
                        <a:solidFill>
                          <a:srgbClr val="000000"/>
                        </a:solidFill>
                        <a:effectLst/>
                        <a:latin typeface="Calibri" panose="020F0502020204030204" pitchFamily="34" charset="0"/>
                      </a:endParaRPr>
                    </a:p>
                  </a:txBody>
                  <a:tcPr marL="8997" marR="8997" marT="8997" marB="0" anchor="b"/>
                </a:tc>
                <a:extLst>
                  <a:ext uri="{0D108BD9-81ED-4DB2-BD59-A6C34878D82A}">
                    <a16:rowId xmlns:a16="http://schemas.microsoft.com/office/drawing/2014/main" val="201428081"/>
                  </a:ext>
                </a:extLst>
              </a:tr>
            </a:tbl>
          </a:graphicData>
        </a:graphic>
      </p:graphicFrame>
    </p:spTree>
    <p:extLst>
      <p:ext uri="{BB962C8B-B14F-4D97-AF65-F5344CB8AC3E}">
        <p14:creationId xmlns:p14="http://schemas.microsoft.com/office/powerpoint/2010/main" val="507067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47059-E48A-CE37-E82B-6BCF24F52A49}"/>
              </a:ext>
            </a:extLst>
          </p:cNvPr>
          <p:cNvSpPr>
            <a:spLocks noGrp="1"/>
          </p:cNvSpPr>
          <p:nvPr>
            <p:ph type="title"/>
          </p:nvPr>
        </p:nvSpPr>
        <p:spPr/>
        <p:txBody>
          <a:bodyPr/>
          <a:lstStyle/>
          <a:p>
            <a:r>
              <a:rPr lang="en-GB" sz="3000" dirty="0" err="1">
                <a:latin typeface="Verdana" panose="020B0604030504040204" pitchFamily="34" charset="0"/>
                <a:ea typeface="Verdana" panose="020B0604030504040204" pitchFamily="34" charset="0"/>
              </a:rPr>
              <a:t>Projekta</a:t>
            </a:r>
            <a:r>
              <a:rPr lang="en-GB" sz="3000" dirty="0">
                <a:latin typeface="Verdana" panose="020B0604030504040204" pitchFamily="34" charset="0"/>
                <a:ea typeface="Verdana" panose="020B0604030504040204" pitchFamily="34" charset="0"/>
              </a:rPr>
              <a:t> </a:t>
            </a:r>
            <a:r>
              <a:rPr lang="en-GB" sz="3000" dirty="0" err="1">
                <a:latin typeface="Verdana" panose="020B0604030504040204" pitchFamily="34" charset="0"/>
                <a:ea typeface="Verdana" panose="020B0604030504040204" pitchFamily="34" charset="0"/>
              </a:rPr>
              <a:t>finansējums</a:t>
            </a:r>
            <a:br>
              <a:rPr lang="en-GB" dirty="0"/>
            </a:br>
            <a:endParaRPr lang="lv-LV" dirty="0"/>
          </a:p>
        </p:txBody>
      </p:sp>
      <p:sp>
        <p:nvSpPr>
          <p:cNvPr id="3" name="Content Placeholder 2">
            <a:extLst>
              <a:ext uri="{FF2B5EF4-FFF2-40B4-BE49-F238E27FC236}">
                <a16:creationId xmlns:a16="http://schemas.microsoft.com/office/drawing/2014/main" id="{170C0719-ACB6-6EAD-2620-22CE2D4E60C9}"/>
              </a:ext>
            </a:extLst>
          </p:cNvPr>
          <p:cNvSpPr>
            <a:spLocks noGrp="1"/>
          </p:cNvSpPr>
          <p:nvPr>
            <p:ph idx="1"/>
          </p:nvPr>
        </p:nvSpPr>
        <p:spPr>
          <a:xfrm>
            <a:off x="457200" y="1524000"/>
            <a:ext cx="8229600" cy="4602173"/>
          </a:xfrm>
        </p:spPr>
        <p:txBody>
          <a:bodyPr>
            <a:normAutofit/>
          </a:bodyPr>
          <a:lstStyle/>
          <a:p>
            <a:pPr marL="0" indent="0">
              <a:buNone/>
            </a:pPr>
            <a:r>
              <a:rPr lang="en-GB" b="1" dirty="0">
                <a:latin typeface="Verdana" panose="020B0604030504040204" pitchFamily="34" charset="0"/>
                <a:ea typeface="Verdana" panose="020B0604030504040204" pitchFamily="34" charset="0"/>
              </a:rPr>
              <a:t>Ja </a:t>
            </a:r>
            <a:r>
              <a:rPr lang="en-GB" b="1" dirty="0" err="1">
                <a:latin typeface="Verdana" panose="020B0604030504040204" pitchFamily="34" charset="0"/>
                <a:ea typeface="Verdana" panose="020B0604030504040204" pitchFamily="34" charset="0"/>
              </a:rPr>
              <a:t>finansējuma</a:t>
            </a:r>
            <a:r>
              <a:rPr lang="en-GB" b="1" dirty="0">
                <a:latin typeface="Verdana" panose="020B0604030504040204" pitchFamily="34" charset="0"/>
                <a:ea typeface="Verdana" panose="020B0604030504040204" pitchFamily="34" charset="0"/>
              </a:rPr>
              <a:t> </a:t>
            </a:r>
            <a:r>
              <a:rPr lang="en-GB" b="1" dirty="0" err="1">
                <a:latin typeface="Verdana" panose="020B0604030504040204" pitchFamily="34" charset="0"/>
                <a:ea typeface="Verdana" panose="020B0604030504040204" pitchFamily="34" charset="0"/>
              </a:rPr>
              <a:t>saņēmējs</a:t>
            </a:r>
            <a:r>
              <a:rPr lang="en-GB" b="1" dirty="0">
                <a:latin typeface="Verdana" panose="020B0604030504040204" pitchFamily="34" charset="0"/>
                <a:ea typeface="Verdana" panose="020B0604030504040204" pitchFamily="34" charset="0"/>
              </a:rPr>
              <a:t> </a:t>
            </a:r>
            <a:r>
              <a:rPr lang="en-GB" b="1" dirty="0" err="1">
                <a:latin typeface="Verdana" panose="020B0604030504040204" pitchFamily="34" charset="0"/>
                <a:ea typeface="Verdana" panose="020B0604030504040204" pitchFamily="34" charset="0"/>
              </a:rPr>
              <a:t>ir</a:t>
            </a:r>
            <a:r>
              <a:rPr lang="en-GB" b="1" dirty="0">
                <a:latin typeface="Verdana" panose="020B0604030504040204" pitchFamily="34" charset="0"/>
                <a:ea typeface="Verdana" panose="020B0604030504040204" pitchFamily="34" charset="0"/>
              </a:rPr>
              <a:t> PVN </a:t>
            </a:r>
            <a:r>
              <a:rPr lang="en-GB" b="1" dirty="0" err="1">
                <a:latin typeface="Verdana" panose="020B0604030504040204" pitchFamily="34" charset="0"/>
                <a:ea typeface="Verdana" panose="020B0604030504040204" pitchFamily="34" charset="0"/>
              </a:rPr>
              <a:t>maksātājs</a:t>
            </a:r>
            <a:r>
              <a:rPr lang="lv-LV" b="1" dirty="0">
                <a:latin typeface="Verdana" panose="020B0604030504040204" pitchFamily="34" charset="0"/>
                <a:ea typeface="Verdana" panose="020B0604030504040204" pitchFamily="34" charset="0"/>
              </a:rPr>
              <a:t> vai nav PVN maksātājs un nav valsts vai pašvaldību kapitālsabiedrība</a:t>
            </a:r>
            <a:r>
              <a:rPr lang="en-GB" b="1" dirty="0">
                <a:latin typeface="Verdana" panose="020B0604030504040204" pitchFamily="34" charset="0"/>
                <a:ea typeface="Verdana" panose="020B0604030504040204" pitchFamily="34" charset="0"/>
              </a:rPr>
              <a:t>:</a:t>
            </a:r>
          </a:p>
          <a:p>
            <a:pPr marL="0" indent="0">
              <a:buNone/>
            </a:pPr>
            <a:r>
              <a:rPr lang="en-GB" sz="1800" i="1" dirty="0" err="1">
                <a:latin typeface="Verdana" panose="020B0604030504040204" pitchFamily="34" charset="0"/>
                <a:ea typeface="Verdana" panose="020B0604030504040204" pitchFamily="34" charset="0"/>
              </a:rPr>
              <a:t>Piemēram</a:t>
            </a:r>
            <a:r>
              <a:rPr lang="en-GB" sz="1800" i="1" dirty="0">
                <a:latin typeface="Verdana" panose="020B0604030504040204" pitchFamily="34" charset="0"/>
                <a:ea typeface="Verdana" panose="020B0604030504040204" pitchFamily="34" charset="0"/>
              </a:rPr>
              <a:t>, MK </a:t>
            </a:r>
            <a:r>
              <a:rPr lang="en-GB" sz="1800" i="1" dirty="0" err="1">
                <a:latin typeface="Verdana" panose="020B0604030504040204" pitchFamily="34" charset="0"/>
                <a:ea typeface="Verdana" panose="020B0604030504040204" pitchFamily="34" charset="0"/>
              </a:rPr>
              <a:t>noteikumu</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pielikumā</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noteiktais</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pieejamais</a:t>
            </a:r>
            <a:r>
              <a:rPr lang="en-GB" sz="1800" i="1" dirty="0">
                <a:latin typeface="Verdana" panose="020B0604030504040204" pitchFamily="34" charset="0"/>
                <a:ea typeface="Verdana" panose="020B0604030504040204" pitchFamily="34" charset="0"/>
              </a:rPr>
              <a:t> AF </a:t>
            </a:r>
            <a:r>
              <a:rPr lang="en-GB" sz="1800" i="1" dirty="0" err="1">
                <a:latin typeface="Verdana" panose="020B0604030504040204" pitchFamily="34" charset="0"/>
                <a:ea typeface="Verdana" panose="020B0604030504040204" pitchFamily="34" charset="0"/>
              </a:rPr>
              <a:t>finansējums</a:t>
            </a:r>
            <a:r>
              <a:rPr lang="en-GB" sz="1800" i="1" dirty="0">
                <a:latin typeface="Verdana" panose="020B0604030504040204" pitchFamily="34" charset="0"/>
                <a:ea typeface="Verdana" panose="020B0604030504040204" pitchFamily="34" charset="0"/>
              </a:rPr>
              <a:t> </a:t>
            </a:r>
            <a:r>
              <a:rPr lang="en-GB" sz="1800" b="1" i="1" dirty="0">
                <a:latin typeface="Verdana" panose="020B0604030504040204" pitchFamily="34" charset="0"/>
                <a:ea typeface="Verdana" panose="020B0604030504040204" pitchFamily="34" charset="0"/>
              </a:rPr>
              <a:t>100 000 </a:t>
            </a:r>
            <a:r>
              <a:rPr lang="en-GB" sz="1800" i="1" dirty="0">
                <a:latin typeface="Verdana" panose="020B0604030504040204" pitchFamily="34" charset="0"/>
                <a:ea typeface="Verdana" panose="020B0604030504040204" pitchFamily="34" charset="0"/>
              </a:rPr>
              <a:t>EUR un </a:t>
            </a:r>
            <a:r>
              <a:rPr lang="en-GB" sz="1800" i="1" dirty="0" err="1">
                <a:latin typeface="Verdana" panose="020B0604030504040204" pitchFamily="34" charset="0"/>
                <a:ea typeface="Verdana" panose="020B0604030504040204" pitchFamily="34" charset="0"/>
              </a:rPr>
              <a:t>projekta</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iesnieguma</a:t>
            </a:r>
            <a:r>
              <a:rPr lang="en-GB" sz="1800" i="1" dirty="0">
                <a:latin typeface="Verdana" panose="020B0604030504040204" pitchFamily="34" charset="0"/>
                <a:ea typeface="Verdana" panose="020B0604030504040204" pitchFamily="34" charset="0"/>
              </a:rPr>
              <a:t> 3.pielikumā </a:t>
            </a:r>
            <a:r>
              <a:rPr lang="en-GB" sz="1800" i="1" dirty="0" err="1">
                <a:latin typeface="Verdana" panose="020B0604030504040204" pitchFamily="34" charset="0"/>
                <a:ea typeface="Verdana" panose="020B0604030504040204" pitchFamily="34" charset="0"/>
              </a:rPr>
              <a:t>aprēķinātā</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minimālā</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privātā</a:t>
            </a:r>
            <a:r>
              <a:rPr lang="en-GB" sz="1800" i="1" dirty="0">
                <a:latin typeface="Verdana" panose="020B0604030504040204" pitchFamily="34" charset="0"/>
                <a:ea typeface="Verdana" panose="020B0604030504040204" pitchFamily="34" charset="0"/>
              </a:rPr>
              <a:t> </a:t>
            </a:r>
            <a:r>
              <a:rPr lang="en-GB" sz="1800" i="1" dirty="0" err="1">
                <a:latin typeface="Verdana" panose="020B0604030504040204" pitchFamily="34" charset="0"/>
                <a:ea typeface="Verdana" panose="020B0604030504040204" pitchFamily="34" charset="0"/>
              </a:rPr>
              <a:t>finansējuma</a:t>
            </a:r>
            <a:r>
              <a:rPr lang="en-GB" sz="1800" i="1" dirty="0">
                <a:latin typeface="Verdana" panose="020B0604030504040204" pitchFamily="34" charset="0"/>
                <a:ea typeface="Verdana" panose="020B0604030504040204" pitchFamily="34" charset="0"/>
              </a:rPr>
              <a:t> summa </a:t>
            </a:r>
            <a:r>
              <a:rPr lang="en-GB" sz="1800" b="1" i="1" dirty="0">
                <a:solidFill>
                  <a:srgbClr val="FF0000"/>
                </a:solidFill>
                <a:latin typeface="Verdana" panose="020B0604030504040204" pitchFamily="34" charset="0"/>
                <a:ea typeface="Verdana" panose="020B0604030504040204" pitchFamily="34" charset="0"/>
              </a:rPr>
              <a:t>10 000 </a:t>
            </a:r>
            <a:r>
              <a:rPr lang="en-GB" sz="1800" i="1" dirty="0">
                <a:latin typeface="Verdana" panose="020B0604030504040204" pitchFamily="34" charset="0"/>
                <a:ea typeface="Verdana" panose="020B0604030504040204" pitchFamily="34" charset="0"/>
              </a:rPr>
              <a:t>EUR.</a:t>
            </a:r>
            <a:endParaRPr lang="en-GB" sz="1800" dirty="0">
              <a:latin typeface="Verdana" panose="020B0604030504040204" pitchFamily="34" charset="0"/>
              <a:ea typeface="Verdana" panose="020B0604030504040204" pitchFamily="34" charset="0"/>
            </a:endParaRPr>
          </a:p>
          <a:p>
            <a:pPr marL="0" indent="0">
              <a:buNone/>
            </a:pPr>
            <a:endParaRPr lang="en-GB" dirty="0">
              <a:latin typeface="Verdana" panose="020B0604030504040204" pitchFamily="34" charset="0"/>
              <a:ea typeface="Verdana" panose="020B0604030504040204" pitchFamily="34" charset="0"/>
            </a:endParaRPr>
          </a:p>
          <a:p>
            <a:pPr marL="0" indent="0">
              <a:buNone/>
            </a:pPr>
            <a:endParaRPr lang="en-GB" dirty="0">
              <a:latin typeface="Verdana" panose="020B0604030504040204" pitchFamily="34" charset="0"/>
              <a:ea typeface="Verdana" panose="020B0604030504040204" pitchFamily="34" charset="0"/>
            </a:endParaRPr>
          </a:p>
          <a:p>
            <a:pPr marL="0" indent="0">
              <a:buNone/>
            </a:pPr>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30B51780-9197-D381-4C30-AC0322DD2E88}"/>
              </a:ext>
            </a:extLst>
          </p:cNvPr>
          <p:cNvSpPr>
            <a:spLocks noGrp="1"/>
          </p:cNvSpPr>
          <p:nvPr>
            <p:ph type="sldNum" sz="quarter" idx="12"/>
          </p:nvPr>
        </p:nvSpPr>
        <p:spPr/>
        <p:txBody>
          <a:bodyPr/>
          <a:lstStyle/>
          <a:p>
            <a:fld id="{B6F15528-21DE-4FAA-801E-634DDDAF4B2B}" type="slidenum">
              <a:rPr lang="en-US" smtClean="0"/>
              <a:pPr/>
              <a:t>18</a:t>
            </a:fld>
            <a:endParaRPr lang="en-US"/>
          </a:p>
        </p:txBody>
      </p:sp>
      <p:graphicFrame>
        <p:nvGraphicFramePr>
          <p:cNvPr id="5" name="Table 4">
            <a:extLst>
              <a:ext uri="{FF2B5EF4-FFF2-40B4-BE49-F238E27FC236}">
                <a16:creationId xmlns:a16="http://schemas.microsoft.com/office/drawing/2014/main" id="{BBCCE7E0-6AD7-3403-36A7-69491F74150C}"/>
              </a:ext>
            </a:extLst>
          </p:cNvPr>
          <p:cNvGraphicFramePr>
            <a:graphicFrameLocks noGrp="1"/>
          </p:cNvGraphicFramePr>
          <p:nvPr>
            <p:extLst>
              <p:ext uri="{D42A27DB-BD31-4B8C-83A1-F6EECF244321}">
                <p14:modId xmlns:p14="http://schemas.microsoft.com/office/powerpoint/2010/main" val="1762182711"/>
              </p:ext>
            </p:extLst>
          </p:nvPr>
        </p:nvGraphicFramePr>
        <p:xfrm>
          <a:off x="685800" y="3503861"/>
          <a:ext cx="7620000" cy="2907644"/>
        </p:xfrm>
        <a:graphic>
          <a:graphicData uri="http://schemas.openxmlformats.org/drawingml/2006/table">
            <a:tbl>
              <a:tblPr firstRow="1" firstCol="1" bandRow="1" bandCol="1"/>
              <a:tblGrid>
                <a:gridCol w="3581400">
                  <a:extLst>
                    <a:ext uri="{9D8B030D-6E8A-4147-A177-3AD203B41FA5}">
                      <a16:colId xmlns:a16="http://schemas.microsoft.com/office/drawing/2014/main" val="284967537"/>
                    </a:ext>
                  </a:extLst>
                </a:gridCol>
                <a:gridCol w="4038600">
                  <a:extLst>
                    <a:ext uri="{9D8B030D-6E8A-4147-A177-3AD203B41FA5}">
                      <a16:colId xmlns:a16="http://schemas.microsoft.com/office/drawing/2014/main" val="186365169"/>
                    </a:ext>
                  </a:extLst>
                </a:gridCol>
              </a:tblGrid>
              <a:tr h="286284">
                <a:tc>
                  <a:txBody>
                    <a:bodyPr/>
                    <a:lstStyle/>
                    <a:p>
                      <a:pPr algn="ct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Finansējuma avots</a:t>
                      </a:r>
                      <a:endParaRPr lang="lv-LV" sz="1800" b="1"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Summa</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8247083"/>
                  </a:ext>
                </a:extLst>
              </a:tr>
              <a:tr h="307802">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AF finansējums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100 000 </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573653"/>
                  </a:ext>
                </a:extLst>
              </a:tr>
              <a:tr h="474200">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Valsts budžeta finansējums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020003"/>
                  </a:ext>
                </a:extLst>
              </a:tr>
              <a:tr h="413717">
                <a:tc>
                  <a:txBody>
                    <a:bodyPr/>
                    <a:lstStyle/>
                    <a:p>
                      <a:pP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Publiskās attiecināmās izmaksas</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100 000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38753257"/>
                  </a:ext>
                </a:extLst>
              </a:tr>
              <a:tr h="422997">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Privātās attiecināmās izmaksas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10 000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044423"/>
                  </a:ext>
                </a:extLst>
              </a:tr>
              <a:tr h="717312">
                <a:tc>
                  <a:txBody>
                    <a:bodyPr/>
                    <a:lstStyle/>
                    <a:p>
                      <a:pP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Kopējās attiecināmās izmaksas</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110 000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43983815"/>
                  </a:ext>
                </a:extLst>
              </a:tr>
            </a:tbl>
          </a:graphicData>
        </a:graphic>
      </p:graphicFrame>
    </p:spTree>
    <p:extLst>
      <p:ext uri="{BB962C8B-B14F-4D97-AF65-F5344CB8AC3E}">
        <p14:creationId xmlns:p14="http://schemas.microsoft.com/office/powerpoint/2010/main" val="7423769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47059-E48A-CE37-E82B-6BCF24F52A49}"/>
              </a:ext>
            </a:extLst>
          </p:cNvPr>
          <p:cNvSpPr>
            <a:spLocks noGrp="1"/>
          </p:cNvSpPr>
          <p:nvPr>
            <p:ph type="title"/>
          </p:nvPr>
        </p:nvSpPr>
        <p:spPr/>
        <p:txBody>
          <a:bodyPr/>
          <a:lstStyle/>
          <a:p>
            <a:r>
              <a:rPr lang="en-GB" sz="3000" dirty="0" err="1">
                <a:latin typeface="Verdana" panose="020B0604030504040204" pitchFamily="34" charset="0"/>
                <a:ea typeface="Verdana" panose="020B0604030504040204" pitchFamily="34" charset="0"/>
              </a:rPr>
              <a:t>Projekta</a:t>
            </a:r>
            <a:r>
              <a:rPr lang="en-GB" sz="3000" dirty="0">
                <a:latin typeface="Verdana" panose="020B0604030504040204" pitchFamily="34" charset="0"/>
                <a:ea typeface="Verdana" panose="020B0604030504040204" pitchFamily="34" charset="0"/>
              </a:rPr>
              <a:t> </a:t>
            </a:r>
            <a:r>
              <a:rPr lang="en-GB" sz="3000" dirty="0" err="1">
                <a:latin typeface="Verdana" panose="020B0604030504040204" pitchFamily="34" charset="0"/>
                <a:ea typeface="Verdana" panose="020B0604030504040204" pitchFamily="34" charset="0"/>
              </a:rPr>
              <a:t>finansējums</a:t>
            </a:r>
            <a:br>
              <a:rPr lang="en-GB" dirty="0"/>
            </a:br>
            <a:endParaRPr lang="lv-LV" dirty="0"/>
          </a:p>
        </p:txBody>
      </p:sp>
      <p:sp>
        <p:nvSpPr>
          <p:cNvPr id="3" name="Content Placeholder 2">
            <a:extLst>
              <a:ext uri="{FF2B5EF4-FFF2-40B4-BE49-F238E27FC236}">
                <a16:creationId xmlns:a16="http://schemas.microsoft.com/office/drawing/2014/main" id="{170C0719-ACB6-6EAD-2620-22CE2D4E60C9}"/>
              </a:ext>
            </a:extLst>
          </p:cNvPr>
          <p:cNvSpPr>
            <a:spLocks noGrp="1"/>
          </p:cNvSpPr>
          <p:nvPr>
            <p:ph idx="1"/>
          </p:nvPr>
        </p:nvSpPr>
        <p:spPr>
          <a:xfrm>
            <a:off x="457200" y="1295400"/>
            <a:ext cx="8229600" cy="4830773"/>
          </a:xfrm>
        </p:spPr>
        <p:txBody>
          <a:bodyPr>
            <a:normAutofit/>
          </a:bodyPr>
          <a:lstStyle/>
          <a:p>
            <a:pPr marL="0" indent="0">
              <a:buNone/>
            </a:pPr>
            <a:r>
              <a:rPr lang="en-GB" sz="2200" b="1" dirty="0">
                <a:latin typeface="Verdana" panose="020B0604030504040204" pitchFamily="34" charset="0"/>
                <a:ea typeface="Verdana" panose="020B0604030504040204" pitchFamily="34" charset="0"/>
              </a:rPr>
              <a:t>Ja </a:t>
            </a:r>
            <a:r>
              <a:rPr lang="en-GB" sz="2200" b="1" dirty="0" err="1">
                <a:latin typeface="Verdana" panose="020B0604030504040204" pitchFamily="34" charset="0"/>
                <a:ea typeface="Verdana" panose="020B0604030504040204" pitchFamily="34" charset="0"/>
              </a:rPr>
              <a:t>finansējuma</a:t>
            </a:r>
            <a:r>
              <a:rPr lang="en-GB" sz="2200" b="1" dirty="0">
                <a:latin typeface="Verdana" panose="020B0604030504040204" pitchFamily="34" charset="0"/>
                <a:ea typeface="Verdana" panose="020B0604030504040204" pitchFamily="34" charset="0"/>
              </a:rPr>
              <a:t> </a:t>
            </a:r>
            <a:r>
              <a:rPr lang="en-GB" sz="2200" b="1" dirty="0" err="1">
                <a:latin typeface="Verdana" panose="020B0604030504040204" pitchFamily="34" charset="0"/>
                <a:ea typeface="Verdana" panose="020B0604030504040204" pitchFamily="34" charset="0"/>
              </a:rPr>
              <a:t>saņēmējs</a:t>
            </a:r>
            <a:r>
              <a:rPr lang="en-GB" sz="2200" b="1" dirty="0">
                <a:latin typeface="Verdana" panose="020B0604030504040204" pitchFamily="34" charset="0"/>
                <a:ea typeface="Verdana" panose="020B0604030504040204" pitchFamily="34" charset="0"/>
              </a:rPr>
              <a:t> nav PVN </a:t>
            </a:r>
            <a:r>
              <a:rPr lang="en-GB" sz="2200" b="1" dirty="0" err="1">
                <a:latin typeface="Verdana" panose="020B0604030504040204" pitchFamily="34" charset="0"/>
                <a:ea typeface="Verdana" panose="020B0604030504040204" pitchFamily="34" charset="0"/>
              </a:rPr>
              <a:t>maksātājs</a:t>
            </a:r>
            <a:r>
              <a:rPr lang="lv-LV" sz="2200" b="1" dirty="0">
                <a:latin typeface="Verdana" panose="020B0604030504040204" pitchFamily="34" charset="0"/>
                <a:ea typeface="Verdana" panose="020B0604030504040204" pitchFamily="34" charset="0"/>
              </a:rPr>
              <a:t> un ir valsts vai pašvaldības kapitālsabiedrība</a:t>
            </a:r>
            <a:r>
              <a:rPr lang="en-GB" sz="2200" b="1" dirty="0">
                <a:latin typeface="Verdana" panose="020B0604030504040204" pitchFamily="34" charset="0"/>
                <a:ea typeface="Verdana" panose="020B0604030504040204" pitchFamily="34" charset="0"/>
              </a:rPr>
              <a:t>:</a:t>
            </a:r>
          </a:p>
          <a:p>
            <a:pPr marL="0" indent="0">
              <a:buNone/>
            </a:pPr>
            <a:r>
              <a:rPr lang="en-GB" i="1" dirty="0" err="1">
                <a:latin typeface="Verdana" panose="020B0604030504040204" pitchFamily="34" charset="0"/>
                <a:ea typeface="Verdana" panose="020B0604030504040204" pitchFamily="34" charset="0"/>
              </a:rPr>
              <a:t>Piemēram</a:t>
            </a:r>
            <a:r>
              <a:rPr lang="en-GB" i="1" dirty="0">
                <a:latin typeface="Verdana" panose="020B0604030504040204" pitchFamily="34" charset="0"/>
                <a:ea typeface="Verdana" panose="020B0604030504040204" pitchFamily="34" charset="0"/>
              </a:rPr>
              <a:t>, MK </a:t>
            </a:r>
            <a:r>
              <a:rPr lang="en-GB" i="1" dirty="0" err="1">
                <a:latin typeface="Verdana" panose="020B0604030504040204" pitchFamily="34" charset="0"/>
                <a:ea typeface="Verdana" panose="020B0604030504040204" pitchFamily="34" charset="0"/>
              </a:rPr>
              <a:t>noteikumu</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pielikumā</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noteiktais</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pieejamais</a:t>
            </a:r>
            <a:r>
              <a:rPr lang="en-GB" i="1" dirty="0">
                <a:latin typeface="Verdana" panose="020B0604030504040204" pitchFamily="34" charset="0"/>
                <a:ea typeface="Verdana" panose="020B0604030504040204" pitchFamily="34" charset="0"/>
              </a:rPr>
              <a:t> AF </a:t>
            </a:r>
            <a:r>
              <a:rPr lang="en-GB" i="1" dirty="0" err="1">
                <a:latin typeface="Verdana" panose="020B0604030504040204" pitchFamily="34" charset="0"/>
                <a:ea typeface="Verdana" panose="020B0604030504040204" pitchFamily="34" charset="0"/>
              </a:rPr>
              <a:t>finansējums</a:t>
            </a:r>
            <a:r>
              <a:rPr lang="en-GB" i="1" dirty="0">
                <a:latin typeface="Verdana" panose="020B0604030504040204" pitchFamily="34" charset="0"/>
                <a:ea typeface="Verdana" panose="020B0604030504040204" pitchFamily="34" charset="0"/>
              </a:rPr>
              <a:t> </a:t>
            </a:r>
            <a:r>
              <a:rPr lang="en-GB" b="1" i="1" dirty="0">
                <a:latin typeface="Verdana" panose="020B0604030504040204" pitchFamily="34" charset="0"/>
                <a:ea typeface="Verdana" panose="020B0604030504040204" pitchFamily="34" charset="0"/>
              </a:rPr>
              <a:t>100 000 </a:t>
            </a:r>
            <a:r>
              <a:rPr lang="en-GB" i="1" dirty="0">
                <a:latin typeface="Verdana" panose="020B0604030504040204" pitchFamily="34" charset="0"/>
                <a:ea typeface="Verdana" panose="020B0604030504040204" pitchFamily="34" charset="0"/>
              </a:rPr>
              <a:t>EUR, PVN </a:t>
            </a:r>
            <a:r>
              <a:rPr lang="en-GB" b="1" i="1" dirty="0">
                <a:latin typeface="Verdana" panose="020B0604030504040204" pitchFamily="34" charset="0"/>
                <a:ea typeface="Verdana" panose="020B0604030504040204" pitchFamily="34" charset="0"/>
              </a:rPr>
              <a:t>21 000 </a:t>
            </a:r>
            <a:r>
              <a:rPr lang="en-GB" i="1" dirty="0">
                <a:latin typeface="Verdana" panose="020B0604030504040204" pitchFamily="34" charset="0"/>
                <a:ea typeface="Verdana" panose="020B0604030504040204" pitchFamily="34" charset="0"/>
              </a:rPr>
              <a:t>EUR un </a:t>
            </a:r>
            <a:r>
              <a:rPr lang="en-GB" i="1" dirty="0" err="1">
                <a:latin typeface="Verdana" panose="020B0604030504040204" pitchFamily="34" charset="0"/>
                <a:ea typeface="Verdana" panose="020B0604030504040204" pitchFamily="34" charset="0"/>
              </a:rPr>
              <a:t>projekta</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iesnieguma</a:t>
            </a:r>
            <a:r>
              <a:rPr lang="en-GB" i="1" dirty="0">
                <a:latin typeface="Verdana" panose="020B0604030504040204" pitchFamily="34" charset="0"/>
                <a:ea typeface="Verdana" panose="020B0604030504040204" pitchFamily="34" charset="0"/>
              </a:rPr>
              <a:t> 3.pielikumā </a:t>
            </a:r>
            <a:r>
              <a:rPr lang="lv-LV" i="1" dirty="0">
                <a:latin typeface="Verdana" panose="020B0604030504040204" pitchFamily="34" charset="0"/>
                <a:ea typeface="Verdana" panose="020B0604030504040204" pitchFamily="34" charset="0"/>
              </a:rPr>
              <a:t>aprēķinātā</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minimālā</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privātā</a:t>
            </a:r>
            <a:r>
              <a:rPr lang="en-GB" i="1" dirty="0">
                <a:latin typeface="Verdana" panose="020B0604030504040204" pitchFamily="34" charset="0"/>
                <a:ea typeface="Verdana" panose="020B0604030504040204" pitchFamily="34" charset="0"/>
              </a:rPr>
              <a:t> </a:t>
            </a:r>
            <a:r>
              <a:rPr lang="en-GB" i="1" dirty="0" err="1">
                <a:latin typeface="Verdana" panose="020B0604030504040204" pitchFamily="34" charset="0"/>
                <a:ea typeface="Verdana" panose="020B0604030504040204" pitchFamily="34" charset="0"/>
              </a:rPr>
              <a:t>finansējuma</a:t>
            </a:r>
            <a:r>
              <a:rPr lang="en-GB" i="1" dirty="0">
                <a:latin typeface="Verdana" panose="020B0604030504040204" pitchFamily="34" charset="0"/>
                <a:ea typeface="Verdana" panose="020B0604030504040204" pitchFamily="34" charset="0"/>
              </a:rPr>
              <a:t> summa </a:t>
            </a:r>
            <a:r>
              <a:rPr lang="en-GB" b="1" i="1" dirty="0">
                <a:solidFill>
                  <a:srgbClr val="FF0000"/>
                </a:solidFill>
                <a:latin typeface="Verdana" panose="020B0604030504040204" pitchFamily="34" charset="0"/>
                <a:ea typeface="Verdana" panose="020B0604030504040204" pitchFamily="34" charset="0"/>
              </a:rPr>
              <a:t>10 000 </a:t>
            </a:r>
            <a:r>
              <a:rPr lang="en-GB" i="1" dirty="0">
                <a:latin typeface="Verdana" panose="020B0604030504040204" pitchFamily="34" charset="0"/>
                <a:ea typeface="Verdana" panose="020B0604030504040204" pitchFamily="34" charset="0"/>
              </a:rPr>
              <a:t>EUR.</a:t>
            </a:r>
          </a:p>
          <a:p>
            <a:pPr marL="0" indent="0">
              <a:buNone/>
            </a:pPr>
            <a:endParaRPr lang="en-GB" sz="2200" dirty="0">
              <a:latin typeface="Verdana" panose="020B0604030504040204" pitchFamily="34" charset="0"/>
              <a:ea typeface="Verdana" panose="020B0604030504040204" pitchFamily="34" charset="0"/>
            </a:endParaRPr>
          </a:p>
          <a:p>
            <a:pPr marL="0" indent="0">
              <a:buNone/>
            </a:pPr>
            <a:endParaRPr lang="en-GB" sz="2400" dirty="0">
              <a:latin typeface="Verdana" panose="020B0604030504040204" pitchFamily="34" charset="0"/>
              <a:ea typeface="Verdana" panose="020B0604030504040204" pitchFamily="34" charset="0"/>
            </a:endParaRPr>
          </a:p>
          <a:p>
            <a:pPr marL="0" indent="0">
              <a:buNone/>
            </a:pPr>
            <a:endParaRPr lang="en-GB" sz="2400" dirty="0">
              <a:latin typeface="Verdana" panose="020B0604030504040204" pitchFamily="34" charset="0"/>
              <a:ea typeface="Verdana" panose="020B0604030504040204" pitchFamily="34" charset="0"/>
            </a:endParaRPr>
          </a:p>
          <a:p>
            <a:pPr marL="0" indent="0">
              <a:buNone/>
            </a:pPr>
            <a:endParaRPr lang="en-GB" sz="2400" dirty="0">
              <a:latin typeface="Verdana" panose="020B0604030504040204" pitchFamily="34" charset="0"/>
              <a:ea typeface="Verdana" panose="020B0604030504040204" pitchFamily="34" charset="0"/>
            </a:endParaRPr>
          </a:p>
          <a:p>
            <a:pPr marL="0" indent="0">
              <a:buNone/>
            </a:pPr>
            <a:endParaRPr lang="en-GB" sz="2400" dirty="0">
              <a:latin typeface="Verdana" panose="020B0604030504040204" pitchFamily="34" charset="0"/>
              <a:ea typeface="Verdana" panose="020B0604030504040204" pitchFamily="34" charset="0"/>
            </a:endParaRPr>
          </a:p>
          <a:p>
            <a:pPr marL="0" indent="0">
              <a:buNone/>
            </a:pPr>
            <a:endParaRPr lang="en-GB" sz="2400" dirty="0">
              <a:latin typeface="Verdana" panose="020B0604030504040204" pitchFamily="34" charset="0"/>
              <a:ea typeface="Verdana" panose="020B0604030504040204" pitchFamily="34" charset="0"/>
            </a:endParaRPr>
          </a:p>
          <a:p>
            <a:pPr marL="0" indent="0">
              <a:buNone/>
            </a:pPr>
            <a:endParaRPr lang="lv-LV" sz="2400"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30B51780-9197-D381-4C30-AC0322DD2E88}"/>
              </a:ext>
            </a:extLst>
          </p:cNvPr>
          <p:cNvSpPr>
            <a:spLocks noGrp="1"/>
          </p:cNvSpPr>
          <p:nvPr>
            <p:ph type="sldNum" sz="quarter" idx="12"/>
          </p:nvPr>
        </p:nvSpPr>
        <p:spPr/>
        <p:txBody>
          <a:bodyPr/>
          <a:lstStyle/>
          <a:p>
            <a:fld id="{B6F15528-21DE-4FAA-801E-634DDDAF4B2B}" type="slidenum">
              <a:rPr lang="en-US" smtClean="0"/>
              <a:pPr/>
              <a:t>19</a:t>
            </a:fld>
            <a:endParaRPr lang="en-US"/>
          </a:p>
        </p:txBody>
      </p:sp>
      <p:graphicFrame>
        <p:nvGraphicFramePr>
          <p:cNvPr id="5" name="Table 4">
            <a:extLst>
              <a:ext uri="{FF2B5EF4-FFF2-40B4-BE49-F238E27FC236}">
                <a16:creationId xmlns:a16="http://schemas.microsoft.com/office/drawing/2014/main" id="{BBCCE7E0-6AD7-3403-36A7-69491F74150C}"/>
              </a:ext>
            </a:extLst>
          </p:cNvPr>
          <p:cNvGraphicFramePr>
            <a:graphicFrameLocks noGrp="1"/>
          </p:cNvGraphicFramePr>
          <p:nvPr>
            <p:extLst>
              <p:ext uri="{D42A27DB-BD31-4B8C-83A1-F6EECF244321}">
                <p14:modId xmlns:p14="http://schemas.microsoft.com/office/powerpoint/2010/main" val="3944895727"/>
              </p:ext>
            </p:extLst>
          </p:nvPr>
        </p:nvGraphicFramePr>
        <p:xfrm>
          <a:off x="685800" y="3503861"/>
          <a:ext cx="7620000" cy="2907644"/>
        </p:xfrm>
        <a:graphic>
          <a:graphicData uri="http://schemas.openxmlformats.org/drawingml/2006/table">
            <a:tbl>
              <a:tblPr firstRow="1" firstCol="1" bandRow="1" bandCol="1"/>
              <a:tblGrid>
                <a:gridCol w="3581400">
                  <a:extLst>
                    <a:ext uri="{9D8B030D-6E8A-4147-A177-3AD203B41FA5}">
                      <a16:colId xmlns:a16="http://schemas.microsoft.com/office/drawing/2014/main" val="284967537"/>
                    </a:ext>
                  </a:extLst>
                </a:gridCol>
                <a:gridCol w="4038600">
                  <a:extLst>
                    <a:ext uri="{9D8B030D-6E8A-4147-A177-3AD203B41FA5}">
                      <a16:colId xmlns:a16="http://schemas.microsoft.com/office/drawing/2014/main" val="186365169"/>
                    </a:ext>
                  </a:extLst>
                </a:gridCol>
              </a:tblGrid>
              <a:tr h="286284">
                <a:tc>
                  <a:txBody>
                    <a:bodyPr/>
                    <a:lstStyle/>
                    <a:p>
                      <a:pPr algn="ct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Finansējuma avots</a:t>
                      </a:r>
                      <a:endParaRPr lang="lv-LV" sz="1800" b="1"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Summa</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78247083"/>
                  </a:ext>
                </a:extLst>
              </a:tr>
              <a:tr h="307802">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AF finansējums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100 000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78573653"/>
                  </a:ext>
                </a:extLst>
              </a:tr>
              <a:tr h="474200">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Valsts budžeta finansējums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21 000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3020003"/>
                  </a:ext>
                </a:extLst>
              </a:tr>
              <a:tr h="462147">
                <a:tc>
                  <a:txBody>
                    <a:bodyPr/>
                    <a:lstStyle/>
                    <a:p>
                      <a:pP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Publiskās attiecināmās izmaksas</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1</a:t>
                      </a:r>
                      <a:r>
                        <a:rPr lang="lv-LV" sz="1800" dirty="0">
                          <a:effectLst/>
                          <a:latin typeface="Verdana" panose="020B0604030504040204" pitchFamily="34" charset="0"/>
                          <a:ea typeface="Verdana" panose="020B0604030504040204" pitchFamily="34" charset="0"/>
                          <a:cs typeface="Times New Roman" panose="02020603050405020304" pitchFamily="18" charset="0"/>
                        </a:rPr>
                        <a:t>2</a:t>
                      </a:r>
                      <a:r>
                        <a:rPr lang="en-GB" sz="1800" dirty="0">
                          <a:effectLst/>
                          <a:latin typeface="Verdana" panose="020B0604030504040204" pitchFamily="34" charset="0"/>
                          <a:ea typeface="Verdana" panose="020B0604030504040204" pitchFamily="34" charset="0"/>
                          <a:cs typeface="Times New Roman" panose="02020603050405020304" pitchFamily="18" charset="0"/>
                        </a:rPr>
                        <a:t>1 000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1838753257"/>
                  </a:ext>
                </a:extLst>
              </a:tr>
              <a:tr h="422997">
                <a:tc>
                  <a:txBody>
                    <a:bodyPr/>
                    <a:lstStyle/>
                    <a:p>
                      <a:pPr>
                        <a:lnSpc>
                          <a:spcPct val="107000"/>
                        </a:lnSpc>
                        <a:spcAft>
                          <a:spcPts val="800"/>
                        </a:spcAft>
                      </a:pPr>
                      <a:r>
                        <a:rPr lang="lv-LV" sz="1800" dirty="0">
                          <a:effectLst/>
                          <a:latin typeface="Verdana" panose="020B0604030504040204" pitchFamily="34" charset="0"/>
                          <a:ea typeface="Verdana" panose="020B0604030504040204" pitchFamily="34" charset="0"/>
                          <a:cs typeface="Times New Roman" panose="02020603050405020304" pitchFamily="18" charset="0"/>
                        </a:rPr>
                        <a:t>Privātās attiecināmās izmaksas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7000"/>
                        </a:lnSpc>
                        <a:spcAft>
                          <a:spcPts val="800"/>
                        </a:spcAft>
                      </a:pPr>
                      <a:r>
                        <a:rPr lang="en-GB" sz="18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rPr>
                        <a:t>10 000</a:t>
                      </a:r>
                      <a:endParaRPr lang="lv-LV" sz="1800" dirty="0">
                        <a:solidFill>
                          <a:srgbClr val="FF0000"/>
                        </a:solidFill>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96044423"/>
                  </a:ext>
                </a:extLst>
              </a:tr>
              <a:tr h="717312">
                <a:tc>
                  <a:txBody>
                    <a:bodyPr/>
                    <a:lstStyle/>
                    <a:p>
                      <a:pPr>
                        <a:lnSpc>
                          <a:spcPct val="107000"/>
                        </a:lnSpc>
                        <a:spcAft>
                          <a:spcPts val="800"/>
                        </a:spcAft>
                      </a:pPr>
                      <a:r>
                        <a:rPr lang="lv-LV" sz="1800" b="1"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Kopējās attiecināmās izmaksas</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a:txBody>
                    <a:bodyPr/>
                    <a:lstStyle/>
                    <a:p>
                      <a:pPr algn="ctr">
                        <a:lnSpc>
                          <a:spcPct val="107000"/>
                        </a:lnSpc>
                        <a:spcAft>
                          <a:spcPts val="800"/>
                        </a:spcAft>
                      </a:pPr>
                      <a:r>
                        <a:rPr lang="en-GB" sz="1800" dirty="0">
                          <a:effectLst/>
                          <a:latin typeface="Verdana" panose="020B0604030504040204" pitchFamily="34" charset="0"/>
                          <a:ea typeface="Verdana" panose="020B0604030504040204" pitchFamily="34" charset="0"/>
                          <a:cs typeface="Times New Roman" panose="02020603050405020304" pitchFamily="18" charset="0"/>
                        </a:rPr>
                        <a:t>1</a:t>
                      </a:r>
                      <a:r>
                        <a:rPr lang="lv-LV" sz="1800" dirty="0">
                          <a:effectLst/>
                          <a:latin typeface="Verdana" panose="020B0604030504040204" pitchFamily="34" charset="0"/>
                          <a:ea typeface="Verdana" panose="020B0604030504040204" pitchFamily="34" charset="0"/>
                          <a:cs typeface="Times New Roman" panose="02020603050405020304" pitchFamily="18" charset="0"/>
                        </a:rPr>
                        <a:t>3</a:t>
                      </a:r>
                      <a:r>
                        <a:rPr lang="en-GB" sz="1800" dirty="0">
                          <a:effectLst/>
                          <a:latin typeface="Verdana" panose="020B0604030504040204" pitchFamily="34" charset="0"/>
                          <a:ea typeface="Verdana" panose="020B0604030504040204" pitchFamily="34" charset="0"/>
                          <a:cs typeface="Times New Roman" panose="02020603050405020304" pitchFamily="18" charset="0"/>
                        </a:rPr>
                        <a:t>1 000</a:t>
                      </a:r>
                      <a:endParaRPr lang="lv-LV" sz="1800" dirty="0">
                        <a:effectLst/>
                        <a:latin typeface="Verdana" panose="020B0604030504040204" pitchFamily="34" charset="0"/>
                        <a:ea typeface="Verdana" panose="020B060403050404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extLst>
                  <a:ext uri="{0D108BD9-81ED-4DB2-BD59-A6C34878D82A}">
                    <a16:rowId xmlns:a16="http://schemas.microsoft.com/office/drawing/2014/main" val="843983815"/>
                  </a:ext>
                </a:extLst>
              </a:tr>
            </a:tbl>
          </a:graphicData>
        </a:graphic>
      </p:graphicFrame>
    </p:spTree>
    <p:extLst>
      <p:ext uri="{BB962C8B-B14F-4D97-AF65-F5344CB8AC3E}">
        <p14:creationId xmlns:p14="http://schemas.microsoft.com/office/powerpoint/2010/main" val="4125605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B98391-D82E-CD64-488D-1E37657F0304}"/>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Darba kārtība</a:t>
            </a:r>
          </a:p>
        </p:txBody>
      </p:sp>
      <p:graphicFrame>
        <p:nvGraphicFramePr>
          <p:cNvPr id="7" name="Content Placeholder 6">
            <a:extLst>
              <a:ext uri="{FF2B5EF4-FFF2-40B4-BE49-F238E27FC236}">
                <a16:creationId xmlns:a16="http://schemas.microsoft.com/office/drawing/2014/main" id="{043B6CCA-788F-D3F4-845A-5064F18DFDEF}"/>
              </a:ext>
            </a:extLst>
          </p:cNvPr>
          <p:cNvGraphicFramePr>
            <a:graphicFrameLocks noGrp="1"/>
          </p:cNvGraphicFramePr>
          <p:nvPr>
            <p:ph idx="1"/>
            <p:extLst>
              <p:ext uri="{D42A27DB-BD31-4B8C-83A1-F6EECF244321}">
                <p14:modId xmlns:p14="http://schemas.microsoft.com/office/powerpoint/2010/main" val="4176571072"/>
              </p:ext>
            </p:extLst>
          </p:nvPr>
        </p:nvGraphicFramePr>
        <p:xfrm>
          <a:off x="457200" y="1905000"/>
          <a:ext cx="8229600" cy="2666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1E4A4F63-99BE-7067-9394-EDB361D0359F}"/>
              </a:ext>
            </a:extLst>
          </p:cNvPr>
          <p:cNvSpPr>
            <a:spLocks noGrp="1"/>
          </p:cNvSpPr>
          <p:nvPr>
            <p:ph type="sldNum" sz="quarter" idx="12"/>
          </p:nvPr>
        </p:nvSpPr>
        <p:spPr/>
        <p:txBody>
          <a:bodyPr/>
          <a:lstStyle/>
          <a:p>
            <a:fld id="{B6F15528-21DE-4FAA-801E-634DDDAF4B2B}" type="slidenum">
              <a:rPr lang="en-US" smtClean="0">
                <a:ea typeface="Cambria" panose="02040503050406030204" pitchFamily="18" charset="0"/>
              </a:rPr>
              <a:pPr/>
              <a:t>2</a:t>
            </a:fld>
            <a:endParaRPr lang="en-US">
              <a:ea typeface="Cambria" panose="02040503050406030204" pitchFamily="18" charset="0"/>
            </a:endParaRPr>
          </a:p>
        </p:txBody>
      </p:sp>
    </p:spTree>
    <p:extLst>
      <p:ext uri="{BB962C8B-B14F-4D97-AF65-F5344CB8AC3E}">
        <p14:creationId xmlns:p14="http://schemas.microsoft.com/office/powerpoint/2010/main" val="34965169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F33AA-F8DE-F576-EDC4-AFEE1C07189E}"/>
              </a:ext>
            </a:extLst>
          </p:cNvPr>
          <p:cNvSpPr>
            <a:spLocks noGrp="1"/>
          </p:cNvSpPr>
          <p:nvPr>
            <p:ph type="title"/>
          </p:nvPr>
        </p:nvSpPr>
        <p:spPr/>
        <p:txBody>
          <a:bodyPr/>
          <a:lstStyle/>
          <a:p>
            <a:r>
              <a:rPr kumimoji="0" lang="lv-LV" sz="3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cs typeface="+mj-cs"/>
              </a:rPr>
              <a:t>Līgum</a:t>
            </a:r>
            <a:r>
              <a:rPr kumimoji="0" lang="en-GB" sz="3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cs typeface="+mj-cs"/>
              </a:rPr>
              <a:t>s</a:t>
            </a:r>
            <a:r>
              <a:rPr kumimoji="0" lang="lv-LV" sz="30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Verdana" panose="020B0604030504040204" pitchFamily="34" charset="0"/>
                <a:ea typeface="Verdana" panose="020B0604030504040204" pitchFamily="34" charset="0"/>
                <a:cs typeface="+mj-cs"/>
              </a:rPr>
              <a:t> par projekta īstenošanu</a:t>
            </a:r>
            <a:endParaRPr lang="lv-LV" dirty="0"/>
          </a:p>
        </p:txBody>
      </p:sp>
      <p:sp>
        <p:nvSpPr>
          <p:cNvPr id="3" name="Content Placeholder 2">
            <a:extLst>
              <a:ext uri="{FF2B5EF4-FFF2-40B4-BE49-F238E27FC236}">
                <a16:creationId xmlns:a16="http://schemas.microsoft.com/office/drawing/2014/main" id="{75C729AF-8E0F-B437-5F97-D525BCB44133}"/>
              </a:ext>
            </a:extLst>
          </p:cNvPr>
          <p:cNvSpPr>
            <a:spLocks noGrp="1"/>
          </p:cNvSpPr>
          <p:nvPr>
            <p:ph idx="1"/>
          </p:nvPr>
        </p:nvSpPr>
        <p:spPr>
          <a:xfrm>
            <a:off x="457200" y="1371600"/>
            <a:ext cx="8229600" cy="5105400"/>
          </a:xfrm>
        </p:spPr>
        <p:txBody>
          <a:bodyPr>
            <a:normAutofit fontScale="85000" lnSpcReduction="10000"/>
          </a:bodyPr>
          <a:lstStyle/>
          <a:p>
            <a:pPr marL="0" indent="0" algn="just">
              <a:buNone/>
            </a:pPr>
            <a:r>
              <a:rPr lang="lv-LV" sz="2800" dirty="0">
                <a:latin typeface="Verdana" panose="020B0604030504040204" pitchFamily="34" charset="0"/>
                <a:ea typeface="Verdana" panose="020B0604030504040204" pitchFamily="34" charset="0"/>
              </a:rPr>
              <a:t>Līgumslēdzējs ir CFLA</a:t>
            </a:r>
          </a:p>
          <a:p>
            <a:pPr algn="just"/>
            <a:r>
              <a:rPr lang="lv-LV" sz="2800" dirty="0">
                <a:latin typeface="Verdana" panose="020B0604030504040204" pitchFamily="34" charset="0"/>
                <a:ea typeface="Verdana" panose="020B0604030504040204" pitchFamily="34" charset="0"/>
              </a:rPr>
              <a:t>CFLA</a:t>
            </a:r>
            <a:r>
              <a:rPr lang="en-GB" sz="2800" dirty="0">
                <a:latin typeface="Verdana" panose="020B0604030504040204" pitchFamily="34" charset="0"/>
                <a:ea typeface="Verdana" panose="020B0604030504040204" pitchFamily="34" charset="0"/>
              </a:rPr>
              <a:t> </a:t>
            </a:r>
            <a:r>
              <a:rPr lang="lv-LV" sz="2800" dirty="0">
                <a:latin typeface="Verdana" panose="020B0604030504040204" pitchFamily="34" charset="0"/>
                <a:ea typeface="Verdana" panose="020B0604030504040204" pitchFamily="34" charset="0"/>
              </a:rPr>
              <a:t>nodrošina</a:t>
            </a:r>
            <a:r>
              <a:rPr lang="en-GB" sz="2800" dirty="0">
                <a:latin typeface="Verdana" panose="020B0604030504040204" pitchFamily="34" charset="0"/>
                <a:ea typeface="Verdana" panose="020B0604030504040204" pitchFamily="34" charset="0"/>
              </a:rPr>
              <a:t> </a:t>
            </a:r>
            <a:r>
              <a:rPr lang="lv-LV" sz="2800" dirty="0">
                <a:latin typeface="Verdana" panose="020B0604030504040204" pitchFamily="34" charset="0"/>
                <a:ea typeface="Verdana" panose="020B0604030504040204" pitchFamily="34" charset="0"/>
              </a:rPr>
              <a:t>avansa maksājum</a:t>
            </a:r>
            <a:r>
              <a:rPr lang="en-GB" sz="2800" dirty="0">
                <a:latin typeface="Verdana" panose="020B0604030504040204" pitchFamily="34" charset="0"/>
                <a:ea typeface="Verdana" panose="020B0604030504040204" pitchFamily="34" charset="0"/>
              </a:rPr>
              <a:t>u</a:t>
            </a:r>
            <a:r>
              <a:rPr lang="lv-LV" sz="2800" dirty="0">
                <a:latin typeface="Verdana" panose="020B0604030504040204" pitchFamily="34" charset="0"/>
                <a:ea typeface="Verdana" panose="020B0604030504040204" pitchFamily="34" charset="0"/>
              </a:rPr>
              <a:t>, starpposma maksājum</a:t>
            </a:r>
            <a:r>
              <a:rPr lang="en-GB" sz="2800" dirty="0">
                <a:latin typeface="Verdana" panose="020B0604030504040204" pitchFamily="34" charset="0"/>
                <a:ea typeface="Verdana" panose="020B0604030504040204" pitchFamily="34" charset="0"/>
              </a:rPr>
              <a:t>u un</a:t>
            </a:r>
            <a:r>
              <a:rPr lang="lv-LV" sz="2800" dirty="0">
                <a:latin typeface="Verdana" panose="020B0604030504040204" pitchFamily="34" charset="0"/>
                <a:ea typeface="Verdana" panose="020B0604030504040204" pitchFamily="34" charset="0"/>
              </a:rPr>
              <a:t> noslēguma maksājum</a:t>
            </a:r>
            <a:r>
              <a:rPr lang="en-GB" sz="2800" dirty="0">
                <a:latin typeface="Verdana" panose="020B0604030504040204" pitchFamily="34" charset="0"/>
                <a:ea typeface="Verdana" panose="020B0604030504040204" pitchFamily="34" charset="0"/>
              </a:rPr>
              <a:t>u</a:t>
            </a:r>
            <a:r>
              <a:rPr lang="lv-LV" sz="2800" dirty="0">
                <a:latin typeface="Verdana" panose="020B0604030504040204" pitchFamily="34" charset="0"/>
                <a:ea typeface="Verdana" panose="020B0604030504040204" pitchFamily="34" charset="0"/>
              </a:rPr>
              <a:t>.</a:t>
            </a:r>
          </a:p>
          <a:p>
            <a:pPr algn="just"/>
            <a:r>
              <a:rPr lang="lv-LV" sz="2800" dirty="0">
                <a:latin typeface="Verdana" panose="020B0604030504040204" pitchFamily="34" charset="0"/>
                <a:ea typeface="Verdana" panose="020B0604030504040204" pitchFamily="34" charset="0"/>
              </a:rPr>
              <a:t>CFLA apstiprina projekta mērķa sasniegšanu</a:t>
            </a:r>
          </a:p>
          <a:p>
            <a:pPr marL="0" indent="0" algn="just">
              <a:buNone/>
            </a:pPr>
            <a:endParaRPr lang="lv-LV" sz="2800" dirty="0">
              <a:latin typeface="Verdana" panose="020B0604030504040204" pitchFamily="34" charset="0"/>
              <a:ea typeface="Verdana" panose="020B0604030504040204" pitchFamily="34" charset="0"/>
            </a:endParaRPr>
          </a:p>
          <a:p>
            <a:pPr marL="0" indent="0" algn="just">
              <a:buNone/>
            </a:pPr>
            <a:r>
              <a:rPr lang="lv-LV" sz="2800" dirty="0">
                <a:latin typeface="Verdana" panose="020B0604030504040204" pitchFamily="34" charset="0"/>
                <a:ea typeface="Verdana" panose="020B0604030504040204" pitchFamily="34" charset="0"/>
              </a:rPr>
              <a:t>CFLA izlases veidā veic MK noteikumos Nr.</a:t>
            </a:r>
            <a:r>
              <a:rPr lang="en-GB" sz="2800" dirty="0">
                <a:latin typeface="Verdana" panose="020B0604030504040204" pitchFamily="34" charset="0"/>
                <a:ea typeface="Verdana" panose="020B0604030504040204" pitchFamily="34" charset="0"/>
              </a:rPr>
              <a:t> </a:t>
            </a:r>
            <a:r>
              <a:rPr lang="lv-LV" sz="2800" dirty="0">
                <a:latin typeface="Verdana" panose="020B0604030504040204" pitchFamily="34" charset="0"/>
                <a:ea typeface="Verdana" panose="020B0604030504040204" pitchFamily="34" charset="0"/>
              </a:rPr>
              <a:t>621 noteiktās pārbaudes:</a:t>
            </a:r>
          </a:p>
          <a:p>
            <a:pPr algn="just"/>
            <a:r>
              <a:rPr lang="lv-LV" sz="2800" dirty="0">
                <a:latin typeface="Verdana" panose="020B0604030504040204" pitchFamily="34" charset="0"/>
                <a:ea typeface="Verdana" panose="020B0604030504040204" pitchFamily="34" charset="0"/>
              </a:rPr>
              <a:t>pārbaudes par interešu konflikta, krāpšanas un korupcijas un </a:t>
            </a:r>
            <a:r>
              <a:rPr lang="lv-LV" sz="2800" dirty="0" err="1">
                <a:latin typeface="Verdana" panose="020B0604030504040204" pitchFamily="34" charset="0"/>
                <a:ea typeface="Verdana" panose="020B0604030504040204" pitchFamily="34" charset="0"/>
              </a:rPr>
              <a:t>dubultfinansējuma</a:t>
            </a:r>
            <a:r>
              <a:rPr lang="lv-LV" sz="2800" dirty="0">
                <a:latin typeface="Verdana" panose="020B0604030504040204" pitchFamily="34" charset="0"/>
                <a:ea typeface="Verdana" panose="020B0604030504040204" pitchFamily="34" charset="0"/>
              </a:rPr>
              <a:t> riska pazīmēm;</a:t>
            </a:r>
          </a:p>
          <a:p>
            <a:pPr algn="just"/>
            <a:r>
              <a:rPr lang="lv-LV" sz="2800" dirty="0">
                <a:latin typeface="Verdana" panose="020B0604030504040204" pitchFamily="34" charset="0"/>
                <a:ea typeface="Verdana" panose="020B0604030504040204" pitchFamily="34" charset="0"/>
              </a:rPr>
              <a:t>pārbaudes projektu īstenošanas vietās;</a:t>
            </a:r>
          </a:p>
          <a:p>
            <a:pPr algn="just"/>
            <a:r>
              <a:rPr lang="lv-LV" sz="2800" dirty="0">
                <a:latin typeface="Verdana" panose="020B0604030504040204" pitchFamily="34" charset="0"/>
                <a:ea typeface="Verdana" panose="020B0604030504040204" pitchFamily="34" charset="0"/>
              </a:rPr>
              <a:t>projekta ieviešanas progresa un sasniegto rādītāju pārbaudes;</a:t>
            </a:r>
          </a:p>
          <a:p>
            <a:pPr algn="just"/>
            <a:r>
              <a:rPr lang="lv-LV" sz="2800" dirty="0">
                <a:latin typeface="Verdana" panose="020B0604030504040204" pitchFamily="34" charset="0"/>
                <a:ea typeface="Verdana" panose="020B0604030504040204" pitchFamily="34" charset="0"/>
              </a:rPr>
              <a:t>datu ticamības pārbaudes.</a:t>
            </a:r>
            <a:endParaRPr lang="en-GB" sz="2800" dirty="0">
              <a:latin typeface="Verdana" panose="020B0604030504040204" pitchFamily="34" charset="0"/>
              <a:ea typeface="Verdana" panose="020B0604030504040204" pitchFamily="34" charset="0"/>
            </a:endParaRPr>
          </a:p>
          <a:p>
            <a:pPr marL="0" indent="0">
              <a:buNone/>
            </a:pPr>
            <a:endParaRPr lang="lv-LV" dirty="0"/>
          </a:p>
        </p:txBody>
      </p:sp>
      <p:sp>
        <p:nvSpPr>
          <p:cNvPr id="4" name="Slide Number Placeholder 3">
            <a:extLst>
              <a:ext uri="{FF2B5EF4-FFF2-40B4-BE49-F238E27FC236}">
                <a16:creationId xmlns:a16="http://schemas.microsoft.com/office/drawing/2014/main" id="{667A5FCC-E8B8-5984-3BAA-424931EF1877}"/>
              </a:ext>
            </a:extLst>
          </p:cNvPr>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37566390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19E23-154F-AB59-90BD-B3CF774EAFCC}"/>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Līgum</a:t>
            </a:r>
            <a:r>
              <a:rPr lang="en-GB" sz="3000" dirty="0">
                <a:latin typeface="Verdana" panose="020B0604030504040204" pitchFamily="34" charset="0"/>
                <a:ea typeface="Verdana" panose="020B0604030504040204" pitchFamily="34" charset="0"/>
              </a:rPr>
              <a:t>s</a:t>
            </a:r>
            <a:r>
              <a:rPr lang="lv-LV" sz="3000" dirty="0">
                <a:latin typeface="Verdana" panose="020B0604030504040204" pitchFamily="34" charset="0"/>
                <a:ea typeface="Verdana" panose="020B0604030504040204" pitchFamily="34" charset="0"/>
              </a:rPr>
              <a:t> par projekta īstenošanu</a:t>
            </a:r>
            <a:endParaRPr lang="lv-LV" sz="3000" dirty="0"/>
          </a:p>
        </p:txBody>
      </p:sp>
      <p:sp>
        <p:nvSpPr>
          <p:cNvPr id="3" name="Content Placeholder 2">
            <a:extLst>
              <a:ext uri="{FF2B5EF4-FFF2-40B4-BE49-F238E27FC236}">
                <a16:creationId xmlns:a16="http://schemas.microsoft.com/office/drawing/2014/main" id="{FA1FB5C1-0328-919D-07FF-2DCC410ADE53}"/>
              </a:ext>
            </a:extLst>
          </p:cNvPr>
          <p:cNvSpPr>
            <a:spLocks noGrp="1"/>
          </p:cNvSpPr>
          <p:nvPr>
            <p:ph idx="1"/>
          </p:nvPr>
        </p:nvSpPr>
        <p:spPr/>
        <p:txBody>
          <a:bodyPr/>
          <a:lstStyle/>
          <a:p>
            <a:pPr marL="0" indent="0" algn="just">
              <a:buNone/>
            </a:pPr>
            <a:r>
              <a:rPr lang="lv-LV" sz="2400" b="1" dirty="0">
                <a:latin typeface="Verdana" panose="020B0604030504040204" pitchFamily="34" charset="0"/>
                <a:ea typeface="Verdana" panose="020B0604030504040204" pitchFamily="34" charset="0"/>
              </a:rPr>
              <a:t>AVANSS </a:t>
            </a:r>
            <a:r>
              <a:rPr lang="lv-LV" sz="2400" dirty="0">
                <a:latin typeface="Verdana" panose="020B0604030504040204" pitchFamily="34" charset="0"/>
                <a:ea typeface="Verdana" panose="020B0604030504040204" pitchFamily="34" charset="0"/>
              </a:rPr>
              <a:t>– pieejams </a:t>
            </a:r>
            <a:r>
              <a:rPr lang="lv-LV" sz="2400" b="0" i="0" dirty="0">
                <a:effectLst/>
                <a:latin typeface="Verdana" panose="020B0604030504040204" pitchFamily="34" charset="0"/>
                <a:ea typeface="Verdana" panose="020B0604030504040204" pitchFamily="34" charset="0"/>
              </a:rPr>
              <a:t> saskaņā ar projektā noslēgto pakalpojumu, preču piegādes vai būvdarbu līgumiem. </a:t>
            </a:r>
            <a:r>
              <a:rPr lang="lv-LV" sz="2400" dirty="0">
                <a:latin typeface="Verdana" panose="020B0604030504040204" pitchFamily="34" charset="0"/>
                <a:ea typeface="Verdana" panose="020B0604030504040204" pitchFamily="34" charset="0"/>
              </a:rPr>
              <a:t>Avansu </a:t>
            </a:r>
            <a:r>
              <a:rPr lang="lv-LV" sz="2400" b="0" i="0" dirty="0">
                <a:effectLst/>
                <a:latin typeface="Verdana" panose="020B0604030504040204" pitchFamily="34" charset="0"/>
                <a:ea typeface="Verdana" panose="020B0604030504040204" pitchFamily="34" charset="0"/>
              </a:rPr>
              <a:t>var piešķirt vairākos maksājumos, ievērojot, ka </a:t>
            </a:r>
            <a:r>
              <a:rPr lang="en-GB" sz="2400" b="0" i="0" dirty="0">
                <a:effectLst/>
                <a:latin typeface="Verdana" panose="020B0604030504040204" pitchFamily="34" charset="0"/>
                <a:ea typeface="Verdana" panose="020B0604030504040204" pitchFamily="34" charset="0"/>
              </a:rPr>
              <a:t>ava</a:t>
            </a:r>
            <a:r>
              <a:rPr lang="lv-LV" sz="2400" b="0" i="0" dirty="0" err="1">
                <a:effectLst/>
                <a:latin typeface="Verdana" panose="020B0604030504040204" pitchFamily="34" charset="0"/>
                <a:ea typeface="Verdana" panose="020B0604030504040204" pitchFamily="34" charset="0"/>
              </a:rPr>
              <a:t>nsa</a:t>
            </a:r>
            <a:r>
              <a:rPr lang="lv-LV" sz="2400" b="0" i="0" dirty="0">
                <a:effectLst/>
                <a:latin typeface="Verdana" panose="020B0604030504040204" pitchFamily="34" charset="0"/>
                <a:ea typeface="Verdana" panose="020B0604030504040204" pitchFamily="34" charset="0"/>
              </a:rPr>
              <a:t> maksājums nav lielāks kā 30% no projektā paredzētā Atveseļošanas fonda finansējuma apmēra un, ka nākamo avansu var saņemt pēc tam, kad iepriekšējais ir apgūts pilnā apmērā. </a:t>
            </a:r>
            <a:endParaRPr lang="lv-LV" sz="2400" dirty="0">
              <a:latin typeface="Verdana" panose="020B0604030504040204" pitchFamily="34" charset="0"/>
              <a:ea typeface="Verdana" panose="020B0604030504040204" pitchFamily="34" charset="0"/>
            </a:endParaRPr>
          </a:p>
          <a:p>
            <a:pPr marL="0" indent="0">
              <a:buNone/>
            </a:pPr>
            <a:endParaRPr lang="lv-LV" dirty="0"/>
          </a:p>
        </p:txBody>
      </p:sp>
      <p:sp>
        <p:nvSpPr>
          <p:cNvPr id="4" name="Slide Number Placeholder 3">
            <a:extLst>
              <a:ext uri="{FF2B5EF4-FFF2-40B4-BE49-F238E27FC236}">
                <a16:creationId xmlns:a16="http://schemas.microsoft.com/office/drawing/2014/main" id="{C39C371F-0363-85B5-7CF5-7C34B0447C06}"/>
              </a:ext>
            </a:extLst>
          </p:cNvPr>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33570175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2DC25-FAA1-977D-F8BF-973396C1C6E4}"/>
              </a:ext>
            </a:extLst>
          </p:cNvPr>
          <p:cNvSpPr>
            <a:spLocks noGrp="1"/>
          </p:cNvSpPr>
          <p:nvPr>
            <p:ph type="title"/>
          </p:nvPr>
        </p:nvSpPr>
        <p:spPr>
          <a:xfrm>
            <a:off x="1981200" y="244330"/>
            <a:ext cx="6629400" cy="1143000"/>
          </a:xfrm>
        </p:spPr>
        <p:txBody>
          <a:bodyPr>
            <a:noAutofit/>
          </a:bodyPr>
          <a:lstStyle/>
          <a:p>
            <a:r>
              <a:rPr lang="lv-LV" sz="3000" dirty="0">
                <a:latin typeface="Verdana" panose="020B0604030504040204" pitchFamily="34" charset="0"/>
                <a:ea typeface="Verdana" panose="020B0604030504040204" pitchFamily="34" charset="0"/>
              </a:rPr>
              <a:t>Līgums par projekta īstenošanu</a:t>
            </a:r>
          </a:p>
        </p:txBody>
      </p:sp>
      <p:sp>
        <p:nvSpPr>
          <p:cNvPr id="3" name="Content Placeholder 2">
            <a:extLst>
              <a:ext uri="{FF2B5EF4-FFF2-40B4-BE49-F238E27FC236}">
                <a16:creationId xmlns:a16="http://schemas.microsoft.com/office/drawing/2014/main" id="{C16222CC-8477-5A29-6D90-992790F5DE9C}"/>
              </a:ext>
            </a:extLst>
          </p:cNvPr>
          <p:cNvSpPr>
            <a:spLocks noGrp="1"/>
          </p:cNvSpPr>
          <p:nvPr>
            <p:ph idx="1"/>
          </p:nvPr>
        </p:nvSpPr>
        <p:spPr>
          <a:xfrm>
            <a:off x="564573" y="1622718"/>
            <a:ext cx="8077200" cy="4525973"/>
          </a:xfrm>
        </p:spPr>
        <p:txBody>
          <a:bodyPr>
            <a:normAutofit/>
          </a:bodyPr>
          <a:lstStyle/>
          <a:p>
            <a:pPr marL="0" indent="0" algn="just">
              <a:buNone/>
            </a:pPr>
            <a:r>
              <a:rPr lang="lv-LV" sz="2400" b="0" i="0" dirty="0">
                <a:effectLst/>
                <a:latin typeface="Verdana" panose="020B0604030504040204" pitchFamily="34" charset="0"/>
                <a:ea typeface="Verdana" panose="020B0604030504040204" pitchFamily="34" charset="0"/>
              </a:rPr>
              <a:t>Lī</a:t>
            </a:r>
            <a:r>
              <a:rPr lang="lv-LV" sz="2400" dirty="0">
                <a:latin typeface="Verdana" panose="020B0604030504040204" pitchFamily="34" charset="0"/>
                <a:ea typeface="Verdana" panose="020B0604030504040204" pitchFamily="34" charset="0"/>
              </a:rPr>
              <a:t>gumā </a:t>
            </a:r>
            <a:r>
              <a:rPr lang="lv-LV" sz="2400" b="0" i="0" dirty="0">
                <a:effectLst/>
                <a:latin typeface="Verdana" panose="020B0604030504040204" pitchFamily="34" charset="0"/>
                <a:ea typeface="Verdana" panose="020B0604030504040204" pitchFamily="34" charset="0"/>
              </a:rPr>
              <a:t>ar CFLA </a:t>
            </a:r>
            <a:r>
              <a:rPr lang="lv-LV" sz="2400" dirty="0">
                <a:latin typeface="Verdana" panose="020B0604030504040204" pitchFamily="34" charset="0"/>
                <a:ea typeface="Verdana" panose="020B0604030504040204" pitchFamily="34" charset="0"/>
              </a:rPr>
              <a:t>iekļauj</a:t>
            </a:r>
            <a:r>
              <a:rPr lang="lv-LV" sz="2400" b="0" i="0" dirty="0">
                <a:effectLst/>
                <a:latin typeface="Verdana" panose="020B0604030504040204" pitchFamily="34" charset="0"/>
                <a:ea typeface="Verdana" panose="020B0604030504040204" pitchFamily="34" charset="0"/>
              </a:rPr>
              <a:t>:</a:t>
            </a:r>
          </a:p>
          <a:p>
            <a:pPr algn="just"/>
            <a:r>
              <a:rPr lang="lv-LV" sz="2400" b="0" i="0" dirty="0">
                <a:effectLst/>
                <a:latin typeface="Verdana" panose="020B0604030504040204" pitchFamily="34" charset="0"/>
                <a:ea typeface="Verdana" panose="020B0604030504040204" pitchFamily="34" charset="0"/>
              </a:rPr>
              <a:t>finansēšanas plāna iesniegšanas kārtību;</a:t>
            </a:r>
          </a:p>
          <a:p>
            <a:pPr algn="just"/>
            <a:r>
              <a:rPr lang="lv-LV" sz="2400" b="0" i="0" dirty="0">
                <a:effectLst/>
                <a:latin typeface="Verdana" panose="020B0604030504040204" pitchFamily="34" charset="0"/>
                <a:ea typeface="Verdana" panose="020B0604030504040204" pitchFamily="34" charset="0"/>
              </a:rPr>
              <a:t>iepirkumu plāna iesniegšanas kārtību;</a:t>
            </a:r>
          </a:p>
          <a:p>
            <a:pPr algn="just"/>
            <a:r>
              <a:rPr lang="lv-LV" sz="2400" b="0" i="0" dirty="0">
                <a:effectLst/>
                <a:latin typeface="Verdana" panose="020B0604030504040204" pitchFamily="34" charset="0"/>
                <a:ea typeface="Verdana" panose="020B0604030504040204" pitchFamily="34" charset="0"/>
              </a:rPr>
              <a:t>plānoto avansa, starpposma un noslēguma maksājuma pieprasījuma iesniegšanas kārtību;</a:t>
            </a:r>
          </a:p>
          <a:p>
            <a:pPr algn="just"/>
            <a:r>
              <a:rPr lang="lv-LV" sz="2400" dirty="0">
                <a:latin typeface="Verdana" panose="020B0604030504040204" pitchFamily="34" charset="0"/>
                <a:ea typeface="Verdana" panose="020B0604030504040204" pitchFamily="34" charset="0"/>
              </a:rPr>
              <a:t>kārtību, kādā iesniedz dokumentus, kas apliecina </a:t>
            </a:r>
            <a:r>
              <a:rPr lang="lv-LV" sz="2400" b="0" i="0" dirty="0">
                <a:effectLst/>
                <a:latin typeface="Verdana" panose="020B0604030504040204" pitchFamily="34" charset="0"/>
                <a:ea typeface="Verdana" panose="020B0604030504040204" pitchFamily="34" charset="0"/>
              </a:rPr>
              <a:t>rādītāju sasniegšanu</a:t>
            </a:r>
            <a:r>
              <a:rPr lang="en-GB" sz="2400" b="0" i="0" dirty="0">
                <a:effectLst/>
                <a:latin typeface="Verdana" panose="020B0604030504040204" pitchFamily="34" charset="0"/>
                <a:ea typeface="Verdana" panose="020B0604030504040204" pitchFamily="34" charset="0"/>
              </a:rPr>
              <a:t>;</a:t>
            </a:r>
            <a:endParaRPr lang="lv-LV" sz="2400" b="0" i="0" dirty="0">
              <a:effectLst/>
              <a:latin typeface="Verdana" panose="020B0604030504040204" pitchFamily="34" charset="0"/>
              <a:ea typeface="Verdana" panose="020B0604030504040204" pitchFamily="34" charset="0"/>
            </a:endParaRPr>
          </a:p>
          <a:p>
            <a:pPr algn="just"/>
            <a:r>
              <a:rPr lang="lv-LV" sz="2400" b="0" i="0" dirty="0">
                <a:effectLst/>
                <a:latin typeface="Verdana" panose="020B0604030504040204" pitchFamily="34" charset="0"/>
                <a:ea typeface="Verdana" panose="020B0604030504040204" pitchFamily="34" charset="0"/>
              </a:rPr>
              <a:t>kārtību, kādā vadības informācijas sistēmā ievada projekta datus</a:t>
            </a:r>
            <a:r>
              <a:rPr lang="en-GB" sz="2400" b="0" i="0" dirty="0">
                <a:effectLst/>
                <a:latin typeface="Verdana" panose="020B0604030504040204" pitchFamily="34" charset="0"/>
                <a:ea typeface="Verdana" panose="020B0604030504040204" pitchFamily="34" charset="0"/>
              </a:rPr>
              <a:t>.</a:t>
            </a:r>
            <a:endParaRPr lang="lv-LV" sz="2400"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3C12AA90-9938-CF94-394C-3045A1E75F71}"/>
              </a:ext>
            </a:extLst>
          </p:cNvPr>
          <p:cNvSpPr>
            <a:spLocks noGrp="1"/>
          </p:cNvSpPr>
          <p:nvPr>
            <p:ph type="sldNum" sz="quarter" idx="12"/>
          </p:nvPr>
        </p:nvSpPr>
        <p:spPr/>
        <p:txBody>
          <a:bodyPr/>
          <a:lstStyle/>
          <a:p>
            <a:fld id="{B6F15528-21DE-4FAA-801E-634DDDAF4B2B}" type="slidenum">
              <a:rPr lang="en-US" smtClean="0"/>
              <a:pPr/>
              <a:t>22</a:t>
            </a:fld>
            <a:endParaRPr lang="en-US"/>
          </a:p>
        </p:txBody>
      </p:sp>
    </p:spTree>
    <p:extLst>
      <p:ext uri="{BB962C8B-B14F-4D97-AF65-F5344CB8AC3E}">
        <p14:creationId xmlns:p14="http://schemas.microsoft.com/office/powerpoint/2010/main" val="42782550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453DE-67A9-B7E2-029F-B17F0952F84B}"/>
              </a:ext>
            </a:extLst>
          </p:cNvPr>
          <p:cNvSpPr>
            <a:spLocks noGrp="1"/>
          </p:cNvSpPr>
          <p:nvPr>
            <p:ph type="title"/>
          </p:nvPr>
        </p:nvSpPr>
        <p:spPr>
          <a:xfrm>
            <a:off x="1828800" y="274643"/>
            <a:ext cx="6705600" cy="1143000"/>
          </a:xfrm>
        </p:spPr>
        <p:txBody>
          <a:bodyPr>
            <a:normAutofit/>
          </a:bodyPr>
          <a:lstStyle/>
          <a:p>
            <a:r>
              <a:rPr lang="lv-LV" sz="3000" dirty="0">
                <a:latin typeface="Verdana" panose="020B0604030504040204" pitchFamily="34" charset="0"/>
                <a:ea typeface="Verdana" panose="020B0604030504040204" pitchFamily="34" charset="0"/>
              </a:rPr>
              <a:t>Iesniedzamie dokumenti</a:t>
            </a:r>
          </a:p>
        </p:txBody>
      </p:sp>
      <p:sp>
        <p:nvSpPr>
          <p:cNvPr id="3" name="Content Placeholder 2">
            <a:extLst>
              <a:ext uri="{FF2B5EF4-FFF2-40B4-BE49-F238E27FC236}">
                <a16:creationId xmlns:a16="http://schemas.microsoft.com/office/drawing/2014/main" id="{EEA7076F-5346-7D45-A98C-D791427BBC30}"/>
              </a:ext>
            </a:extLst>
          </p:cNvPr>
          <p:cNvSpPr>
            <a:spLocks noGrp="1"/>
          </p:cNvSpPr>
          <p:nvPr>
            <p:ph idx="1"/>
          </p:nvPr>
        </p:nvSpPr>
        <p:spPr>
          <a:xfrm>
            <a:off x="304800" y="1417643"/>
            <a:ext cx="8229600" cy="4830757"/>
          </a:xfrm>
        </p:spPr>
        <p:txBody>
          <a:bodyPr>
            <a:noAutofit/>
          </a:bodyPr>
          <a:lstStyle/>
          <a:p>
            <a:pPr algn="just">
              <a:spcBef>
                <a:spcPts val="600"/>
              </a:spcBef>
            </a:pPr>
            <a:r>
              <a:rPr lang="en-GB" sz="2400" dirty="0" err="1">
                <a:latin typeface="Verdana" panose="020B0604030504040204" pitchFamily="34" charset="0"/>
                <a:ea typeface="Verdana" panose="020B0604030504040204" pitchFamily="34" charset="0"/>
              </a:rPr>
              <a:t>Projekta</a:t>
            </a:r>
            <a:r>
              <a:rPr lang="en-GB" sz="2400" dirty="0">
                <a:latin typeface="Verdana" panose="020B0604030504040204" pitchFamily="34" charset="0"/>
                <a:ea typeface="Verdana" panose="020B0604030504040204" pitchFamily="34" charset="0"/>
              </a:rPr>
              <a:t> </a:t>
            </a:r>
            <a:r>
              <a:rPr lang="en-GB" sz="2400" dirty="0" err="1">
                <a:latin typeface="Verdana" panose="020B0604030504040204" pitchFamily="34" charset="0"/>
                <a:ea typeface="Verdana" panose="020B0604030504040204" pitchFamily="34" charset="0"/>
              </a:rPr>
              <a:t>iesniegums</a:t>
            </a:r>
            <a:r>
              <a:rPr lang="lv-LV" sz="2400" dirty="0">
                <a:latin typeface="Verdana" panose="020B0604030504040204" pitchFamily="34" charset="0"/>
                <a:ea typeface="Verdana" panose="020B0604030504040204" pitchFamily="34" charset="0"/>
              </a:rPr>
              <a:t> (KPVIS veidlapa)</a:t>
            </a:r>
          </a:p>
          <a:p>
            <a:pPr algn="just">
              <a:spcBef>
                <a:spcPts val="600"/>
              </a:spcBef>
            </a:pPr>
            <a:r>
              <a:rPr lang="lv-LV" sz="2400" dirty="0">
                <a:latin typeface="Verdana" panose="020B0604030504040204" pitchFamily="34" charset="0"/>
                <a:ea typeface="Verdana" panose="020B0604030504040204" pitchFamily="34" charset="0"/>
              </a:rPr>
              <a:t>Publisko izmaksu maksimālā un privāto izmaksu minimālā apjoma aprēķins (EUR) – </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pievienot</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Kohēzijas politikas fondu vadības informācijas </a:t>
            </a:r>
            <a:r>
              <a:rPr lang="lv-LV" sz="2400" i="1" dirty="0" err="1">
                <a:solidFill>
                  <a:srgbClr val="C00000"/>
                </a:solidFill>
                <a:latin typeface="Verdana" panose="020B0604030504040204" pitchFamily="34" charset="0"/>
                <a:ea typeface="Verdana" panose="020B0604030504040204" pitchFamily="34" charset="0"/>
                <a:cs typeface="Times New Roman" panose="02020603050405020304" pitchFamily="18" charset="0"/>
              </a:rPr>
              <a:t>sistēm</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as </a:t>
            </a:r>
            <a:r>
              <a:rPr lang="en-GB" sz="2400" i="1" dirty="0" err="1">
                <a:solidFill>
                  <a:srgbClr val="C00000"/>
                </a:solidFill>
                <a:latin typeface="Verdana" panose="020B0604030504040204" pitchFamily="34" charset="0"/>
                <a:ea typeface="Verdana" panose="020B0604030504040204" pitchFamily="34" charset="0"/>
                <a:cs typeface="Times New Roman" panose="02020603050405020304" pitchFamily="18" charset="0"/>
              </a:rPr>
              <a:t>sadaļā</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“Citi </a:t>
            </a:r>
            <a:r>
              <a:rPr lang="en-GB" sz="2400" i="1" dirty="0" err="1">
                <a:solidFill>
                  <a:srgbClr val="C00000"/>
                </a:solidFill>
                <a:latin typeface="Verdana" panose="020B0604030504040204" pitchFamily="34" charset="0"/>
                <a:ea typeface="Verdana" panose="020B0604030504040204" pitchFamily="34" charset="0"/>
                <a:cs typeface="Times New Roman" panose="02020603050405020304" pitchFamily="18" charset="0"/>
              </a:rPr>
              <a:t>pielikumi</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kā atsevišķu dokumentu, kas</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parakstīts</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ar drošu</a:t>
            </a:r>
            <a:r>
              <a:rPr lang="en-GB"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 </a:t>
            </a:r>
            <a:r>
              <a:rPr lang="lv-LV" sz="24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elektronisko parakstu.</a:t>
            </a:r>
            <a:r>
              <a:rPr lang="lv-LV" sz="2400" b="1" dirty="0">
                <a:solidFill>
                  <a:srgbClr val="00B050"/>
                </a:solidFill>
                <a:latin typeface="Verdana" panose="020B0604030504040204" pitchFamily="34" charset="0"/>
                <a:ea typeface="Verdana" panose="020B0604030504040204" pitchFamily="34" charset="0"/>
                <a:cs typeface="Times New Roman" panose="02020603050405020304" pitchFamily="18" charset="0"/>
              </a:rPr>
              <a:t> </a:t>
            </a:r>
            <a:r>
              <a:rPr lang="lv-LV" sz="2400" b="1" dirty="0">
                <a:latin typeface="Verdana" panose="020B0604030504040204" pitchFamily="34" charset="0"/>
                <a:ea typeface="Verdana" panose="020B0604030504040204" pitchFamily="34" charset="0"/>
                <a:cs typeface="Times New Roman" panose="02020603050405020304" pitchFamily="18" charset="0"/>
              </a:rPr>
              <a:t>MK noteikumu 40</a:t>
            </a:r>
            <a:r>
              <a:rPr lang="en-GB" sz="2400" b="1" dirty="0">
                <a:latin typeface="Verdana" panose="020B0604030504040204" pitchFamily="34" charset="0"/>
                <a:ea typeface="Verdana" panose="020B0604030504040204" pitchFamily="34" charset="0"/>
                <a:cs typeface="Times New Roman" panose="02020603050405020304" pitchFamily="18" charset="0"/>
              </a:rPr>
              <a:t>.</a:t>
            </a:r>
            <a:r>
              <a:rPr lang="en-GB" sz="2400" b="1" dirty="0" err="1">
                <a:latin typeface="Verdana" panose="020B0604030504040204" pitchFamily="34" charset="0"/>
                <a:ea typeface="Verdana" panose="020B0604030504040204" pitchFamily="34" charset="0"/>
                <a:cs typeface="Times New Roman" panose="02020603050405020304" pitchFamily="18" charset="0"/>
              </a:rPr>
              <a:t>punkts</a:t>
            </a:r>
            <a:r>
              <a:rPr lang="lv-LV" sz="2400" b="1" dirty="0">
                <a:latin typeface="Verdana" panose="020B0604030504040204" pitchFamily="34" charset="0"/>
                <a:ea typeface="Verdana" panose="020B0604030504040204" pitchFamily="34" charset="0"/>
                <a:cs typeface="Times New Roman" panose="02020603050405020304" pitchFamily="18" charset="0"/>
              </a:rPr>
              <a:t>, paraugs </a:t>
            </a:r>
            <a:r>
              <a:rPr lang="en-GB" sz="2400" b="1" dirty="0" err="1">
                <a:latin typeface="Verdana" panose="020B0604030504040204" pitchFamily="34" charset="0"/>
                <a:ea typeface="Verdana" panose="020B0604030504040204" pitchFamily="34" charset="0"/>
                <a:cs typeface="Times New Roman" panose="02020603050405020304" pitchFamily="18" charset="0"/>
              </a:rPr>
              <a:t>projekta</a:t>
            </a:r>
            <a:r>
              <a:rPr lang="en-GB" sz="2400" b="1" dirty="0">
                <a:latin typeface="Verdana" panose="020B0604030504040204" pitchFamily="34" charset="0"/>
                <a:ea typeface="Verdana" panose="020B0604030504040204" pitchFamily="34" charset="0"/>
                <a:cs typeface="Times New Roman" panose="02020603050405020304" pitchFamily="18" charset="0"/>
              </a:rPr>
              <a:t> </a:t>
            </a:r>
            <a:r>
              <a:rPr lang="en-GB" sz="2400" b="1" dirty="0" err="1">
                <a:latin typeface="Verdana" panose="020B0604030504040204" pitchFamily="34" charset="0"/>
                <a:ea typeface="Verdana" panose="020B0604030504040204" pitchFamily="34" charset="0"/>
                <a:cs typeface="Times New Roman" panose="02020603050405020304" pitchFamily="18" charset="0"/>
              </a:rPr>
              <a:t>iesnieguma</a:t>
            </a:r>
            <a:r>
              <a:rPr lang="en-GB" sz="2400" b="1" dirty="0">
                <a:latin typeface="Verdana" panose="020B0604030504040204" pitchFamily="34" charset="0"/>
                <a:ea typeface="Verdana" panose="020B0604030504040204" pitchFamily="34" charset="0"/>
                <a:cs typeface="Times New Roman" panose="02020603050405020304" pitchFamily="18" charset="0"/>
              </a:rPr>
              <a:t> </a:t>
            </a:r>
            <a:r>
              <a:rPr lang="lv-LV" sz="2400" b="1" dirty="0">
                <a:latin typeface="Verdana" panose="020B0604030504040204" pitchFamily="34" charset="0"/>
                <a:ea typeface="Verdana" panose="020B0604030504040204" pitchFamily="34" charset="0"/>
                <a:cs typeface="Times New Roman" panose="02020603050405020304" pitchFamily="18" charset="0"/>
              </a:rPr>
              <a:t>aizpildīšanas metodikas 3.pielikums</a:t>
            </a:r>
          </a:p>
        </p:txBody>
      </p:sp>
      <p:sp>
        <p:nvSpPr>
          <p:cNvPr id="4" name="Slide Number Placeholder 3">
            <a:extLst>
              <a:ext uri="{FF2B5EF4-FFF2-40B4-BE49-F238E27FC236}">
                <a16:creationId xmlns:a16="http://schemas.microsoft.com/office/drawing/2014/main" id="{D51C97E1-66E7-35C0-5592-C2F1F73CC456}"/>
              </a:ext>
            </a:extLst>
          </p:cNvPr>
          <p:cNvSpPr>
            <a:spLocks noGrp="1"/>
          </p:cNvSpPr>
          <p:nvPr>
            <p:ph type="sldNum" sz="quarter" idx="12"/>
          </p:nvPr>
        </p:nvSpPr>
        <p:spPr/>
        <p:txBody>
          <a:bodyPr/>
          <a:lstStyle/>
          <a:p>
            <a:fld id="{B6F15528-21DE-4FAA-801E-634DDDAF4B2B}" type="slidenum">
              <a:rPr lang="en-US" smtClean="0"/>
              <a:pPr/>
              <a:t>23</a:t>
            </a:fld>
            <a:endParaRPr lang="en-US"/>
          </a:p>
        </p:txBody>
      </p:sp>
    </p:spTree>
    <p:extLst>
      <p:ext uri="{BB962C8B-B14F-4D97-AF65-F5344CB8AC3E}">
        <p14:creationId xmlns:p14="http://schemas.microsoft.com/office/powerpoint/2010/main" val="11828161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A33E2-0D3D-5CCD-3EA7-CEE8B3334598}"/>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Iesniedzamie dokumenti</a:t>
            </a:r>
            <a:endParaRPr lang="lv-LV" sz="3000" dirty="0"/>
          </a:p>
        </p:txBody>
      </p:sp>
      <p:sp>
        <p:nvSpPr>
          <p:cNvPr id="3" name="Content Placeholder 2">
            <a:extLst>
              <a:ext uri="{FF2B5EF4-FFF2-40B4-BE49-F238E27FC236}">
                <a16:creationId xmlns:a16="http://schemas.microsoft.com/office/drawing/2014/main" id="{B4CF7A9F-93B3-04B4-D6F3-FFC7EC76E0FB}"/>
              </a:ext>
            </a:extLst>
          </p:cNvPr>
          <p:cNvSpPr>
            <a:spLocks noGrp="1"/>
          </p:cNvSpPr>
          <p:nvPr>
            <p:ph idx="1"/>
          </p:nvPr>
        </p:nvSpPr>
        <p:spPr>
          <a:xfrm>
            <a:off x="457200" y="1417643"/>
            <a:ext cx="8229600" cy="4938725"/>
          </a:xfrm>
        </p:spPr>
        <p:txBody>
          <a:bodyPr>
            <a:normAutofit/>
          </a:bodyPr>
          <a:lstStyle/>
          <a:p>
            <a:pPr algn="just">
              <a:spcBef>
                <a:spcPts val="600"/>
              </a:spcBef>
            </a:pPr>
            <a:r>
              <a:rPr lang="lv-LV" sz="2600" dirty="0">
                <a:latin typeface="Verdana" panose="020B0604030504040204" pitchFamily="34" charset="0"/>
                <a:ea typeface="Verdana" panose="020B0604030504040204" pitchFamily="34" charset="0"/>
              </a:rPr>
              <a:t>Vispārējas tautsaimnieciskas nozīmes pakalpojuma sniegšanas pilnvarojuma uzlicēja (NVD) apliecinājums - </a:t>
            </a:r>
            <a:r>
              <a:rPr lang="lv-LV" sz="2600" i="1" dirty="0">
                <a:solidFill>
                  <a:srgbClr val="C00000"/>
                </a:solidFill>
                <a:latin typeface="Verdana" panose="020B0604030504040204" pitchFamily="34" charset="0"/>
                <a:ea typeface="Verdana" panose="020B0604030504040204" pitchFamily="34" charset="0"/>
                <a:cs typeface="Times New Roman" panose="02020603050405020304" pitchFamily="18" charset="0"/>
              </a:rPr>
              <a:t>pievienot Kohēzijas politikas fondu vadības informācijas sistēmas sadaļā “Citi pielikumi” kā atsevišķu dokumentu, kas parakstīts ar drošu elektronisko parakstu. </a:t>
            </a:r>
            <a:r>
              <a:rPr lang="lv-LV" sz="2600" b="1" dirty="0">
                <a:latin typeface="Verdana" panose="020B0604030504040204" pitchFamily="34" charset="0"/>
                <a:ea typeface="Verdana" panose="020B0604030504040204" pitchFamily="34" charset="0"/>
                <a:cs typeface="Times New Roman" panose="02020603050405020304" pitchFamily="18" charset="0"/>
              </a:rPr>
              <a:t>MK noteikumu 2</a:t>
            </a:r>
            <a:r>
              <a:rPr lang="en-GB" sz="2600" b="1" dirty="0">
                <a:latin typeface="Verdana" panose="020B0604030504040204" pitchFamily="34" charset="0"/>
                <a:ea typeface="Verdana" panose="020B0604030504040204" pitchFamily="34" charset="0"/>
                <a:cs typeface="Times New Roman" panose="02020603050405020304" pitchFamily="18" charset="0"/>
              </a:rPr>
              <a:t>8</a:t>
            </a:r>
            <a:r>
              <a:rPr lang="lv-LV" sz="2600" b="1" dirty="0">
                <a:latin typeface="Verdana" panose="020B0604030504040204" pitchFamily="34" charset="0"/>
                <a:ea typeface="Verdana" panose="020B0604030504040204" pitchFamily="34" charset="0"/>
                <a:cs typeface="Times New Roman" panose="02020603050405020304" pitchFamily="18" charset="0"/>
              </a:rPr>
              <a:t>.punkts, paraugs – </a:t>
            </a:r>
            <a:r>
              <a:rPr lang="en-GB" sz="2600" b="1" dirty="0" err="1">
                <a:latin typeface="Verdana" panose="020B0604030504040204" pitchFamily="34" charset="0"/>
                <a:ea typeface="Verdana" panose="020B0604030504040204" pitchFamily="34" charset="0"/>
                <a:cs typeface="Times New Roman" panose="02020603050405020304" pitchFamily="18" charset="0"/>
              </a:rPr>
              <a:t>projekta</a:t>
            </a:r>
            <a:r>
              <a:rPr lang="en-GB" sz="2600" b="1" dirty="0">
                <a:latin typeface="Verdana" panose="020B0604030504040204" pitchFamily="34" charset="0"/>
                <a:ea typeface="Verdana" panose="020B0604030504040204" pitchFamily="34" charset="0"/>
                <a:cs typeface="Times New Roman" panose="02020603050405020304" pitchFamily="18" charset="0"/>
              </a:rPr>
              <a:t> </a:t>
            </a:r>
            <a:r>
              <a:rPr lang="en-GB" sz="2600" b="1" dirty="0" err="1">
                <a:latin typeface="Verdana" panose="020B0604030504040204" pitchFamily="34" charset="0"/>
                <a:ea typeface="Verdana" panose="020B0604030504040204" pitchFamily="34" charset="0"/>
                <a:cs typeface="Times New Roman" panose="02020603050405020304" pitchFamily="18" charset="0"/>
              </a:rPr>
              <a:t>iesnieguma</a:t>
            </a:r>
            <a:r>
              <a:rPr lang="en-GB" sz="2600" b="1" dirty="0">
                <a:latin typeface="Verdana" panose="020B0604030504040204" pitchFamily="34" charset="0"/>
                <a:ea typeface="Verdana" panose="020B0604030504040204" pitchFamily="34" charset="0"/>
                <a:cs typeface="Times New Roman" panose="02020603050405020304" pitchFamily="18" charset="0"/>
              </a:rPr>
              <a:t> </a:t>
            </a:r>
            <a:r>
              <a:rPr lang="lv-LV" sz="2600" b="1" dirty="0">
                <a:latin typeface="Verdana" panose="020B0604030504040204" pitchFamily="34" charset="0"/>
                <a:ea typeface="Verdana" panose="020B0604030504040204" pitchFamily="34" charset="0"/>
                <a:cs typeface="Times New Roman" panose="02020603050405020304" pitchFamily="18" charset="0"/>
              </a:rPr>
              <a:t>aizpildīšanas metodikas </a:t>
            </a:r>
            <a:r>
              <a:rPr lang="en-GB" sz="2600" b="1" dirty="0">
                <a:latin typeface="Verdana" panose="020B0604030504040204" pitchFamily="34" charset="0"/>
                <a:ea typeface="Verdana" panose="020B0604030504040204" pitchFamily="34" charset="0"/>
                <a:cs typeface="Times New Roman" panose="02020603050405020304" pitchFamily="18" charset="0"/>
              </a:rPr>
              <a:t>4</a:t>
            </a:r>
            <a:r>
              <a:rPr lang="lv-LV" sz="2600" b="1" dirty="0">
                <a:latin typeface="Verdana" panose="020B0604030504040204" pitchFamily="34" charset="0"/>
                <a:ea typeface="Verdana" panose="020B0604030504040204" pitchFamily="34" charset="0"/>
                <a:cs typeface="Times New Roman" panose="02020603050405020304" pitchFamily="18" charset="0"/>
              </a:rPr>
              <a:t>.pielikums</a:t>
            </a:r>
            <a:endParaRPr lang="lv-LV" sz="2600" i="1" dirty="0">
              <a:latin typeface="Verdana" panose="020B0604030504040204" pitchFamily="34" charset="0"/>
              <a:ea typeface="Verdana" panose="020B0604030504040204" pitchFamily="34" charset="0"/>
              <a:cs typeface="Times New Roman" panose="02020603050405020304" pitchFamily="18" charset="0"/>
            </a:endParaRPr>
          </a:p>
          <a:p>
            <a:pPr marL="0" indent="0">
              <a:buNone/>
            </a:pPr>
            <a:endParaRPr lang="lv-LV" dirty="0"/>
          </a:p>
        </p:txBody>
      </p:sp>
      <p:sp>
        <p:nvSpPr>
          <p:cNvPr id="4" name="Slide Number Placeholder 3">
            <a:extLst>
              <a:ext uri="{FF2B5EF4-FFF2-40B4-BE49-F238E27FC236}">
                <a16:creationId xmlns:a16="http://schemas.microsoft.com/office/drawing/2014/main" id="{D712A688-C3B5-D915-B652-DF0C25983969}"/>
              </a:ext>
            </a:extLst>
          </p:cNvPr>
          <p:cNvSpPr>
            <a:spLocks noGrp="1"/>
          </p:cNvSpPr>
          <p:nvPr>
            <p:ph type="sldNum" sz="quarter" idx="12"/>
          </p:nvPr>
        </p:nvSpPr>
        <p:spPr/>
        <p:txBody>
          <a:bodyPr/>
          <a:lstStyle/>
          <a:p>
            <a:fld id="{B6F15528-21DE-4FAA-801E-634DDDAF4B2B}" type="slidenum">
              <a:rPr lang="en-US" smtClean="0"/>
              <a:pPr/>
              <a:t>24</a:t>
            </a:fld>
            <a:endParaRPr lang="en-US"/>
          </a:p>
        </p:txBody>
      </p:sp>
    </p:spTree>
    <p:extLst>
      <p:ext uri="{BB962C8B-B14F-4D97-AF65-F5344CB8AC3E}">
        <p14:creationId xmlns:p14="http://schemas.microsoft.com/office/powerpoint/2010/main" val="14806676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6F001-22B3-5FF0-CE55-09F9835B6294}"/>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Iesniedzamie dokumenti</a:t>
            </a:r>
            <a:endParaRPr lang="lv-LV" sz="3000" dirty="0"/>
          </a:p>
        </p:txBody>
      </p:sp>
      <p:sp>
        <p:nvSpPr>
          <p:cNvPr id="3" name="Content Placeholder 2">
            <a:extLst>
              <a:ext uri="{FF2B5EF4-FFF2-40B4-BE49-F238E27FC236}">
                <a16:creationId xmlns:a16="http://schemas.microsoft.com/office/drawing/2014/main" id="{C8867B86-9E2B-1E87-D876-6EED3AD51072}"/>
              </a:ext>
            </a:extLst>
          </p:cNvPr>
          <p:cNvSpPr>
            <a:spLocks noGrp="1"/>
          </p:cNvSpPr>
          <p:nvPr>
            <p:ph idx="1"/>
          </p:nvPr>
        </p:nvSpPr>
        <p:spPr>
          <a:xfrm>
            <a:off x="457200" y="1371600"/>
            <a:ext cx="8229600" cy="5105400"/>
          </a:xfrm>
        </p:spPr>
        <p:txBody>
          <a:bodyPr>
            <a:normAutofit fontScale="55000" lnSpcReduction="20000"/>
          </a:bodyPr>
          <a:lstStyle/>
          <a:p>
            <a:pPr marL="352341" marR="0" lvl="0" indent="-352341" algn="just" defTabSz="939575" rtl="0" eaLnBrk="1" fontAlgn="auto" latinLnBrk="0" hangingPunct="1">
              <a:lnSpc>
                <a:spcPct val="100000"/>
              </a:lnSpc>
              <a:spcBef>
                <a:spcPct val="20000"/>
              </a:spcBef>
              <a:spcAft>
                <a:spcPts val="0"/>
              </a:spcAft>
              <a:buClrTx/>
              <a:buSzTx/>
              <a:buFont typeface="Arial" pitchFamily="34" charset="0"/>
              <a:buChar char="•"/>
              <a:tabLst/>
              <a:defRPr/>
            </a:pPr>
            <a:r>
              <a:rPr kumimoji="0" lang="en-GB" sz="4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I</a:t>
            </a:r>
            <a:r>
              <a:rPr kumimoji="0" lang="lv-LV" sz="42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nfrastruktūras</a:t>
            </a:r>
            <a:r>
              <a:rPr kumimoji="0" lang="lv-LV" sz="4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 izmantošanas </a:t>
            </a:r>
            <a:r>
              <a:rPr kumimoji="0" lang="en-GB" sz="42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proporcijas</a:t>
            </a:r>
            <a:r>
              <a:rPr kumimoji="0" lang="en-GB" sz="4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 </a:t>
            </a:r>
            <a:r>
              <a:rPr kumimoji="0" lang="en-GB" sz="42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aprēķins</a:t>
            </a:r>
            <a:r>
              <a:rPr kumimoji="0" lang="en-GB" sz="4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 - </a:t>
            </a:r>
            <a:r>
              <a:rPr kumimoji="0" lang="lv-LV" sz="42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rPr>
              <a:t>pievienot Kohēzijas politikas fondu vadības informācijas sistēmas sadaļā “Citi pielikumi” kā atsevišķu dokumentu, kas parakstīts ar drošu elektronisko parakstu</a:t>
            </a:r>
            <a:r>
              <a:rPr kumimoji="0" lang="lv-LV"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MK noteikumu 40.</a:t>
            </a:r>
            <a:r>
              <a:rPr kumimoji="0" lang="en-GB" sz="42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punkts</a:t>
            </a:r>
            <a:r>
              <a:rPr kumimoji="0" lang="lv-LV"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paraugs </a:t>
            </a:r>
            <a:r>
              <a:rPr kumimoji="0" lang="en-GB" sz="42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projekta</a:t>
            </a:r>
            <a:r>
              <a:rPr kumimoji="0" lang="en-GB"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en-GB" sz="42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iesnieguma</a:t>
            </a:r>
            <a:r>
              <a:rPr kumimoji="0" lang="en-GB"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aizpildīšanas metodikas </a:t>
            </a:r>
            <a:r>
              <a:rPr kumimoji="0" lang="en-GB"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5</a:t>
            </a:r>
            <a:r>
              <a:rPr kumimoji="0" lang="lv-LV"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.pielikums</a:t>
            </a:r>
            <a:endParaRPr kumimoji="0" lang="en-GB"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endParaRPr>
          </a:p>
          <a:p>
            <a:pPr marL="0" marR="0" lvl="0" indent="0" algn="just" defTabSz="939575" rtl="0" eaLnBrk="1" fontAlgn="auto" latinLnBrk="0" hangingPunct="1">
              <a:lnSpc>
                <a:spcPct val="100000"/>
              </a:lnSpc>
              <a:spcBef>
                <a:spcPct val="20000"/>
              </a:spcBef>
              <a:spcAft>
                <a:spcPts val="0"/>
              </a:spcAft>
              <a:buClrTx/>
              <a:buSzTx/>
              <a:buNone/>
              <a:tabLst/>
              <a:defRPr/>
            </a:pPr>
            <a:endParaRPr kumimoji="0" lang="en-GB" sz="42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endParaRPr>
          </a:p>
          <a:p>
            <a:pPr marL="0" marR="0" lvl="0" indent="0" algn="just" defTabSz="939575" rtl="0" eaLnBrk="1" fontAlgn="auto" latinLnBrk="0" hangingPunct="1">
              <a:lnSpc>
                <a:spcPct val="100000"/>
              </a:lnSpc>
              <a:spcBef>
                <a:spcPct val="20000"/>
              </a:spcBef>
              <a:spcAft>
                <a:spcPts val="0"/>
              </a:spcAft>
              <a:buClrTx/>
              <a:buSzTx/>
              <a:buNone/>
              <a:tabLst/>
              <a:defRPr/>
            </a:pPr>
            <a:r>
              <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rPr>
              <a:t>Aizpildīšanas </a:t>
            </a:r>
            <a:r>
              <a:rPr lang="en-GB" sz="4200" dirty="0" err="1">
                <a:solidFill>
                  <a:prstClr val="black"/>
                </a:solidFill>
                <a:latin typeface="Verdana" panose="020B0604030504040204" pitchFamily="34" charset="0"/>
                <a:ea typeface="Verdana" panose="020B0604030504040204" pitchFamily="34" charset="0"/>
                <a:cs typeface="Times New Roman" panose="02020603050405020304" pitchFamily="18" charset="0"/>
              </a:rPr>
              <a:t>paraugs</a:t>
            </a:r>
            <a:r>
              <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rPr>
              <a:t>:</a:t>
            </a:r>
            <a:endParaRPr kumimoji="0" lang="en-GB" sz="420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endParaRPr>
          </a:p>
          <a:p>
            <a:pPr marL="0" indent="0" algn="just">
              <a:buNone/>
              <a:defRPr/>
            </a:pPr>
            <a:r>
              <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hlinkClick r:id="rId2"/>
              </a:rPr>
              <a:t>https://www.vm.gov.lv/lv/media/12024/download?attachment</a:t>
            </a:r>
            <a:endPar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endParaRPr>
          </a:p>
          <a:p>
            <a:pPr marL="0" indent="0" algn="just">
              <a:buNone/>
              <a:defRPr/>
            </a:pPr>
            <a:endPar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endParaRPr>
          </a:p>
          <a:p>
            <a:pPr marL="0" indent="0" algn="just">
              <a:buNone/>
              <a:defRPr/>
            </a:pPr>
            <a:r>
              <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rPr>
              <a:t>Aizpildīšanas </a:t>
            </a:r>
            <a:r>
              <a:rPr lang="en-GB" sz="4200" dirty="0" err="1">
                <a:solidFill>
                  <a:prstClr val="black"/>
                </a:solidFill>
                <a:latin typeface="Verdana" panose="020B0604030504040204" pitchFamily="34" charset="0"/>
                <a:ea typeface="Verdana" panose="020B0604030504040204" pitchFamily="34" charset="0"/>
                <a:cs typeface="Times New Roman" panose="02020603050405020304" pitchFamily="18" charset="0"/>
              </a:rPr>
              <a:t>veidlapa</a:t>
            </a:r>
            <a:r>
              <a:rPr lang="en-GB" sz="4200" dirty="0">
                <a:solidFill>
                  <a:prstClr val="black"/>
                </a:solidFill>
                <a:latin typeface="Verdana" panose="020B0604030504040204" pitchFamily="34" charset="0"/>
                <a:ea typeface="Verdana" panose="020B0604030504040204" pitchFamily="34" charset="0"/>
                <a:cs typeface="Times New Roman" panose="02020603050405020304" pitchFamily="18" charset="0"/>
              </a:rPr>
              <a:t>:</a:t>
            </a:r>
            <a:endParaRPr lang="en-GB" sz="4200" i="1" dirty="0">
              <a:solidFill>
                <a:srgbClr val="C00000"/>
              </a:solidFill>
              <a:latin typeface="Verdana" panose="020B0604030504040204" pitchFamily="34" charset="0"/>
              <a:ea typeface="Verdana" panose="020B0604030504040204" pitchFamily="34" charset="0"/>
              <a:cs typeface="Vani" panose="020B0502040204020203" pitchFamily="18" charset="0"/>
            </a:endParaRPr>
          </a:p>
          <a:p>
            <a:pPr marL="0" marR="0" lvl="0" indent="0" algn="just" defTabSz="939575" rtl="0" eaLnBrk="1" fontAlgn="auto" latinLnBrk="0" hangingPunct="1">
              <a:lnSpc>
                <a:spcPct val="100000"/>
              </a:lnSpc>
              <a:spcBef>
                <a:spcPct val="20000"/>
              </a:spcBef>
              <a:spcAft>
                <a:spcPts val="0"/>
              </a:spcAft>
              <a:buClrTx/>
              <a:buSzTx/>
              <a:buNone/>
              <a:tabLst/>
              <a:defRPr/>
            </a:pPr>
            <a:r>
              <a:rPr kumimoji="0" lang="lv-LV" sz="42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hlinkClick r:id="rId3"/>
              </a:rPr>
              <a:t>https://www.vm.gov.lv/lv/media/12021/download?attachment</a:t>
            </a:r>
            <a:endParaRPr kumimoji="0" lang="en-GB" sz="42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endParaRPr>
          </a:p>
          <a:p>
            <a:pPr marL="352341" marR="0" lvl="0" indent="-352341" algn="just" defTabSz="939575" rtl="0" eaLnBrk="1" fontAlgn="auto" latinLnBrk="0" hangingPunct="1">
              <a:lnSpc>
                <a:spcPct val="100000"/>
              </a:lnSpc>
              <a:spcBef>
                <a:spcPct val="20000"/>
              </a:spcBef>
              <a:spcAft>
                <a:spcPts val="0"/>
              </a:spcAft>
              <a:buClrTx/>
              <a:buSzTx/>
              <a:buFont typeface="Arial" pitchFamily="34" charset="0"/>
              <a:buChar char="•"/>
              <a:tabLst/>
              <a:defRPr/>
            </a:pPr>
            <a:endParaRPr kumimoji="0" lang="lv-LV" sz="3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endParaRPr>
          </a:p>
          <a:p>
            <a:endParaRPr lang="lv-LV" dirty="0"/>
          </a:p>
        </p:txBody>
      </p:sp>
      <p:sp>
        <p:nvSpPr>
          <p:cNvPr id="4" name="Slide Number Placeholder 3">
            <a:extLst>
              <a:ext uri="{FF2B5EF4-FFF2-40B4-BE49-F238E27FC236}">
                <a16:creationId xmlns:a16="http://schemas.microsoft.com/office/drawing/2014/main" id="{AFE7B256-0758-B21C-962F-D96CB5F40FD2}"/>
              </a:ext>
            </a:extLst>
          </p:cNvPr>
          <p:cNvSpPr>
            <a:spLocks noGrp="1"/>
          </p:cNvSpPr>
          <p:nvPr>
            <p:ph type="sldNum" sz="quarter" idx="12"/>
          </p:nvPr>
        </p:nvSpPr>
        <p:spPr/>
        <p:txBody>
          <a:bodyPr/>
          <a:lstStyle/>
          <a:p>
            <a:fld id="{B6F15528-21DE-4FAA-801E-634DDDAF4B2B}" type="slidenum">
              <a:rPr lang="en-US" smtClean="0"/>
              <a:pPr/>
              <a:t>25</a:t>
            </a:fld>
            <a:endParaRPr lang="en-US"/>
          </a:p>
        </p:txBody>
      </p:sp>
    </p:spTree>
    <p:extLst>
      <p:ext uri="{BB962C8B-B14F-4D97-AF65-F5344CB8AC3E}">
        <p14:creationId xmlns:p14="http://schemas.microsoft.com/office/powerpoint/2010/main" val="17886168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14F86-86F2-B8A2-9164-757AB72CD032}"/>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Iesniedzamie dokumenti</a:t>
            </a:r>
          </a:p>
        </p:txBody>
      </p:sp>
      <p:sp>
        <p:nvSpPr>
          <p:cNvPr id="3" name="Content Placeholder 2">
            <a:extLst>
              <a:ext uri="{FF2B5EF4-FFF2-40B4-BE49-F238E27FC236}">
                <a16:creationId xmlns:a16="http://schemas.microsoft.com/office/drawing/2014/main" id="{02D381A4-7E0A-F58F-C32F-2CD2F93CD29B}"/>
              </a:ext>
            </a:extLst>
          </p:cNvPr>
          <p:cNvSpPr>
            <a:spLocks noGrp="1"/>
          </p:cNvSpPr>
          <p:nvPr>
            <p:ph idx="1"/>
          </p:nvPr>
        </p:nvSpPr>
        <p:spPr>
          <a:xfrm>
            <a:off x="457200" y="1417643"/>
            <a:ext cx="8229600" cy="4938725"/>
          </a:xfrm>
        </p:spPr>
        <p:txBody>
          <a:bodyPr>
            <a:normAutofit fontScale="92500"/>
          </a:bodyPr>
          <a:lstStyle/>
          <a:p>
            <a:pPr algn="just">
              <a:defRPr/>
            </a:pPr>
            <a:r>
              <a:rPr kumimoji="0" lang="en-GB"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I</a:t>
            </a:r>
            <a:r>
              <a:rPr kumimoji="0" lang="lv-LV" sz="24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nfrastruktūras</a:t>
            </a:r>
            <a:r>
              <a:rPr kumimoji="0" lang="lv-LV"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 izmantošanas valsts apmaksāto pakalpojumu sniegšanai un citu darbību veikšanai proporcijas aprēķināšanas kārtība</a:t>
            </a:r>
            <a:r>
              <a:rPr kumimoji="0" lang="en-GB"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Vani" panose="020B0502040204020203" pitchFamily="18" charset="0"/>
              </a:rPr>
              <a:t> -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rPr>
              <a:t>pievienot Kohēzijas politikas fondu vadības informācijas sistēmas sadaļā “Citi pielikumi” kā atsevišķu dokumentu, kas parakstīts ar drošu elektronisko parakstu</a:t>
            </a:r>
            <a:r>
              <a:rPr lang="lv-LV" sz="2400" b="1" dirty="0">
                <a:latin typeface="Verdana" panose="020B0604030504040204" pitchFamily="34" charset="0"/>
                <a:ea typeface="Verdana" panose="020B0604030504040204" pitchFamily="34" charset="0"/>
                <a:cs typeface="Times New Roman" panose="02020603050405020304" pitchFamily="18" charset="0"/>
              </a:rPr>
              <a:t> MK noteikumu 40.</a:t>
            </a:r>
            <a:r>
              <a:rPr lang="en-GB" sz="2400" b="1" dirty="0" err="1">
                <a:latin typeface="Verdana" panose="020B0604030504040204" pitchFamily="34" charset="0"/>
                <a:ea typeface="Verdana" panose="020B0604030504040204" pitchFamily="34" charset="0"/>
                <a:cs typeface="Times New Roman" panose="02020603050405020304" pitchFamily="18" charset="0"/>
              </a:rPr>
              <a:t>punkts</a:t>
            </a:r>
            <a:endPar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Vani" panose="020B0502040204020203" pitchFamily="18" charset="0"/>
            </a:endParaRPr>
          </a:p>
          <a:p>
            <a:pPr algn="just">
              <a:defRPr/>
            </a:pPr>
            <a:r>
              <a:rPr lang="en-GB" sz="2400" dirty="0">
                <a:latin typeface="Verdana" panose="020B0604030504040204" pitchFamily="34" charset="0"/>
                <a:ea typeface="Verdana" panose="020B0604030504040204" pitchFamily="34" charset="0"/>
              </a:rPr>
              <a:t>R</a:t>
            </a:r>
            <a:r>
              <a:rPr lang="lv-LV" sz="2400" dirty="0" err="1">
                <a:latin typeface="Verdana" panose="020B0604030504040204" pitchFamily="34" charset="0"/>
                <a:ea typeface="Verdana" panose="020B0604030504040204" pitchFamily="34" charset="0"/>
              </a:rPr>
              <a:t>īkojums</a:t>
            </a:r>
            <a:r>
              <a:rPr lang="lv-LV" sz="2400" dirty="0">
                <a:latin typeface="Verdana" panose="020B0604030504040204" pitchFamily="34" charset="0"/>
                <a:ea typeface="Verdana" panose="020B0604030504040204" pitchFamily="34" charset="0"/>
              </a:rPr>
              <a:t> </a:t>
            </a:r>
            <a:r>
              <a:rPr lang="en-GB" sz="2400" dirty="0">
                <a:latin typeface="Verdana" panose="020B0604030504040204" pitchFamily="34" charset="0"/>
                <a:ea typeface="Verdana" panose="020B0604030504040204" pitchFamily="34" charset="0"/>
              </a:rPr>
              <a:t>p</a:t>
            </a:r>
            <a:r>
              <a:rPr lang="lv-LV" sz="2400" dirty="0">
                <a:latin typeface="Verdana" panose="020B0604030504040204" pitchFamily="34" charset="0"/>
                <a:ea typeface="Verdana" panose="020B0604030504040204" pitchFamily="34" charset="0"/>
              </a:rPr>
              <a:t>ar infrastruktūras izmantošanas valsts apmaksāto pakalpojumu sniegšanai un citu darbību veikšanai proporcijas aprēķina apstiprināšanu</a:t>
            </a:r>
            <a:r>
              <a:rPr lang="en-GB" sz="2400" dirty="0">
                <a:latin typeface="Verdana" panose="020B0604030504040204" pitchFamily="34" charset="0"/>
                <a:ea typeface="Verdana" panose="020B0604030504040204" pitchFamily="34" charset="0"/>
              </a:rPr>
              <a:t> - </a:t>
            </a:r>
            <a:r>
              <a:rPr lang="lv-LV" sz="2400" i="1" dirty="0">
                <a:solidFill>
                  <a:srgbClr val="C00000"/>
                </a:solidFill>
                <a:latin typeface="Verdana" panose="020B0604030504040204" pitchFamily="34" charset="0"/>
                <a:ea typeface="Verdana" panose="020B0604030504040204" pitchFamily="34" charset="0"/>
              </a:rPr>
              <a:t>pievienot Kohēzijas politikas fondu vadības informācijas sistēmas sadaļā “Citi pielikumi” kā atsevišķu dokumentu, kas parakstīts ar drošu elektronisko parakstu</a:t>
            </a:r>
            <a:r>
              <a:rPr lang="lv-LV" sz="2400" b="1" dirty="0">
                <a:latin typeface="Verdana" panose="020B0604030504040204" pitchFamily="34" charset="0"/>
                <a:ea typeface="Verdana" panose="020B0604030504040204" pitchFamily="34" charset="0"/>
                <a:cs typeface="Times New Roman" panose="02020603050405020304" pitchFamily="18" charset="0"/>
              </a:rPr>
              <a:t> MK noteikumu 40.</a:t>
            </a:r>
            <a:r>
              <a:rPr lang="en-GB" sz="2400" b="1" dirty="0" err="1">
                <a:latin typeface="Verdana" panose="020B0604030504040204" pitchFamily="34" charset="0"/>
                <a:ea typeface="Verdana" panose="020B0604030504040204" pitchFamily="34" charset="0"/>
                <a:cs typeface="Times New Roman" panose="02020603050405020304" pitchFamily="18" charset="0"/>
              </a:rPr>
              <a:t>punkts</a:t>
            </a:r>
            <a:endParaRPr lang="lv-LV" sz="2400" i="1" dirty="0">
              <a:solidFill>
                <a:srgbClr val="C00000"/>
              </a:solidFill>
              <a:latin typeface="Verdana" panose="020B0604030504040204" pitchFamily="34" charset="0"/>
              <a:ea typeface="Verdana" panose="020B0604030504040204" pitchFamily="34" charset="0"/>
            </a:endParaRPr>
          </a:p>
          <a:p>
            <a:pPr algn="just">
              <a:defRPr/>
            </a:pPr>
            <a:endParaRPr lang="lv-LV" sz="2400" dirty="0">
              <a:latin typeface="Verdana" panose="020B0604030504040204" pitchFamily="34" charset="0"/>
              <a:ea typeface="Verdana" panose="020B0604030504040204" pitchFamily="34" charset="0"/>
            </a:endParaRPr>
          </a:p>
          <a:p>
            <a:pPr marL="0" indent="0">
              <a:buNone/>
            </a:pPr>
            <a:endParaRPr lang="lv-LV" dirty="0"/>
          </a:p>
        </p:txBody>
      </p:sp>
      <p:sp>
        <p:nvSpPr>
          <p:cNvPr id="4" name="Slide Number Placeholder 3">
            <a:extLst>
              <a:ext uri="{FF2B5EF4-FFF2-40B4-BE49-F238E27FC236}">
                <a16:creationId xmlns:a16="http://schemas.microsoft.com/office/drawing/2014/main" id="{34AC5155-D929-3EDB-D7F8-F8981F1C94F3}"/>
              </a:ext>
            </a:extLst>
          </p:cNvPr>
          <p:cNvSpPr>
            <a:spLocks noGrp="1"/>
          </p:cNvSpPr>
          <p:nvPr>
            <p:ph type="sldNum" sz="quarter" idx="12"/>
          </p:nvPr>
        </p:nvSpPr>
        <p:spPr/>
        <p:txBody>
          <a:bodyPr/>
          <a:lstStyle/>
          <a:p>
            <a:fld id="{B6F15528-21DE-4FAA-801E-634DDDAF4B2B}" type="slidenum">
              <a:rPr lang="en-US" smtClean="0"/>
              <a:pPr/>
              <a:t>26</a:t>
            </a:fld>
            <a:endParaRPr lang="en-US"/>
          </a:p>
        </p:txBody>
      </p:sp>
    </p:spTree>
    <p:extLst>
      <p:ext uri="{BB962C8B-B14F-4D97-AF65-F5344CB8AC3E}">
        <p14:creationId xmlns:p14="http://schemas.microsoft.com/office/powerpoint/2010/main" val="1835183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0DF3D-BE4C-CA29-6108-85F915F70680}"/>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Iesniedzamie dokumenti</a:t>
            </a:r>
            <a:endParaRPr lang="lv-LV" sz="3000" dirty="0"/>
          </a:p>
        </p:txBody>
      </p:sp>
      <p:sp>
        <p:nvSpPr>
          <p:cNvPr id="3" name="Content Placeholder 2">
            <a:extLst>
              <a:ext uri="{FF2B5EF4-FFF2-40B4-BE49-F238E27FC236}">
                <a16:creationId xmlns:a16="http://schemas.microsoft.com/office/drawing/2014/main" id="{94624C4D-E40E-2FA2-52B8-EDBACB384ABC}"/>
              </a:ext>
            </a:extLst>
          </p:cNvPr>
          <p:cNvSpPr>
            <a:spLocks noGrp="1"/>
          </p:cNvSpPr>
          <p:nvPr>
            <p:ph idx="1"/>
          </p:nvPr>
        </p:nvSpPr>
        <p:spPr/>
        <p:txBody>
          <a:bodyPr>
            <a:normAutofit fontScale="92500"/>
          </a:bodyPr>
          <a:lstStyle/>
          <a:p>
            <a:pPr algn="just">
              <a:spcBef>
                <a:spcPts val="600"/>
              </a:spcBef>
              <a:defRPr/>
            </a:pPr>
            <a:r>
              <a:rPr kumimoji="0" lang="en-GB"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A</a:t>
            </a:r>
            <a:r>
              <a:rPr kumimoji="0" lang="lv-LV" sz="2400" b="0"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pliecinājums</a:t>
            </a:r>
            <a:r>
              <a:rPr kumimoji="0" lang="en-GB"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en-GB" sz="2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par a</a:t>
            </a:r>
            <a:r>
              <a:rPr lang="lv-LV" sz="2200" dirty="0" err="1">
                <a:solidFill>
                  <a:srgbClr val="000000"/>
                </a:solidFill>
                <a:effectLst/>
                <a:latin typeface="Verdana" panose="020B0604030504040204" pitchFamily="34" charset="0"/>
                <a:ea typeface="Verdana" panose="020B0604030504040204" pitchFamily="34" charset="0"/>
              </a:rPr>
              <a:t>tsevišķu</a:t>
            </a:r>
            <a:r>
              <a:rPr lang="lv-LV" sz="2200" dirty="0">
                <a:solidFill>
                  <a:srgbClr val="000000"/>
                </a:solidFill>
                <a:effectLst/>
                <a:latin typeface="Verdana" panose="020B0604030504040204" pitchFamily="34" charset="0"/>
                <a:ea typeface="Verdana" panose="020B0604030504040204" pitchFamily="34" charset="0"/>
              </a:rPr>
              <a:t> projekta izmaksu, tai skaitā pievienotās vērtības nodokļa izmaksu, </a:t>
            </a:r>
            <a:r>
              <a:rPr lang="lv-LV" sz="2200" dirty="0" err="1">
                <a:solidFill>
                  <a:srgbClr val="000000"/>
                </a:solidFill>
                <a:effectLst/>
                <a:latin typeface="Verdana" panose="020B0604030504040204" pitchFamily="34" charset="0"/>
                <a:ea typeface="Verdana" panose="020B0604030504040204" pitchFamily="34" charset="0"/>
              </a:rPr>
              <a:t>uzskait</a:t>
            </a:r>
            <a:r>
              <a:rPr lang="en-GB" sz="2200" dirty="0" err="1">
                <a:solidFill>
                  <a:srgbClr val="000000"/>
                </a:solidFill>
                <a:effectLst/>
                <a:latin typeface="Verdana" panose="020B0604030504040204" pitchFamily="34" charset="0"/>
                <a:ea typeface="Verdana" panose="020B0604030504040204" pitchFamily="34" charset="0"/>
              </a:rPr>
              <a:t>i</a:t>
            </a:r>
            <a:r>
              <a:rPr lang="lv-LV" sz="2200" dirty="0">
                <a:solidFill>
                  <a:srgbClr val="000000"/>
                </a:solidFill>
                <a:effectLst/>
                <a:latin typeface="Verdana" panose="020B0604030504040204" pitchFamily="34" charset="0"/>
                <a:ea typeface="Verdana" panose="020B0604030504040204" pitchFamily="34" charset="0"/>
              </a:rPr>
              <a:t> un </a:t>
            </a:r>
            <a:r>
              <a:rPr lang="lv-LV" sz="2200" dirty="0" err="1">
                <a:solidFill>
                  <a:srgbClr val="000000"/>
                </a:solidFill>
                <a:effectLst/>
                <a:latin typeface="Verdana" panose="020B0604030504040204" pitchFamily="34" charset="0"/>
                <a:ea typeface="Verdana" panose="020B0604030504040204" pitchFamily="34" charset="0"/>
              </a:rPr>
              <a:t>nodalīšan</a:t>
            </a:r>
            <a:r>
              <a:rPr lang="en-GB" sz="2200" dirty="0">
                <a:solidFill>
                  <a:srgbClr val="000000"/>
                </a:solidFill>
                <a:effectLst/>
                <a:latin typeface="Verdana" panose="020B0604030504040204" pitchFamily="34" charset="0"/>
                <a:ea typeface="Verdana" panose="020B0604030504040204" pitchFamily="34" charset="0"/>
              </a:rPr>
              <a:t>u) -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pievienot</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Kohēzijas politikas fondu vadības informācijas </a:t>
            </a:r>
            <a:r>
              <a:rPr kumimoji="0" lang="lv-LV" sz="2400" b="0" i="1" u="none" strike="noStrike" kern="1200" cap="none" spc="0" normalizeH="0" baseline="0" noProof="0" dirty="0" err="1">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sistēm</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as </a:t>
            </a:r>
            <a:r>
              <a:rPr kumimoji="0" lang="en-GB" sz="2400" b="0" i="1" u="none" strike="noStrike" kern="1200" cap="none" spc="0" normalizeH="0" baseline="0" noProof="0" dirty="0" err="1">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sadaļā</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“Citi </a:t>
            </a:r>
            <a:r>
              <a:rPr kumimoji="0" lang="en-GB" sz="2400" b="0" i="1" u="none" strike="noStrike" kern="1200" cap="none" spc="0" normalizeH="0" baseline="0" noProof="0" dirty="0" err="1">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pielikumi</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kā atsevišķu dokumentu, kas</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parakstīts</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ar drošu</a:t>
            </a:r>
            <a:r>
              <a:rPr kumimoji="0" lang="en-GB"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0" i="1" u="none" strike="noStrike" kern="1200" cap="none" spc="0" normalizeH="0" baseline="0" noProof="0" dirty="0">
                <a:ln>
                  <a:noFill/>
                </a:ln>
                <a:solidFill>
                  <a:srgbClr val="C00000"/>
                </a:solidFill>
                <a:effectLst/>
                <a:uLnTx/>
                <a:uFillTx/>
                <a:latin typeface="Verdana" panose="020B0604030504040204" pitchFamily="34" charset="0"/>
                <a:ea typeface="Verdana" panose="020B0604030504040204" pitchFamily="34" charset="0"/>
                <a:cs typeface="Times New Roman" panose="02020603050405020304" pitchFamily="18" charset="0"/>
              </a:rPr>
              <a:t>elektronisko parakstu.</a:t>
            </a:r>
            <a:r>
              <a:rPr kumimoji="0" lang="lv-LV" sz="2400" b="1" i="0" u="none" strike="noStrike" kern="1200" cap="none" spc="0" normalizeH="0" baseline="0" noProof="0" dirty="0">
                <a:ln>
                  <a:noFill/>
                </a:ln>
                <a:solidFill>
                  <a:srgbClr val="00B050"/>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MK noteikumu </a:t>
            </a:r>
            <a:r>
              <a:rPr kumimoji="0" lang="en-GB"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51.8.apakšpunkts</a:t>
            </a:r>
            <a:r>
              <a:rPr kumimoji="0" lang="lv-LV"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paraugs </a:t>
            </a:r>
            <a:r>
              <a:rPr kumimoji="0" lang="en-GB" sz="24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projekta</a:t>
            </a:r>
            <a:r>
              <a:rPr kumimoji="0" lang="en-GB"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en-GB" sz="2400" b="1" i="0" u="none" strike="noStrike" kern="1200" cap="none" spc="0" normalizeH="0" baseline="0" noProof="0" dirty="0" err="1">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iesnieguma</a:t>
            </a:r>
            <a:r>
              <a:rPr kumimoji="0" lang="en-GB"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 </a:t>
            </a:r>
            <a:r>
              <a:rPr kumimoji="0" lang="lv-LV"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aizpildīšanas metodikas </a:t>
            </a:r>
            <a:r>
              <a:rPr kumimoji="0" lang="en-GB"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6</a:t>
            </a:r>
            <a:r>
              <a:rPr kumimoji="0" lang="lv-LV" sz="2400" b="1"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rPr>
              <a:t>.pielikums</a:t>
            </a:r>
            <a:endParaRPr kumimoji="0" lang="lv-LV" sz="22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Times New Roman" panose="02020603050405020304" pitchFamily="18" charset="0"/>
            </a:endParaRPr>
          </a:p>
          <a:p>
            <a:pPr marL="763404" marR="0" lvl="1" indent="-293618" algn="just" defTabSz="939575" rtl="0" eaLnBrk="1" fontAlgn="auto" latinLnBrk="0" hangingPunct="1">
              <a:lnSpc>
                <a:spcPct val="100000"/>
              </a:lnSpc>
              <a:spcBef>
                <a:spcPts val="600"/>
              </a:spcBef>
              <a:spcAft>
                <a:spcPts val="0"/>
              </a:spcAft>
              <a:buClrTx/>
              <a:buSzTx/>
              <a:buFont typeface="Arial" pitchFamily="34" charset="0"/>
              <a:buChar char="–"/>
              <a:tabLst/>
              <a:defRPr/>
            </a:pPr>
            <a:r>
              <a:rPr kumimoji="0" lang="lv-LV"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rPr>
              <a:t>Lai attiecinātu PVN izmaksas, finansējuma saņēmējs projekta maksājuma pieprasījumam pievieno apliecinājumu, ka minētās izmaksas nav un netiks atgūtas no valsts budžeta priekšnodokļa veidā</a:t>
            </a:r>
            <a:endParaRPr kumimoji="0" lang="en-GB" sz="2400" b="0" i="0" u="none" strike="noStrike" kern="1200" cap="none" spc="0" normalizeH="0" baseline="0" noProof="0" dirty="0">
              <a:ln>
                <a:noFill/>
              </a:ln>
              <a:solidFill>
                <a:prstClr val="black"/>
              </a:solidFill>
              <a:effectLst/>
              <a:uLnTx/>
              <a:uFillTx/>
              <a:latin typeface="Verdana" panose="020B0604030504040204" pitchFamily="34" charset="0"/>
              <a:ea typeface="Verdana" panose="020B0604030504040204" pitchFamily="34" charset="0"/>
              <a:cs typeface="+mn-cs"/>
            </a:endParaRPr>
          </a:p>
          <a:p>
            <a:endParaRPr lang="lv-LV" dirty="0"/>
          </a:p>
        </p:txBody>
      </p:sp>
      <p:sp>
        <p:nvSpPr>
          <p:cNvPr id="4" name="Slide Number Placeholder 3">
            <a:extLst>
              <a:ext uri="{FF2B5EF4-FFF2-40B4-BE49-F238E27FC236}">
                <a16:creationId xmlns:a16="http://schemas.microsoft.com/office/drawing/2014/main" id="{0F6FCB2C-F796-48C6-C77D-FE50AAC77C69}"/>
              </a:ext>
            </a:extLst>
          </p:cNvPr>
          <p:cNvSpPr>
            <a:spLocks noGrp="1"/>
          </p:cNvSpPr>
          <p:nvPr>
            <p:ph type="sldNum" sz="quarter" idx="12"/>
          </p:nvPr>
        </p:nvSpPr>
        <p:spPr/>
        <p:txBody>
          <a:bodyPr/>
          <a:lstStyle/>
          <a:p>
            <a:fld id="{B6F15528-21DE-4FAA-801E-634DDDAF4B2B}" type="slidenum">
              <a:rPr lang="en-US" smtClean="0"/>
              <a:pPr/>
              <a:t>27</a:t>
            </a:fld>
            <a:endParaRPr lang="en-US"/>
          </a:p>
        </p:txBody>
      </p:sp>
    </p:spTree>
    <p:extLst>
      <p:ext uri="{BB962C8B-B14F-4D97-AF65-F5344CB8AC3E}">
        <p14:creationId xmlns:p14="http://schemas.microsoft.com/office/powerpoint/2010/main" val="4128330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7AC07B-8A2F-0B6A-6F62-935DA630D86D}"/>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Publicitātes prasības</a:t>
            </a:r>
            <a:endParaRPr lang="lv-LV" sz="3000" dirty="0"/>
          </a:p>
        </p:txBody>
      </p:sp>
      <p:sp>
        <p:nvSpPr>
          <p:cNvPr id="3" name="Content Placeholder 2">
            <a:extLst>
              <a:ext uri="{FF2B5EF4-FFF2-40B4-BE49-F238E27FC236}">
                <a16:creationId xmlns:a16="http://schemas.microsoft.com/office/drawing/2014/main" id="{0BEA9A2A-6EB0-7BD1-1C06-83E8B56F7336}"/>
              </a:ext>
            </a:extLst>
          </p:cNvPr>
          <p:cNvSpPr>
            <a:spLocks noGrp="1"/>
          </p:cNvSpPr>
          <p:nvPr>
            <p:ph idx="1"/>
          </p:nvPr>
        </p:nvSpPr>
        <p:spPr/>
        <p:txBody>
          <a:bodyPr>
            <a:normAutofit/>
          </a:bodyPr>
          <a:lstStyle/>
          <a:p>
            <a:r>
              <a:rPr lang="lv-LV" sz="2500" dirty="0">
                <a:latin typeface="Verdana" panose="020B0604030504040204" pitchFamily="34" charset="0"/>
                <a:ea typeface="Verdana" panose="020B0604030504040204" pitchFamily="34" charset="0"/>
              </a:rPr>
              <a:t>Finanšu ministrijas “Eiropas Savienības fondu 2021.–2027.gada plānošanas perioda un </a:t>
            </a:r>
            <a:r>
              <a:rPr lang="lv-LV" sz="2500" b="1" dirty="0">
                <a:latin typeface="Verdana" panose="020B0604030504040204" pitchFamily="34" charset="0"/>
                <a:ea typeface="Verdana" panose="020B0604030504040204" pitchFamily="34" charset="0"/>
              </a:rPr>
              <a:t>Atveseļošanas fonda komunikācijas un dizaina vadlīnijas” </a:t>
            </a:r>
            <a:r>
              <a:rPr lang="lv-LV" sz="2500" b="1" dirty="0">
                <a:latin typeface="Verdana" panose="020B0604030504040204" pitchFamily="34" charset="0"/>
                <a:ea typeface="Verdana" panose="020B0604030504040204" pitchFamily="34" charset="0"/>
                <a:hlinkClick r:id="rId2"/>
              </a:rPr>
              <a:t>https://www.esfondi.lv/normativie-akti-un-dokumenti/2021-2027-planosanas-periods/es-fondu-2021-2027-gada-un-atveselosanas-fonda-komunikacijas-un-dizaina-vadlinijas</a:t>
            </a:r>
            <a:endParaRPr lang="en-GB" sz="2500" i="1" dirty="0">
              <a:latin typeface="Verdana" panose="020B0604030504040204" pitchFamily="34" charset="0"/>
              <a:ea typeface="Verdana" panose="020B0604030504040204" pitchFamily="34" charset="0"/>
            </a:endParaRPr>
          </a:p>
          <a:p>
            <a:pPr marL="0" indent="0">
              <a:buNone/>
            </a:pPr>
            <a:endParaRPr lang="lv-LV" dirty="0">
              <a:solidFill>
                <a:srgbClr val="FF0000"/>
              </a:solidFill>
            </a:endParaRPr>
          </a:p>
        </p:txBody>
      </p:sp>
      <p:sp>
        <p:nvSpPr>
          <p:cNvPr id="4" name="Slide Number Placeholder 3">
            <a:extLst>
              <a:ext uri="{FF2B5EF4-FFF2-40B4-BE49-F238E27FC236}">
                <a16:creationId xmlns:a16="http://schemas.microsoft.com/office/drawing/2014/main" id="{7A3605E5-8A3E-8213-0004-7A3C94053D2F}"/>
              </a:ext>
            </a:extLst>
          </p:cNvPr>
          <p:cNvSpPr>
            <a:spLocks noGrp="1"/>
          </p:cNvSpPr>
          <p:nvPr>
            <p:ph type="sldNum" sz="quarter" idx="12"/>
          </p:nvPr>
        </p:nvSpPr>
        <p:spPr/>
        <p:txBody>
          <a:bodyPr/>
          <a:lstStyle/>
          <a:p>
            <a:fld id="{B6F15528-21DE-4FAA-801E-634DDDAF4B2B}" type="slidenum">
              <a:rPr lang="en-US" smtClean="0"/>
              <a:pPr/>
              <a:t>28</a:t>
            </a:fld>
            <a:endParaRPr lang="en-US"/>
          </a:p>
        </p:txBody>
      </p:sp>
      <p:pic>
        <p:nvPicPr>
          <p:cNvPr id="5" name="Picture 4">
            <a:extLst>
              <a:ext uri="{FF2B5EF4-FFF2-40B4-BE49-F238E27FC236}">
                <a16:creationId xmlns:a16="http://schemas.microsoft.com/office/drawing/2014/main" id="{8E929BC0-286C-5910-A960-6CEA3E4B57DB}"/>
              </a:ext>
            </a:extLst>
          </p:cNvPr>
          <p:cNvPicPr>
            <a:picLocks noChangeAspect="1"/>
          </p:cNvPicPr>
          <p:nvPr/>
        </p:nvPicPr>
        <p:blipFill>
          <a:blip r:embed="rId3"/>
          <a:stretch>
            <a:fillRect/>
          </a:stretch>
        </p:blipFill>
        <p:spPr>
          <a:xfrm>
            <a:off x="762000" y="5073873"/>
            <a:ext cx="1504762" cy="1647619"/>
          </a:xfrm>
          <a:prstGeom prst="rect">
            <a:avLst/>
          </a:prstGeom>
        </p:spPr>
      </p:pic>
      <p:pic>
        <p:nvPicPr>
          <p:cNvPr id="6" name="Picture 5">
            <a:extLst>
              <a:ext uri="{FF2B5EF4-FFF2-40B4-BE49-F238E27FC236}">
                <a16:creationId xmlns:a16="http://schemas.microsoft.com/office/drawing/2014/main" id="{4DC2A5FB-1386-504A-B400-7F01FF89A519}"/>
              </a:ext>
            </a:extLst>
          </p:cNvPr>
          <p:cNvPicPr>
            <a:picLocks noChangeAspect="1"/>
          </p:cNvPicPr>
          <p:nvPr/>
        </p:nvPicPr>
        <p:blipFill>
          <a:blip r:embed="rId4"/>
          <a:stretch>
            <a:fillRect/>
          </a:stretch>
        </p:blipFill>
        <p:spPr>
          <a:xfrm>
            <a:off x="3200400" y="5202537"/>
            <a:ext cx="1047619" cy="1323810"/>
          </a:xfrm>
          <a:prstGeom prst="rect">
            <a:avLst/>
          </a:prstGeom>
        </p:spPr>
      </p:pic>
    </p:spTree>
    <p:extLst>
      <p:ext uri="{BB962C8B-B14F-4D97-AF65-F5344CB8AC3E}">
        <p14:creationId xmlns:p14="http://schemas.microsoft.com/office/powerpoint/2010/main" val="26683240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C87C5-707F-830B-40F1-9F49AA225E5C}"/>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Individuālas konsultācijas par projektu veidlapas aizpildīšanu</a:t>
            </a:r>
          </a:p>
        </p:txBody>
      </p:sp>
      <p:sp>
        <p:nvSpPr>
          <p:cNvPr id="3" name="Content Placeholder 2">
            <a:extLst>
              <a:ext uri="{FF2B5EF4-FFF2-40B4-BE49-F238E27FC236}">
                <a16:creationId xmlns:a16="http://schemas.microsoft.com/office/drawing/2014/main" id="{5232439D-2453-8F79-4A78-DC297919FDC1}"/>
              </a:ext>
            </a:extLst>
          </p:cNvPr>
          <p:cNvSpPr>
            <a:spLocks noGrp="1"/>
          </p:cNvSpPr>
          <p:nvPr>
            <p:ph idx="1"/>
          </p:nvPr>
        </p:nvSpPr>
        <p:spPr>
          <a:xfrm>
            <a:off x="838200" y="1371600"/>
            <a:ext cx="7620000" cy="5211757"/>
          </a:xfrm>
        </p:spPr>
        <p:txBody>
          <a:bodyPr>
            <a:normAutofit fontScale="25000" lnSpcReduction="20000"/>
          </a:bodyPr>
          <a:lstStyle/>
          <a:p>
            <a:pPr marL="0" indent="0">
              <a:buNone/>
            </a:pPr>
            <a:endParaRPr lang="lv-LV" sz="5100" dirty="0"/>
          </a:p>
          <a:p>
            <a:pPr algn="just"/>
            <a:r>
              <a:rPr lang="lv-LV" sz="8800" dirty="0">
                <a:latin typeface="Verdana" panose="020B0604030504040204" pitchFamily="34" charset="0"/>
                <a:ea typeface="Verdana" panose="020B0604030504040204" pitchFamily="34" charset="0"/>
              </a:rPr>
              <a:t>Sazinoties ar Veselības ministrijas vēstulē norādīto kontaktpersonu.</a:t>
            </a:r>
          </a:p>
          <a:p>
            <a:r>
              <a:rPr lang="lv-LV" sz="8800" dirty="0">
                <a:latin typeface="Verdana" panose="020B0604030504040204" pitchFamily="34" charset="0"/>
                <a:ea typeface="Verdana" panose="020B0604030504040204" pitchFamily="34" charset="0"/>
              </a:rPr>
              <a:t>Veselības ministrijas mājaslapā sadaļa: </a:t>
            </a:r>
            <a:r>
              <a:rPr lang="lv-LV" sz="8800" b="1" dirty="0">
                <a:latin typeface="Verdana" panose="020B0604030504040204" pitchFamily="34" charset="0"/>
                <a:ea typeface="Verdana" panose="020B0604030504040204" pitchFamily="34" charset="0"/>
              </a:rPr>
              <a:t>“Biežāk uzdotie jautājumi”</a:t>
            </a:r>
            <a:r>
              <a:rPr lang="en-GB" sz="8800" b="1" dirty="0">
                <a:latin typeface="Verdana" panose="020B0604030504040204" pitchFamily="34" charset="0"/>
                <a:ea typeface="Verdana" panose="020B0604030504040204" pitchFamily="34" charset="0"/>
              </a:rPr>
              <a:t> </a:t>
            </a:r>
            <a:r>
              <a:rPr lang="en-GB" sz="8800" b="1" dirty="0">
                <a:latin typeface="Verdana" panose="020B0604030504040204" pitchFamily="34" charset="0"/>
                <a:ea typeface="Verdana" panose="020B0604030504040204" pitchFamily="34" charset="0"/>
                <a:hlinkClick r:id="rId2"/>
              </a:rPr>
              <a:t>https://www.vm.gov.lv/lv/atbalsts-sekundaro-ambulatoro-pakalpojumu-sniedzeju-veselibas-aprupes-infrastrukturas-stiprinasanai-4113i</a:t>
            </a:r>
            <a:endParaRPr lang="en-GB" sz="8800" b="1" dirty="0">
              <a:latin typeface="Verdana" panose="020B0604030504040204" pitchFamily="34" charset="0"/>
              <a:ea typeface="Verdana" panose="020B0604030504040204" pitchFamily="34" charset="0"/>
            </a:endParaRPr>
          </a:p>
          <a:p>
            <a:pPr marL="0" indent="0">
              <a:buNone/>
            </a:pPr>
            <a:r>
              <a:rPr lang="en-GB" sz="8800" b="1" dirty="0" err="1">
                <a:latin typeface="Verdana" panose="020B0604030504040204" pitchFamily="34" charset="0"/>
                <a:ea typeface="Verdana" panose="020B0604030504040204" pitchFamily="34" charset="0"/>
              </a:rPr>
              <a:t>Kontaktpersonas</a:t>
            </a:r>
            <a:r>
              <a:rPr lang="en-GB" sz="8800" b="1" dirty="0">
                <a:latin typeface="Verdana" panose="020B0604030504040204" pitchFamily="34" charset="0"/>
                <a:ea typeface="Verdana" panose="020B0604030504040204" pitchFamily="34" charset="0"/>
              </a:rPr>
              <a:t>:</a:t>
            </a:r>
          </a:p>
          <a:p>
            <a:r>
              <a:rPr lang="en-GB" sz="8800" dirty="0">
                <a:latin typeface="Verdana" panose="020B0604030504040204" pitchFamily="34" charset="0"/>
                <a:ea typeface="Verdana" panose="020B0604030504040204" pitchFamily="34" charset="0"/>
              </a:rPr>
              <a:t>Kristīne Karsa, tel. </a:t>
            </a:r>
            <a:r>
              <a:rPr lang="lv-LV" sz="8800" dirty="0">
                <a:effectLst/>
                <a:latin typeface="Verdana" panose="020B0604030504040204" pitchFamily="34" charset="0"/>
                <a:ea typeface="Verdana" panose="020B0604030504040204" pitchFamily="34" charset="0"/>
              </a:rPr>
              <a:t>67876047</a:t>
            </a:r>
            <a:r>
              <a:rPr lang="en-GB" sz="8800" dirty="0">
                <a:effectLst/>
                <a:latin typeface="Verdana" panose="020B0604030504040204" pitchFamily="34" charset="0"/>
                <a:ea typeface="Verdana" panose="020B0604030504040204" pitchFamily="34" charset="0"/>
              </a:rPr>
              <a:t>, e-pasts: </a:t>
            </a:r>
            <a:r>
              <a:rPr lang="en-GB" sz="8800" dirty="0">
                <a:effectLst/>
                <a:latin typeface="Verdana" panose="020B0604030504040204" pitchFamily="34" charset="0"/>
                <a:ea typeface="Verdana" panose="020B0604030504040204" pitchFamily="34" charset="0"/>
                <a:hlinkClick r:id="rId3"/>
              </a:rPr>
              <a:t>Kristine.Karsa@vm.gov.lv</a:t>
            </a:r>
            <a:r>
              <a:rPr lang="en-GB" sz="8800" dirty="0">
                <a:effectLst/>
                <a:latin typeface="Verdana" panose="020B0604030504040204" pitchFamily="34" charset="0"/>
                <a:ea typeface="Verdana" panose="020B0604030504040204" pitchFamily="34" charset="0"/>
              </a:rPr>
              <a:t> </a:t>
            </a:r>
            <a:endParaRPr lang="en-GB" sz="8800" dirty="0">
              <a:latin typeface="Verdana" panose="020B0604030504040204" pitchFamily="34" charset="0"/>
              <a:ea typeface="Verdana" panose="020B0604030504040204" pitchFamily="34" charset="0"/>
            </a:endParaRPr>
          </a:p>
          <a:p>
            <a:r>
              <a:rPr lang="en-GB" sz="8800" dirty="0">
                <a:latin typeface="Verdana" panose="020B0604030504040204" pitchFamily="34" charset="0"/>
                <a:ea typeface="Verdana" panose="020B0604030504040204" pitchFamily="34" charset="0"/>
              </a:rPr>
              <a:t>Kristīne Straume, tel. 60002016, </a:t>
            </a:r>
            <a:r>
              <a:rPr lang="pt-BR" sz="8800" dirty="0">
                <a:latin typeface="Verdana" panose="020B0604030504040204" pitchFamily="34" charset="0"/>
                <a:ea typeface="Verdana" panose="020B0604030504040204" pitchFamily="34" charset="0"/>
              </a:rPr>
              <a:t>e-pasts: </a:t>
            </a:r>
            <a:r>
              <a:rPr lang="pt-BR" sz="8800" dirty="0">
                <a:latin typeface="Verdana" panose="020B0604030504040204" pitchFamily="34" charset="0"/>
                <a:ea typeface="Verdana" panose="020B0604030504040204" pitchFamily="34" charset="0"/>
                <a:hlinkClick r:id="rId4"/>
              </a:rPr>
              <a:t>Kristine.Straume@vm.gov.lv</a:t>
            </a:r>
            <a:endParaRPr lang="pt-BR" sz="8800" dirty="0">
              <a:latin typeface="Verdana" panose="020B0604030504040204" pitchFamily="34" charset="0"/>
              <a:ea typeface="Verdana" panose="020B0604030504040204" pitchFamily="34" charset="0"/>
            </a:endParaRPr>
          </a:p>
          <a:p>
            <a:r>
              <a:rPr lang="en-GB" sz="8800" dirty="0">
                <a:latin typeface="Verdana" panose="020B0604030504040204" pitchFamily="34" charset="0"/>
                <a:ea typeface="Verdana" panose="020B0604030504040204" pitchFamily="34" charset="0"/>
              </a:rPr>
              <a:t>Evija Kvante, tel. </a:t>
            </a:r>
            <a:r>
              <a:rPr lang="lv-LV" sz="8800" dirty="0">
                <a:effectLst/>
                <a:latin typeface="Verdana" panose="020B0604030504040204" pitchFamily="34" charset="0"/>
                <a:ea typeface="Verdana" panose="020B0604030504040204" pitchFamily="34" charset="0"/>
              </a:rPr>
              <a:t>67876012</a:t>
            </a:r>
            <a:r>
              <a:rPr lang="en-GB" sz="8800" dirty="0">
                <a:latin typeface="Verdana" panose="020B0604030504040204" pitchFamily="34" charset="0"/>
                <a:ea typeface="Verdana" panose="020B0604030504040204" pitchFamily="34" charset="0"/>
              </a:rPr>
              <a:t>, e-pasts: </a:t>
            </a:r>
            <a:r>
              <a:rPr lang="en-GB" sz="8800" dirty="0">
                <a:latin typeface="Verdana" panose="020B0604030504040204" pitchFamily="34" charset="0"/>
                <a:ea typeface="Verdana" panose="020B0604030504040204" pitchFamily="34" charset="0"/>
                <a:hlinkClick r:id="rId5"/>
              </a:rPr>
              <a:t>Evija.Kvante@vm.gov.lv</a:t>
            </a:r>
            <a:r>
              <a:rPr lang="en-GB" sz="8800" dirty="0">
                <a:latin typeface="Verdana" panose="020B0604030504040204" pitchFamily="34" charset="0"/>
                <a:ea typeface="Verdana" panose="020B0604030504040204" pitchFamily="34" charset="0"/>
              </a:rPr>
              <a:t> </a:t>
            </a:r>
          </a:p>
          <a:p>
            <a:pPr marL="0" indent="0">
              <a:buNone/>
            </a:pPr>
            <a:endParaRPr lang="pt-BR" sz="8800" dirty="0">
              <a:latin typeface="Verdana" panose="020B0604030504040204" pitchFamily="34" charset="0"/>
              <a:ea typeface="Verdana" panose="020B0604030504040204" pitchFamily="34" charset="0"/>
            </a:endParaRPr>
          </a:p>
          <a:p>
            <a:endParaRPr lang="en-GB" sz="1800" dirty="0">
              <a:ea typeface="Cambria" panose="02040503050406030204" pitchFamily="18" charset="0"/>
            </a:endParaRPr>
          </a:p>
        </p:txBody>
      </p:sp>
      <p:sp>
        <p:nvSpPr>
          <p:cNvPr id="4" name="Slide Number Placeholder 3">
            <a:extLst>
              <a:ext uri="{FF2B5EF4-FFF2-40B4-BE49-F238E27FC236}">
                <a16:creationId xmlns:a16="http://schemas.microsoft.com/office/drawing/2014/main" id="{939E4297-B9DF-DB28-B0B7-9C6F769A4805}"/>
              </a:ext>
            </a:extLst>
          </p:cNvPr>
          <p:cNvSpPr>
            <a:spLocks noGrp="1"/>
          </p:cNvSpPr>
          <p:nvPr>
            <p:ph type="sldNum" sz="quarter" idx="12"/>
          </p:nvPr>
        </p:nvSpPr>
        <p:spPr/>
        <p:txBody>
          <a:bodyPr/>
          <a:lstStyle/>
          <a:p>
            <a:fld id="{B6F15528-21DE-4FAA-801E-634DDDAF4B2B}" type="slidenum">
              <a:rPr lang="en-US" smtClean="0"/>
              <a:pPr/>
              <a:t>29</a:t>
            </a:fld>
            <a:endParaRPr lang="en-US"/>
          </a:p>
        </p:txBody>
      </p:sp>
    </p:spTree>
    <p:extLst>
      <p:ext uri="{BB962C8B-B14F-4D97-AF65-F5344CB8AC3E}">
        <p14:creationId xmlns:p14="http://schemas.microsoft.com/office/powerpoint/2010/main" val="3608575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D57F8-1FB3-C62D-2783-B63E40B173F7}"/>
              </a:ext>
            </a:extLst>
          </p:cNvPr>
          <p:cNvSpPr>
            <a:spLocks noGrp="1"/>
          </p:cNvSpPr>
          <p:nvPr>
            <p:ph idx="1"/>
          </p:nvPr>
        </p:nvSpPr>
        <p:spPr>
          <a:xfrm>
            <a:off x="457200" y="1524000"/>
            <a:ext cx="8229600" cy="4525965"/>
          </a:xfrm>
        </p:spPr>
        <p:txBody>
          <a:bodyPr>
            <a:normAutofit/>
          </a:bodyPr>
          <a:lstStyle/>
          <a:p>
            <a:pPr marL="0" indent="0" algn="just">
              <a:spcAft>
                <a:spcPts val="600"/>
              </a:spcAft>
              <a:buNone/>
            </a:pPr>
            <a:r>
              <a:rPr lang="lv-LV" sz="1800" dirty="0">
                <a:latin typeface="Verdana" panose="020B0604030504040204" pitchFamily="34" charset="0"/>
                <a:ea typeface="Verdana" panose="020B0604030504040204" pitchFamily="34" charset="0"/>
              </a:rPr>
              <a:t>20.06.2023. Ministru </a:t>
            </a:r>
            <a:r>
              <a:rPr lang="lv-LV" sz="1800" i="0" dirty="0">
                <a:effectLst/>
                <a:latin typeface="Verdana" panose="020B0604030504040204" pitchFamily="34" charset="0"/>
                <a:ea typeface="Verdana" panose="020B0604030504040204" pitchFamily="34" charset="0"/>
              </a:rPr>
              <a:t>kabineta noteikumi Nr. 325 “Eiropas Savienības Atveseļošanas un noturības mehānisma plāna 4.1.1.3.i. investīcijas "Atbalsts sekundāro ambulatoro pakalpojumu sniedzēju veselības aprūpes infrastruktūras stiprināšanai, lai nodrošinātu visaptverošu ilgtspējīgu integrētu veselības pakalpojumu, mazinātu infekciju slimību izplatību, epidemioloģisko prasību nodrošināšanā" īstenošanas noteikumi”*</a:t>
            </a:r>
          </a:p>
        </p:txBody>
      </p:sp>
      <p:sp>
        <p:nvSpPr>
          <p:cNvPr id="4" name="Slide Number Placeholder 3">
            <a:extLst>
              <a:ext uri="{FF2B5EF4-FFF2-40B4-BE49-F238E27FC236}">
                <a16:creationId xmlns:a16="http://schemas.microsoft.com/office/drawing/2014/main" id="{1E4A4F63-99BE-7067-9394-EDB361D0359F}"/>
              </a:ext>
            </a:extLst>
          </p:cNvPr>
          <p:cNvSpPr>
            <a:spLocks noGrp="1"/>
          </p:cNvSpPr>
          <p:nvPr>
            <p:ph type="sldNum" sz="quarter" idx="12"/>
          </p:nvPr>
        </p:nvSpPr>
        <p:spPr/>
        <p:txBody>
          <a:bodyPr/>
          <a:lstStyle/>
          <a:p>
            <a:fld id="{B6F15528-21DE-4FAA-801E-634DDDAF4B2B}" type="slidenum">
              <a:rPr lang="en-US" smtClean="0">
                <a:ea typeface="Cambria" panose="02040503050406030204" pitchFamily="18" charset="0"/>
              </a:rPr>
              <a:pPr/>
              <a:t>3</a:t>
            </a:fld>
            <a:endParaRPr lang="en-US">
              <a:ea typeface="Cambria" panose="02040503050406030204" pitchFamily="18" charset="0"/>
            </a:endParaRPr>
          </a:p>
        </p:txBody>
      </p:sp>
      <p:graphicFrame>
        <p:nvGraphicFramePr>
          <p:cNvPr id="5" name="Diagram 4">
            <a:extLst>
              <a:ext uri="{FF2B5EF4-FFF2-40B4-BE49-F238E27FC236}">
                <a16:creationId xmlns:a16="http://schemas.microsoft.com/office/drawing/2014/main" id="{45FAE552-FE9E-B36C-09D6-43B044A4EFDF}"/>
              </a:ext>
            </a:extLst>
          </p:cNvPr>
          <p:cNvGraphicFramePr/>
          <p:nvPr>
            <p:extLst>
              <p:ext uri="{D42A27DB-BD31-4B8C-83A1-F6EECF244321}">
                <p14:modId xmlns:p14="http://schemas.microsoft.com/office/powerpoint/2010/main" val="1547046526"/>
              </p:ext>
            </p:extLst>
          </p:nvPr>
        </p:nvGraphicFramePr>
        <p:xfrm>
          <a:off x="533400" y="3786982"/>
          <a:ext cx="8153400" cy="1447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extBox 1">
            <a:extLst>
              <a:ext uri="{FF2B5EF4-FFF2-40B4-BE49-F238E27FC236}">
                <a16:creationId xmlns:a16="http://schemas.microsoft.com/office/drawing/2014/main" id="{0A7C5DFD-7132-C6FD-B336-18EF629AAF80}"/>
              </a:ext>
            </a:extLst>
          </p:cNvPr>
          <p:cNvSpPr txBox="1"/>
          <p:nvPr/>
        </p:nvSpPr>
        <p:spPr>
          <a:xfrm>
            <a:off x="1295400" y="6400800"/>
            <a:ext cx="6629400" cy="400110"/>
          </a:xfrm>
          <a:prstGeom prst="rect">
            <a:avLst/>
          </a:prstGeom>
          <a:noFill/>
        </p:spPr>
        <p:txBody>
          <a:bodyPr wrap="square" rtlCol="0">
            <a:spAutoFit/>
          </a:bodyPr>
          <a:lstStyle/>
          <a:p>
            <a:r>
              <a:rPr lang="lv-LV" sz="1000" i="0" dirty="0">
                <a:effectLst/>
                <a:latin typeface="Verdana" panose="020B0604030504040204" pitchFamily="34" charset="0"/>
                <a:ea typeface="Verdana" panose="020B0604030504040204" pitchFamily="34" charset="0"/>
              </a:rPr>
              <a:t>*</a:t>
            </a:r>
            <a:r>
              <a:rPr lang="en-GB" sz="1000" i="0" dirty="0">
                <a:effectLst/>
                <a:latin typeface="Verdana" panose="020B0604030504040204" pitchFamily="34" charset="0"/>
                <a:ea typeface="Verdana" panose="020B0604030504040204" pitchFamily="34" charset="0"/>
              </a:rPr>
              <a:t> </a:t>
            </a:r>
            <a:r>
              <a:rPr lang="lv-LV" sz="1000" i="0" dirty="0">
                <a:effectLst/>
                <a:latin typeface="Verdana" panose="020B0604030504040204" pitchFamily="34" charset="0"/>
                <a:ea typeface="Verdana" panose="020B0604030504040204" pitchFamily="34" charset="0"/>
                <a:hlinkClick r:id="rId8"/>
              </a:rPr>
              <a:t>https://likumi.lv/ta/id/342905-eiropas-savienibas-atveselosanas-un-noturibas-mehanisma-plana-4-1-1-3-i-investicijas-atbalsts-sekundaro-ambulatoro-pakalpojumu</a:t>
            </a:r>
            <a:r>
              <a:rPr lang="en-GB" sz="1000" i="0" dirty="0">
                <a:effectLst/>
                <a:latin typeface="Verdana" panose="020B0604030504040204" pitchFamily="34" charset="0"/>
                <a:ea typeface="Verdana" panose="020B0604030504040204" pitchFamily="34" charset="0"/>
              </a:rPr>
              <a:t>  </a:t>
            </a:r>
            <a:endParaRPr lang="lv-LV" sz="1000" dirty="0"/>
          </a:p>
        </p:txBody>
      </p:sp>
    </p:spTree>
    <p:extLst>
      <p:ext uri="{BB962C8B-B14F-4D97-AF65-F5344CB8AC3E}">
        <p14:creationId xmlns:p14="http://schemas.microsoft.com/office/powerpoint/2010/main" val="677209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39E4297-B9DF-DB28-B0B7-9C6F769A4805}"/>
              </a:ext>
            </a:extLst>
          </p:cNvPr>
          <p:cNvSpPr>
            <a:spLocks noGrp="1"/>
          </p:cNvSpPr>
          <p:nvPr>
            <p:ph type="sldNum" sz="quarter" idx="12"/>
          </p:nvPr>
        </p:nvSpPr>
        <p:spPr/>
        <p:txBody>
          <a:bodyPr/>
          <a:lstStyle/>
          <a:p>
            <a:pPr defTabSz="704681"/>
            <a:fld id="{B6F15528-21DE-4FAA-801E-634DDDAF4B2B}" type="slidenum">
              <a:rPr lang="en-US">
                <a:solidFill>
                  <a:prstClr val="black">
                    <a:tint val="75000"/>
                  </a:prstClr>
                </a:solidFill>
              </a:rPr>
              <a:pPr defTabSz="704681"/>
              <a:t>30</a:t>
            </a:fld>
            <a:endParaRPr lang="en-US">
              <a:solidFill>
                <a:prstClr val="black">
                  <a:tint val="75000"/>
                </a:prstClr>
              </a:solidFill>
            </a:endParaRPr>
          </a:p>
        </p:txBody>
      </p:sp>
      <p:sp>
        <p:nvSpPr>
          <p:cNvPr id="8" name="Title 7">
            <a:extLst>
              <a:ext uri="{FF2B5EF4-FFF2-40B4-BE49-F238E27FC236}">
                <a16:creationId xmlns:a16="http://schemas.microsoft.com/office/drawing/2014/main" id="{46EA6D88-78D4-D8A3-D47F-B790EDF7B3C5}"/>
              </a:ext>
            </a:extLst>
          </p:cNvPr>
          <p:cNvSpPr>
            <a:spLocks noGrp="1"/>
          </p:cNvSpPr>
          <p:nvPr>
            <p:ph type="title"/>
          </p:nvPr>
        </p:nvSpPr>
        <p:spPr>
          <a:xfrm>
            <a:off x="1828800" y="1063232"/>
            <a:ext cx="6858000" cy="857250"/>
          </a:xfrm>
        </p:spPr>
        <p:txBody>
          <a:bodyPr>
            <a:normAutofit fontScale="90000"/>
          </a:bodyPr>
          <a:lstStyle/>
          <a:p>
            <a:pPr algn="l"/>
            <a:r>
              <a:rPr lang="lv-LV" dirty="0">
                <a:latin typeface="Verdana" panose="020B0604030504040204" pitchFamily="34" charset="0"/>
                <a:ea typeface="Verdana" panose="020B0604030504040204" pitchFamily="34" charset="0"/>
              </a:rPr>
              <a:t>Integrētas veselības aprūpes koncepts</a:t>
            </a:r>
          </a:p>
        </p:txBody>
      </p:sp>
      <p:pic>
        <p:nvPicPr>
          <p:cNvPr id="9" name="Content Placeholder 4" descr="A diagram of a structure&#10;&#10;Description automatically generated">
            <a:extLst>
              <a:ext uri="{FF2B5EF4-FFF2-40B4-BE49-F238E27FC236}">
                <a16:creationId xmlns:a16="http://schemas.microsoft.com/office/drawing/2014/main" id="{1A26D4E5-60A5-408C-D1E6-7987CA5C994C}"/>
              </a:ext>
            </a:extLst>
          </p:cNvPr>
          <p:cNvPicPr>
            <a:picLocks noGrp="1" noChangeAspect="1"/>
          </p:cNvPicPr>
          <p:nvPr>
            <p:ph idx="1"/>
          </p:nvPr>
        </p:nvPicPr>
        <p:blipFill rotWithShape="1">
          <a:blip r:embed="rId2">
            <a:extLst>
              <a:ext uri="{28A0092B-C50C-407E-A947-70E740481C1C}">
                <a14:useLocalDpi xmlns:a14="http://schemas.microsoft.com/office/drawing/2010/main" val="0"/>
              </a:ext>
            </a:extLst>
          </a:blip>
          <a:srcRect t="552" r="398" b="-1"/>
          <a:stretch/>
        </p:blipFill>
        <p:spPr>
          <a:xfrm>
            <a:off x="304800" y="1833592"/>
            <a:ext cx="6188869" cy="3961176"/>
          </a:xfrm>
        </p:spPr>
      </p:pic>
      <p:sp>
        <p:nvSpPr>
          <p:cNvPr id="10" name="Content Placeholder 2">
            <a:extLst>
              <a:ext uri="{FF2B5EF4-FFF2-40B4-BE49-F238E27FC236}">
                <a16:creationId xmlns:a16="http://schemas.microsoft.com/office/drawing/2014/main" id="{1B3A38A0-6775-3DA2-0753-C299B6D56C41}"/>
              </a:ext>
            </a:extLst>
          </p:cNvPr>
          <p:cNvSpPr txBox="1">
            <a:spLocks/>
          </p:cNvSpPr>
          <p:nvPr/>
        </p:nvSpPr>
        <p:spPr>
          <a:xfrm>
            <a:off x="6553201" y="1824096"/>
            <a:ext cx="2193131" cy="3790936"/>
          </a:xfrm>
          <a:prstGeom prst="rect">
            <a:avLst/>
          </a:prstGeom>
          <a:solidFill>
            <a:schemeClr val="accent2">
              <a:lumMod val="20000"/>
              <a:lumOff val="80000"/>
            </a:schemeClr>
          </a:solidFill>
          <a:ln w="12700" cap="flat" cmpd="sng" algn="ctr">
            <a:solidFill>
              <a:schemeClr val="bg1"/>
            </a:solidFill>
            <a:prstDash val="solid"/>
            <a:miter lim="800000"/>
          </a:ln>
          <a:effectLst>
            <a:outerShdw blurRad="50800" dist="38100" dir="2700000" algn="tl" rotWithShape="0">
              <a:prstClr val="black">
                <a:alpha val="40000"/>
              </a:prstClr>
            </a:outerShdw>
          </a:effectLst>
        </p:spPr>
        <p:style>
          <a:lnRef idx="2">
            <a:schemeClr val="accent2"/>
          </a:lnRef>
          <a:fillRef idx="1">
            <a:schemeClr val="lt1"/>
          </a:fillRef>
          <a:effectRef idx="0">
            <a:schemeClr val="accent2"/>
          </a:effectRef>
          <a:fontRef idx="minor">
            <a:schemeClr val="dk1"/>
          </a:fontRef>
        </p:style>
        <p:txBody>
          <a:bodyPr vert="horz" lIns="68580" tIns="34290" rIns="68580" bIns="34290" rtlCol="0">
            <a:normAutofit fontScale="850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lgn="ctr">
              <a:buNone/>
            </a:pPr>
            <a:r>
              <a:rPr lang="lv-LV" sz="1950" b="1" dirty="0">
                <a:solidFill>
                  <a:prstClr val="black"/>
                </a:solidFill>
                <a:latin typeface="Calibri"/>
              </a:rPr>
              <a:t>Integrēta veselības aprūpe </a:t>
            </a:r>
            <a:r>
              <a:rPr lang="lv-LV" sz="1950" dirty="0">
                <a:solidFill>
                  <a:prstClr val="black"/>
                </a:solidFill>
                <a:latin typeface="Calibri"/>
              </a:rPr>
              <a:t>(IVA) – </a:t>
            </a:r>
          </a:p>
          <a:p>
            <a:pPr marL="0" indent="0" algn="ctr">
              <a:buNone/>
            </a:pPr>
            <a:r>
              <a:rPr lang="lv-LV" sz="1800" dirty="0">
                <a:solidFill>
                  <a:prstClr val="black"/>
                </a:solidFill>
                <a:latin typeface="Calibri"/>
              </a:rPr>
              <a:t>uz jebkuru pacientu vērsta </a:t>
            </a:r>
            <a:r>
              <a:rPr lang="lv-LV" sz="1800" dirty="0" err="1">
                <a:solidFill>
                  <a:prstClr val="black"/>
                </a:solidFill>
                <a:latin typeface="Calibri"/>
              </a:rPr>
              <a:t>multidisciplināra</a:t>
            </a:r>
            <a:r>
              <a:rPr lang="lv-LV" sz="1800" dirty="0">
                <a:solidFill>
                  <a:prstClr val="black"/>
                </a:solidFill>
                <a:latin typeface="Calibri"/>
              </a:rPr>
              <a:t> aprūpe, kurā būtiska ir pakalpojumu sniedzēju sadarbība (komunikācija) un pakalpojumu koordinēšana (vadība), lai nodrošinātu to kvalitāti un savlaicīgumu, savstarpēju saskaņotību, nepārklāšanos un aprūpes nepārtrauktību, kā arī tā ir viegli saprotama un izsekojama</a:t>
            </a:r>
          </a:p>
          <a:p>
            <a:pPr marL="0" indent="0" algn="ctr">
              <a:buNone/>
            </a:pPr>
            <a:endParaRPr lang="lv-LV" sz="1800" dirty="0">
              <a:solidFill>
                <a:prstClr val="black"/>
              </a:solidFill>
              <a:latin typeface="Calibri"/>
            </a:endParaRPr>
          </a:p>
        </p:txBody>
      </p:sp>
    </p:spTree>
    <p:extLst>
      <p:ext uri="{BB962C8B-B14F-4D97-AF65-F5344CB8AC3E}">
        <p14:creationId xmlns:p14="http://schemas.microsoft.com/office/powerpoint/2010/main" val="31961989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39E4297-B9DF-DB28-B0B7-9C6F769A4805}"/>
              </a:ext>
            </a:extLst>
          </p:cNvPr>
          <p:cNvSpPr>
            <a:spLocks noGrp="1"/>
          </p:cNvSpPr>
          <p:nvPr>
            <p:ph type="sldNum" sz="quarter" idx="12"/>
          </p:nvPr>
        </p:nvSpPr>
        <p:spPr/>
        <p:txBody>
          <a:bodyPr/>
          <a:lstStyle/>
          <a:p>
            <a:pPr defTabSz="704681"/>
            <a:fld id="{B6F15528-21DE-4FAA-801E-634DDDAF4B2B}" type="slidenum">
              <a:rPr lang="en-US">
                <a:solidFill>
                  <a:prstClr val="black">
                    <a:tint val="75000"/>
                  </a:prstClr>
                </a:solidFill>
              </a:rPr>
              <a:pPr defTabSz="704681"/>
              <a:t>31</a:t>
            </a:fld>
            <a:endParaRPr lang="en-US">
              <a:solidFill>
                <a:prstClr val="black">
                  <a:tint val="75000"/>
                </a:prstClr>
              </a:solidFill>
            </a:endParaRPr>
          </a:p>
        </p:txBody>
      </p:sp>
      <p:sp>
        <p:nvSpPr>
          <p:cNvPr id="8" name="Title 7">
            <a:extLst>
              <a:ext uri="{FF2B5EF4-FFF2-40B4-BE49-F238E27FC236}">
                <a16:creationId xmlns:a16="http://schemas.microsoft.com/office/drawing/2014/main" id="{46EA6D88-78D4-D8A3-D47F-B790EDF7B3C5}"/>
              </a:ext>
            </a:extLst>
          </p:cNvPr>
          <p:cNvSpPr>
            <a:spLocks noGrp="1"/>
          </p:cNvSpPr>
          <p:nvPr>
            <p:ph type="title"/>
          </p:nvPr>
        </p:nvSpPr>
        <p:spPr>
          <a:xfrm>
            <a:off x="2035969" y="1112036"/>
            <a:ext cx="6858000" cy="857250"/>
          </a:xfrm>
        </p:spPr>
        <p:txBody>
          <a:bodyPr>
            <a:normAutofit fontScale="90000"/>
          </a:bodyPr>
          <a:lstStyle/>
          <a:p>
            <a:pPr algn="l"/>
            <a:r>
              <a:rPr lang="lv-LV" dirty="0">
                <a:latin typeface="Verdana" panose="020B0604030504040204" pitchFamily="34" charset="0"/>
                <a:ea typeface="Verdana" panose="020B0604030504040204" pitchFamily="34" charset="0"/>
              </a:rPr>
              <a:t>Integrētās veselības aprūpes</a:t>
            </a:r>
            <a:br>
              <a:rPr lang="lv-LV" dirty="0">
                <a:latin typeface="Verdana" panose="020B0604030504040204" pitchFamily="34" charset="0"/>
                <a:ea typeface="Verdana" panose="020B0604030504040204" pitchFamily="34" charset="0"/>
              </a:rPr>
            </a:br>
            <a:r>
              <a:rPr lang="lv-LV" dirty="0">
                <a:latin typeface="Verdana" panose="020B0604030504040204" pitchFamily="34" charset="0"/>
                <a:ea typeface="Verdana" panose="020B0604030504040204" pitchFamily="34" charset="0"/>
              </a:rPr>
              <a:t>vajadzības</a:t>
            </a:r>
          </a:p>
        </p:txBody>
      </p:sp>
      <p:graphicFrame>
        <p:nvGraphicFramePr>
          <p:cNvPr id="3" name="Diagram 2">
            <a:extLst>
              <a:ext uri="{FF2B5EF4-FFF2-40B4-BE49-F238E27FC236}">
                <a16:creationId xmlns:a16="http://schemas.microsoft.com/office/drawing/2014/main" id="{D345FBF9-2B79-A0DC-A8E9-0FFB74366349}"/>
              </a:ext>
            </a:extLst>
          </p:cNvPr>
          <p:cNvGraphicFramePr/>
          <p:nvPr>
            <p:extLst>
              <p:ext uri="{D42A27DB-BD31-4B8C-83A1-F6EECF244321}">
                <p14:modId xmlns:p14="http://schemas.microsoft.com/office/powerpoint/2010/main" val="3902735498"/>
              </p:ext>
            </p:extLst>
          </p:nvPr>
        </p:nvGraphicFramePr>
        <p:xfrm>
          <a:off x="914400" y="2209800"/>
          <a:ext cx="7391400" cy="3657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223468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FE4D2-58DF-F2A1-CC59-C86CA446EE99}"/>
              </a:ext>
            </a:extLst>
          </p:cNvPr>
          <p:cNvSpPr>
            <a:spLocks noGrp="1"/>
          </p:cNvSpPr>
          <p:nvPr>
            <p:ph type="title"/>
          </p:nvPr>
        </p:nvSpPr>
        <p:spPr>
          <a:xfrm>
            <a:off x="1921669" y="1151633"/>
            <a:ext cx="6858000" cy="857250"/>
          </a:xfrm>
        </p:spPr>
        <p:txBody>
          <a:bodyPr>
            <a:normAutofit fontScale="90000"/>
          </a:bodyPr>
          <a:lstStyle/>
          <a:p>
            <a:pPr algn="l"/>
            <a:r>
              <a:rPr lang="lv-LV" dirty="0">
                <a:latin typeface="Verdana" panose="020B0604030504040204" pitchFamily="34" charset="0"/>
                <a:ea typeface="Verdana" panose="020B0604030504040204" pitchFamily="34" charset="0"/>
              </a:rPr>
              <a:t>Integrētās </a:t>
            </a:r>
            <a:r>
              <a:rPr lang="lv-LV">
                <a:latin typeface="Verdana" panose="020B0604030504040204" pitchFamily="34" charset="0"/>
                <a:ea typeface="Verdana" panose="020B0604030504040204" pitchFamily="34" charset="0"/>
              </a:rPr>
              <a:t>veselības aprūpes </a:t>
            </a:r>
            <a:r>
              <a:rPr lang="lv-LV" dirty="0">
                <a:latin typeface="Verdana" panose="020B0604030504040204" pitchFamily="34" charset="0"/>
                <a:ea typeface="Verdana" panose="020B0604030504040204" pitchFamily="34" charset="0"/>
              </a:rPr>
              <a:t>pieejas ieguvumi</a:t>
            </a:r>
          </a:p>
        </p:txBody>
      </p:sp>
      <p:sp>
        <p:nvSpPr>
          <p:cNvPr id="4" name="Slide Number Placeholder 3">
            <a:extLst>
              <a:ext uri="{FF2B5EF4-FFF2-40B4-BE49-F238E27FC236}">
                <a16:creationId xmlns:a16="http://schemas.microsoft.com/office/drawing/2014/main" id="{72E3ED51-8C77-5E96-7D8D-717E96F0D744}"/>
              </a:ext>
            </a:extLst>
          </p:cNvPr>
          <p:cNvSpPr>
            <a:spLocks noGrp="1"/>
          </p:cNvSpPr>
          <p:nvPr>
            <p:ph type="sldNum" sz="quarter" idx="12"/>
          </p:nvPr>
        </p:nvSpPr>
        <p:spPr/>
        <p:txBody>
          <a:bodyPr/>
          <a:lstStyle/>
          <a:p>
            <a:pPr defTabSz="704681"/>
            <a:fld id="{B6F15528-21DE-4FAA-801E-634DDDAF4B2B}" type="slidenum">
              <a:rPr lang="en-US">
                <a:solidFill>
                  <a:prstClr val="black">
                    <a:tint val="75000"/>
                  </a:prstClr>
                </a:solidFill>
              </a:rPr>
              <a:pPr defTabSz="704681"/>
              <a:t>32</a:t>
            </a:fld>
            <a:endParaRPr lang="en-US">
              <a:solidFill>
                <a:prstClr val="black">
                  <a:tint val="75000"/>
                </a:prstClr>
              </a:solidFill>
            </a:endParaRPr>
          </a:p>
        </p:txBody>
      </p:sp>
      <p:graphicFrame>
        <p:nvGraphicFramePr>
          <p:cNvPr id="5" name="Diagram 4">
            <a:extLst>
              <a:ext uri="{FF2B5EF4-FFF2-40B4-BE49-F238E27FC236}">
                <a16:creationId xmlns:a16="http://schemas.microsoft.com/office/drawing/2014/main" id="{ABF5D444-C16F-4408-F468-085CA15A34D7}"/>
              </a:ext>
            </a:extLst>
          </p:cNvPr>
          <p:cNvGraphicFramePr/>
          <p:nvPr>
            <p:extLst>
              <p:ext uri="{D42A27DB-BD31-4B8C-83A1-F6EECF244321}">
                <p14:modId xmlns:p14="http://schemas.microsoft.com/office/powerpoint/2010/main" val="2059222896"/>
              </p:ext>
            </p:extLst>
          </p:nvPr>
        </p:nvGraphicFramePr>
        <p:xfrm>
          <a:off x="381000" y="2008883"/>
          <a:ext cx="8398669" cy="43474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408096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39E4297-B9DF-DB28-B0B7-9C6F769A4805}"/>
              </a:ext>
            </a:extLst>
          </p:cNvPr>
          <p:cNvSpPr>
            <a:spLocks noGrp="1"/>
          </p:cNvSpPr>
          <p:nvPr>
            <p:ph type="sldNum" sz="quarter" idx="12"/>
          </p:nvPr>
        </p:nvSpPr>
        <p:spPr/>
        <p:txBody>
          <a:bodyPr/>
          <a:lstStyle/>
          <a:p>
            <a:pPr defTabSz="704681"/>
            <a:fld id="{B6F15528-21DE-4FAA-801E-634DDDAF4B2B}" type="slidenum">
              <a:rPr lang="en-US">
                <a:solidFill>
                  <a:prstClr val="black">
                    <a:tint val="75000"/>
                  </a:prstClr>
                </a:solidFill>
              </a:rPr>
              <a:pPr defTabSz="704681"/>
              <a:t>33</a:t>
            </a:fld>
            <a:endParaRPr lang="en-US">
              <a:solidFill>
                <a:prstClr val="black">
                  <a:tint val="75000"/>
                </a:prstClr>
              </a:solidFill>
            </a:endParaRPr>
          </a:p>
        </p:txBody>
      </p:sp>
      <p:sp>
        <p:nvSpPr>
          <p:cNvPr id="8" name="Title 7">
            <a:extLst>
              <a:ext uri="{FF2B5EF4-FFF2-40B4-BE49-F238E27FC236}">
                <a16:creationId xmlns:a16="http://schemas.microsoft.com/office/drawing/2014/main" id="{46EA6D88-78D4-D8A3-D47F-B790EDF7B3C5}"/>
              </a:ext>
            </a:extLst>
          </p:cNvPr>
          <p:cNvSpPr>
            <a:spLocks noGrp="1"/>
          </p:cNvSpPr>
          <p:nvPr>
            <p:ph type="title"/>
          </p:nvPr>
        </p:nvSpPr>
        <p:spPr/>
        <p:txBody>
          <a:bodyPr/>
          <a:lstStyle/>
          <a:p>
            <a:pPr algn="l"/>
            <a:r>
              <a:rPr lang="lv-LV" dirty="0">
                <a:latin typeface="Verdana" panose="020B0604030504040204" pitchFamily="34" charset="0"/>
                <a:ea typeface="Verdana" panose="020B0604030504040204" pitchFamily="34" charset="0"/>
              </a:rPr>
              <a:t>Būtiskākie ieviešamie IVA risinājumi I</a:t>
            </a:r>
          </a:p>
        </p:txBody>
      </p:sp>
      <p:graphicFrame>
        <p:nvGraphicFramePr>
          <p:cNvPr id="2" name="Content Placeholder 1">
            <a:extLst>
              <a:ext uri="{FF2B5EF4-FFF2-40B4-BE49-F238E27FC236}">
                <a16:creationId xmlns:a16="http://schemas.microsoft.com/office/drawing/2014/main" id="{07F5AA56-7883-4C41-B743-0CC490FF1345}"/>
              </a:ext>
            </a:extLst>
          </p:cNvPr>
          <p:cNvGraphicFramePr>
            <a:graphicFrameLocks noGrp="1"/>
          </p:cNvGraphicFramePr>
          <p:nvPr>
            <p:ph idx="1"/>
            <p:extLst>
              <p:ext uri="{D42A27DB-BD31-4B8C-83A1-F6EECF244321}">
                <p14:modId xmlns:p14="http://schemas.microsoft.com/office/powerpoint/2010/main" val="389414973"/>
              </p:ext>
            </p:extLst>
          </p:nvPr>
        </p:nvGraphicFramePr>
        <p:xfrm>
          <a:off x="381000" y="1600201"/>
          <a:ext cx="8534400" cy="4756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89620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939E4297-B9DF-DB28-B0B7-9C6F769A4805}"/>
              </a:ext>
            </a:extLst>
          </p:cNvPr>
          <p:cNvSpPr>
            <a:spLocks noGrp="1"/>
          </p:cNvSpPr>
          <p:nvPr>
            <p:ph type="sldNum" sz="quarter" idx="12"/>
          </p:nvPr>
        </p:nvSpPr>
        <p:spPr/>
        <p:txBody>
          <a:bodyPr/>
          <a:lstStyle/>
          <a:p>
            <a:pPr defTabSz="704681"/>
            <a:fld id="{B6F15528-21DE-4FAA-801E-634DDDAF4B2B}" type="slidenum">
              <a:rPr lang="en-US">
                <a:solidFill>
                  <a:prstClr val="black">
                    <a:tint val="75000"/>
                  </a:prstClr>
                </a:solidFill>
              </a:rPr>
              <a:pPr defTabSz="704681"/>
              <a:t>34</a:t>
            </a:fld>
            <a:endParaRPr lang="en-US">
              <a:solidFill>
                <a:prstClr val="black">
                  <a:tint val="75000"/>
                </a:prstClr>
              </a:solidFill>
            </a:endParaRPr>
          </a:p>
        </p:txBody>
      </p:sp>
      <p:sp>
        <p:nvSpPr>
          <p:cNvPr id="8" name="Title 7">
            <a:extLst>
              <a:ext uri="{FF2B5EF4-FFF2-40B4-BE49-F238E27FC236}">
                <a16:creationId xmlns:a16="http://schemas.microsoft.com/office/drawing/2014/main" id="{46EA6D88-78D4-D8A3-D47F-B790EDF7B3C5}"/>
              </a:ext>
            </a:extLst>
          </p:cNvPr>
          <p:cNvSpPr>
            <a:spLocks noGrp="1"/>
          </p:cNvSpPr>
          <p:nvPr>
            <p:ph type="title"/>
          </p:nvPr>
        </p:nvSpPr>
        <p:spPr/>
        <p:txBody>
          <a:bodyPr/>
          <a:lstStyle/>
          <a:p>
            <a:pPr algn="l"/>
            <a:r>
              <a:rPr lang="lv-LV" dirty="0">
                <a:latin typeface="Verdana" panose="020B0604030504040204" pitchFamily="34" charset="0"/>
                <a:ea typeface="Verdana" panose="020B0604030504040204" pitchFamily="34" charset="0"/>
              </a:rPr>
              <a:t>Būtiskākie ieviešamie IVA risinājumi II</a:t>
            </a:r>
          </a:p>
        </p:txBody>
      </p:sp>
      <p:graphicFrame>
        <p:nvGraphicFramePr>
          <p:cNvPr id="2" name="Content Placeholder 1">
            <a:extLst>
              <a:ext uri="{FF2B5EF4-FFF2-40B4-BE49-F238E27FC236}">
                <a16:creationId xmlns:a16="http://schemas.microsoft.com/office/drawing/2014/main" id="{07F5AA56-7883-4C41-B743-0CC490FF1345}"/>
              </a:ext>
            </a:extLst>
          </p:cNvPr>
          <p:cNvGraphicFramePr>
            <a:graphicFrameLocks noGrp="1"/>
          </p:cNvGraphicFramePr>
          <p:nvPr>
            <p:ph idx="1"/>
            <p:extLst>
              <p:ext uri="{D42A27DB-BD31-4B8C-83A1-F6EECF244321}">
                <p14:modId xmlns:p14="http://schemas.microsoft.com/office/powerpoint/2010/main" val="2946249388"/>
              </p:ext>
            </p:extLst>
          </p:nvPr>
        </p:nvGraphicFramePr>
        <p:xfrm>
          <a:off x="381000" y="1752600"/>
          <a:ext cx="84582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08685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3C712-BE3B-5F55-0671-86B35D8D7B7E}"/>
              </a:ext>
            </a:extLst>
          </p:cNvPr>
          <p:cNvSpPr>
            <a:spLocks noGrp="1"/>
          </p:cNvSpPr>
          <p:nvPr>
            <p:ph type="ctrTitle"/>
          </p:nvPr>
        </p:nvSpPr>
        <p:spPr/>
        <p:txBody>
          <a:bodyPr/>
          <a:lstStyle/>
          <a:p>
            <a:r>
              <a:rPr lang="en-GB" dirty="0"/>
              <a:t>PALDIES!</a:t>
            </a:r>
            <a:endParaRPr lang="lv-LV" dirty="0"/>
          </a:p>
        </p:txBody>
      </p:sp>
      <p:sp>
        <p:nvSpPr>
          <p:cNvPr id="3" name="Subtitle 2">
            <a:extLst>
              <a:ext uri="{FF2B5EF4-FFF2-40B4-BE49-F238E27FC236}">
                <a16:creationId xmlns:a16="http://schemas.microsoft.com/office/drawing/2014/main" id="{66942296-529B-087F-0FE4-A0FD0890DC8D}"/>
              </a:ext>
            </a:extLst>
          </p:cNvPr>
          <p:cNvSpPr>
            <a:spLocks noGrp="1"/>
          </p:cNvSpPr>
          <p:nvPr>
            <p:ph type="subTitle" idx="1"/>
          </p:nvPr>
        </p:nvSpPr>
        <p:spPr/>
        <p:txBody>
          <a:bodyPr>
            <a:normAutofit lnSpcReduction="10000"/>
          </a:bodyPr>
          <a:lstStyle/>
          <a:p>
            <a:endParaRPr lang="lv-LV"/>
          </a:p>
        </p:txBody>
      </p:sp>
    </p:spTree>
    <p:extLst>
      <p:ext uri="{BB962C8B-B14F-4D97-AF65-F5344CB8AC3E}">
        <p14:creationId xmlns:p14="http://schemas.microsoft.com/office/powerpoint/2010/main" val="4113337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888B7-5C14-1D82-2BBB-3EC51E3CB651}"/>
              </a:ext>
            </a:extLst>
          </p:cNvPr>
          <p:cNvSpPr>
            <a:spLocks noGrp="1"/>
          </p:cNvSpPr>
          <p:nvPr>
            <p:ph type="title"/>
          </p:nvPr>
        </p:nvSpPr>
        <p:spPr/>
        <p:txBody>
          <a:bodyPr/>
          <a:lstStyle/>
          <a:p>
            <a:r>
              <a:rPr lang="lv-LV" dirty="0">
                <a:latin typeface="Verdana" panose="020B0604030504040204" pitchFamily="34" charset="0"/>
                <a:ea typeface="Verdana" panose="020B0604030504040204" pitchFamily="34" charset="0"/>
              </a:rPr>
              <a:t>Finansējuma saņēmēji</a:t>
            </a:r>
          </a:p>
        </p:txBody>
      </p:sp>
      <p:pic>
        <p:nvPicPr>
          <p:cNvPr id="6" name="Content Placeholder 5">
            <a:extLst>
              <a:ext uri="{FF2B5EF4-FFF2-40B4-BE49-F238E27FC236}">
                <a16:creationId xmlns:a16="http://schemas.microsoft.com/office/drawing/2014/main" id="{6D62BDCB-2305-227D-C948-3BFB0E219717}"/>
              </a:ext>
            </a:extLst>
          </p:cNvPr>
          <p:cNvPicPr>
            <a:picLocks noGrp="1" noChangeAspect="1"/>
          </p:cNvPicPr>
          <p:nvPr>
            <p:ph idx="1"/>
          </p:nvPr>
        </p:nvPicPr>
        <p:blipFill>
          <a:blip r:embed="rId2"/>
          <a:stretch>
            <a:fillRect/>
          </a:stretch>
        </p:blipFill>
        <p:spPr>
          <a:xfrm>
            <a:off x="314325" y="1655676"/>
            <a:ext cx="3590855" cy="4462659"/>
          </a:xfrm>
        </p:spPr>
      </p:pic>
      <p:sp>
        <p:nvSpPr>
          <p:cNvPr id="4" name="Slide Number Placeholder 3">
            <a:extLst>
              <a:ext uri="{FF2B5EF4-FFF2-40B4-BE49-F238E27FC236}">
                <a16:creationId xmlns:a16="http://schemas.microsoft.com/office/drawing/2014/main" id="{96FFEAAE-AF4A-A80F-BD70-013D63415BC6}"/>
              </a:ext>
            </a:extLst>
          </p:cNvPr>
          <p:cNvSpPr>
            <a:spLocks noGrp="1"/>
          </p:cNvSpPr>
          <p:nvPr>
            <p:ph type="sldNum" sz="quarter" idx="12"/>
          </p:nvPr>
        </p:nvSpPr>
        <p:spPr/>
        <p:txBody>
          <a:bodyPr/>
          <a:lstStyle/>
          <a:p>
            <a:fld id="{B6F15528-21DE-4FAA-801E-634DDDAF4B2B}" type="slidenum">
              <a:rPr lang="en-US" smtClean="0"/>
              <a:pPr/>
              <a:t>4</a:t>
            </a:fld>
            <a:endParaRPr lang="en-US"/>
          </a:p>
        </p:txBody>
      </p:sp>
      <p:graphicFrame>
        <p:nvGraphicFramePr>
          <p:cNvPr id="7" name="Table 6">
            <a:extLst>
              <a:ext uri="{FF2B5EF4-FFF2-40B4-BE49-F238E27FC236}">
                <a16:creationId xmlns:a16="http://schemas.microsoft.com/office/drawing/2014/main" id="{DA5C870A-C7C0-C88B-1FF0-76AA1EA7F5D1}"/>
              </a:ext>
            </a:extLst>
          </p:cNvPr>
          <p:cNvGraphicFramePr>
            <a:graphicFrameLocks noGrp="1"/>
          </p:cNvGraphicFramePr>
          <p:nvPr>
            <p:extLst>
              <p:ext uri="{D42A27DB-BD31-4B8C-83A1-F6EECF244321}">
                <p14:modId xmlns:p14="http://schemas.microsoft.com/office/powerpoint/2010/main" val="3083626712"/>
              </p:ext>
            </p:extLst>
          </p:nvPr>
        </p:nvGraphicFramePr>
        <p:xfrm>
          <a:off x="4181475" y="1707049"/>
          <a:ext cx="4648200" cy="4411286"/>
        </p:xfrm>
        <a:graphic>
          <a:graphicData uri="http://schemas.openxmlformats.org/drawingml/2006/table">
            <a:tbl>
              <a:tblPr>
                <a:tableStyleId>{5C22544A-7EE6-4342-B048-85BDC9FD1C3A}</a:tableStyleId>
              </a:tblPr>
              <a:tblGrid>
                <a:gridCol w="3674213">
                  <a:extLst>
                    <a:ext uri="{9D8B030D-6E8A-4147-A177-3AD203B41FA5}">
                      <a16:colId xmlns:a16="http://schemas.microsoft.com/office/drawing/2014/main" val="3242474391"/>
                    </a:ext>
                  </a:extLst>
                </a:gridCol>
                <a:gridCol w="973987">
                  <a:extLst>
                    <a:ext uri="{9D8B030D-6E8A-4147-A177-3AD203B41FA5}">
                      <a16:colId xmlns:a16="http://schemas.microsoft.com/office/drawing/2014/main" val="1311400080"/>
                    </a:ext>
                  </a:extLst>
                </a:gridCol>
              </a:tblGrid>
              <a:tr h="170614">
                <a:tc>
                  <a:txBody>
                    <a:bodyPr/>
                    <a:lstStyle/>
                    <a:p>
                      <a:pPr algn="l" fontAlgn="b"/>
                      <a:r>
                        <a:rPr lang="lv-LV" sz="1000" u="none" strike="noStrike" dirty="0">
                          <a:effectLst/>
                        </a:rPr>
                        <a:t>SIA "Preiļu slimnīca"</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dirty="0">
                          <a:effectLst/>
                        </a:rPr>
                        <a:t>154 610.00</a:t>
                      </a:r>
                      <a:endParaRPr lang="lv-LV" sz="1000" b="0" i="0" u="none" strike="noStrike" dirty="0">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285984393"/>
                  </a:ext>
                </a:extLst>
              </a:tr>
              <a:tr h="161249">
                <a:tc>
                  <a:txBody>
                    <a:bodyPr/>
                    <a:lstStyle/>
                    <a:p>
                      <a:pPr algn="l" fontAlgn="b"/>
                      <a:r>
                        <a:rPr lang="lv-LV" sz="1000" u="none" strike="noStrike" dirty="0">
                          <a:effectLst/>
                        </a:rPr>
                        <a:t>SIA "Saldus medicīnas centrs"</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155 719.00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724979054"/>
                  </a:ext>
                </a:extLst>
              </a:tr>
              <a:tr h="161249">
                <a:tc>
                  <a:txBody>
                    <a:bodyPr/>
                    <a:lstStyle/>
                    <a:p>
                      <a:pPr algn="l" fontAlgn="b"/>
                      <a:r>
                        <a:rPr lang="lv-LV" sz="1000" u="none" strike="noStrike">
                          <a:effectLst/>
                        </a:rPr>
                        <a:t>Pašvaldības SIA "Kauguru veselības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138 286.00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659604408"/>
                  </a:ext>
                </a:extLst>
              </a:tr>
              <a:tr h="0">
                <a:tc>
                  <a:txBody>
                    <a:bodyPr/>
                    <a:lstStyle/>
                    <a:p>
                      <a:pPr algn="l" fontAlgn="b"/>
                      <a:r>
                        <a:rPr lang="lv-LV" sz="1000" u="none" strike="noStrike" dirty="0">
                          <a:effectLst/>
                        </a:rPr>
                        <a:t>SIA "Salaspils veselības centrs"</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139 350.00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677929038"/>
                  </a:ext>
                </a:extLst>
              </a:tr>
              <a:tr h="161249">
                <a:tc>
                  <a:txBody>
                    <a:bodyPr/>
                    <a:lstStyle/>
                    <a:p>
                      <a:pPr algn="l" fontAlgn="b"/>
                      <a:r>
                        <a:rPr lang="lv-LV" sz="1000" u="none" strike="noStrike">
                          <a:effectLst/>
                        </a:rPr>
                        <a:t>SIA "TALSU VESELĪBAS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121 206.00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617051779"/>
                  </a:ext>
                </a:extLst>
              </a:tr>
              <a:tr h="161249">
                <a:tc>
                  <a:txBody>
                    <a:bodyPr/>
                    <a:lstStyle/>
                    <a:p>
                      <a:pPr algn="l" fontAlgn="b"/>
                      <a:r>
                        <a:rPr lang="lv-LV" sz="1000" u="none" strike="noStrike" dirty="0">
                          <a:effectLst/>
                        </a:rPr>
                        <a:t>SIA "Alūksnes slimnīca"</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136 597.00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214856951"/>
                  </a:ext>
                </a:extLst>
              </a:tr>
              <a:tr h="161249">
                <a:tc>
                  <a:txBody>
                    <a:bodyPr/>
                    <a:lstStyle/>
                    <a:p>
                      <a:pPr algn="l" fontAlgn="b"/>
                      <a:r>
                        <a:rPr lang="lv-LV" sz="1000" u="none" strike="noStrike" dirty="0">
                          <a:effectLst/>
                        </a:rPr>
                        <a:t>SIA "Siguldas slimnīca"</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136 690.00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207149869"/>
                  </a:ext>
                </a:extLst>
              </a:tr>
              <a:tr h="161249">
                <a:tc>
                  <a:txBody>
                    <a:bodyPr/>
                    <a:lstStyle/>
                    <a:p>
                      <a:pPr algn="l" fontAlgn="b"/>
                      <a:r>
                        <a:rPr lang="pt-BR" sz="1000" u="none" strike="noStrike" dirty="0">
                          <a:effectLst/>
                        </a:rPr>
                        <a:t>SIA "Daugavpils bērnu veselības centrs"</a:t>
                      </a:r>
                      <a:endParaRPr lang="pt-BR"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127 236.00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795502249"/>
                  </a:ext>
                </a:extLst>
              </a:tr>
              <a:tr h="161249">
                <a:tc>
                  <a:txBody>
                    <a:bodyPr/>
                    <a:lstStyle/>
                    <a:p>
                      <a:pPr algn="l" fontAlgn="b"/>
                      <a:r>
                        <a:rPr lang="lv-LV" sz="1000" u="none" strike="noStrike" dirty="0">
                          <a:effectLst/>
                        </a:rPr>
                        <a:t>SIA "Kuldīgas slimnīca"</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115 481.00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628552460"/>
                  </a:ext>
                </a:extLst>
              </a:tr>
              <a:tr h="161249">
                <a:tc>
                  <a:txBody>
                    <a:bodyPr/>
                    <a:lstStyle/>
                    <a:p>
                      <a:pPr algn="l" fontAlgn="b"/>
                      <a:r>
                        <a:rPr lang="lv-LV" sz="1000" u="none" strike="noStrike">
                          <a:effectLst/>
                        </a:rPr>
                        <a:t>SIA "MOŽUMS-1"</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106 343.00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158236171"/>
                  </a:ext>
                </a:extLst>
              </a:tr>
              <a:tr h="161249">
                <a:tc>
                  <a:txBody>
                    <a:bodyPr/>
                    <a:lstStyle/>
                    <a:p>
                      <a:pPr algn="l" fontAlgn="b"/>
                      <a:r>
                        <a:rPr lang="lv-LV" sz="1000" u="none" strike="noStrike">
                          <a:effectLst/>
                        </a:rPr>
                        <a:t>SIA "Sarkanā Krusta Smiltenes slimnīca"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118 294.00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99747859"/>
                  </a:ext>
                </a:extLst>
              </a:tr>
              <a:tr h="161249">
                <a:tc>
                  <a:txBody>
                    <a:bodyPr/>
                    <a:lstStyle/>
                    <a:p>
                      <a:pPr algn="l" fontAlgn="b"/>
                      <a:r>
                        <a:rPr lang="lv-LV" sz="1000" u="none" strike="noStrike" dirty="0">
                          <a:effectLst/>
                        </a:rPr>
                        <a:t>SIA "VALMIERAS VESELĪBAS CENTRS"</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107 503.00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463487299"/>
                  </a:ext>
                </a:extLst>
              </a:tr>
              <a:tr h="161249">
                <a:tc>
                  <a:txBody>
                    <a:bodyPr/>
                    <a:lstStyle/>
                    <a:p>
                      <a:pPr algn="l" fontAlgn="b"/>
                      <a:r>
                        <a:rPr lang="lv-LV" sz="1000" u="none" strike="noStrike" dirty="0">
                          <a:effectLst/>
                        </a:rPr>
                        <a:t>SIA "medicīnas firma "Elpa"" </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114 895.00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905214167"/>
                  </a:ext>
                </a:extLst>
              </a:tr>
              <a:tr h="161249">
                <a:tc>
                  <a:txBody>
                    <a:bodyPr/>
                    <a:lstStyle/>
                    <a:p>
                      <a:pPr algn="l" fontAlgn="b"/>
                      <a:r>
                        <a:rPr lang="lv-LV" sz="1000" u="none" strike="noStrike">
                          <a:effectLst/>
                        </a:rPr>
                        <a:t>SIA "DZELZCEĻA VESELĪBAS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102 053.00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185421"/>
                  </a:ext>
                </a:extLst>
              </a:tr>
              <a:tr h="161249">
                <a:tc>
                  <a:txBody>
                    <a:bodyPr/>
                    <a:lstStyle/>
                    <a:p>
                      <a:pPr algn="l" fontAlgn="b"/>
                      <a:r>
                        <a:rPr lang="lv-LV" sz="1000" u="none" strike="noStrike">
                          <a:effectLst/>
                        </a:rPr>
                        <a:t>Pašvaldības SIA "ĀDAŽU SLIMNĪCA"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112 220.00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916846720"/>
                  </a:ext>
                </a:extLst>
              </a:tr>
              <a:tr h="161249">
                <a:tc>
                  <a:txBody>
                    <a:bodyPr/>
                    <a:lstStyle/>
                    <a:p>
                      <a:pPr algn="l" fontAlgn="b"/>
                      <a:r>
                        <a:rPr lang="lv-LV" sz="1000" u="none" strike="noStrike" dirty="0">
                          <a:effectLst/>
                        </a:rPr>
                        <a:t>VSIA "</a:t>
                      </a:r>
                      <a:r>
                        <a:rPr lang="lv-LV" sz="1000" u="none" strike="noStrike" dirty="0" err="1">
                          <a:effectLst/>
                        </a:rPr>
                        <a:t>Iekšlietu</a:t>
                      </a:r>
                      <a:r>
                        <a:rPr lang="lv-LV" sz="1000" u="none" strike="noStrike" dirty="0">
                          <a:effectLst/>
                        </a:rPr>
                        <a:t> ministrijas poliklīnika"</a:t>
                      </a:r>
                      <a:endParaRPr lang="lv-LV" sz="1000" b="0" i="0" u="none" strike="noStrike" dirty="0">
                        <a:effectLst/>
                        <a:latin typeface="Times New Roman" panose="02020603050405020304" pitchFamily="18" charset="0"/>
                      </a:endParaRPr>
                    </a:p>
                  </a:txBody>
                  <a:tcPr marL="6735" marR="6735" marT="6735" marB="0" anchor="b"/>
                </a:tc>
                <a:tc>
                  <a:txBody>
                    <a:bodyPr/>
                    <a:lstStyle/>
                    <a:p>
                      <a:pPr algn="r" fontAlgn="b"/>
                      <a:r>
                        <a:rPr lang="lv-LV" sz="1000" u="none" strike="noStrike" dirty="0">
                          <a:effectLst/>
                        </a:rPr>
                        <a:t>83 274.00</a:t>
                      </a:r>
                      <a:endParaRPr lang="lv-LV" sz="1000" b="0" i="0" u="none" strike="noStrike" dirty="0">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478179012"/>
                  </a:ext>
                </a:extLst>
              </a:tr>
              <a:tr h="161249">
                <a:tc>
                  <a:txBody>
                    <a:bodyPr/>
                    <a:lstStyle/>
                    <a:p>
                      <a:pPr algn="l" fontAlgn="b"/>
                      <a:r>
                        <a:rPr lang="lv-LV" sz="1000" u="none" strike="noStrike">
                          <a:effectLst/>
                        </a:rPr>
                        <a:t>SIA "JAUNLIEPĀJAS PRIMĀRĀS VESELĪBAS APRŪPES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89 717.00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653233919"/>
                  </a:ext>
                </a:extLst>
              </a:tr>
              <a:tr h="161249">
                <a:tc>
                  <a:txBody>
                    <a:bodyPr/>
                    <a:lstStyle/>
                    <a:p>
                      <a:pPr algn="l" fontAlgn="b"/>
                      <a:r>
                        <a:rPr lang="lv-LV" sz="1000" u="none" strike="noStrike">
                          <a:effectLst/>
                        </a:rPr>
                        <a:t>SIA "OlainMed"</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85 830.00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4176946892"/>
                  </a:ext>
                </a:extLst>
              </a:tr>
              <a:tr h="161249">
                <a:tc>
                  <a:txBody>
                    <a:bodyPr/>
                    <a:lstStyle/>
                    <a:p>
                      <a:pPr algn="l" fontAlgn="b"/>
                      <a:r>
                        <a:rPr lang="lv-LV" sz="1000" u="none" strike="noStrike">
                          <a:effectLst/>
                        </a:rPr>
                        <a:t>SIA "PRIEKULES SLIMNĪCA"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88 429.00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423915192"/>
                  </a:ext>
                </a:extLst>
              </a:tr>
              <a:tr h="161249">
                <a:tc>
                  <a:txBody>
                    <a:bodyPr/>
                    <a:lstStyle/>
                    <a:p>
                      <a:pPr algn="l" fontAlgn="b"/>
                      <a:r>
                        <a:rPr lang="lv-LV" sz="1000" u="none" strike="noStrike">
                          <a:effectLst/>
                        </a:rPr>
                        <a:t>SIA "GRĪVAS POLIKLĪNIKA"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74 392.00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413510571"/>
                  </a:ext>
                </a:extLst>
              </a:tr>
              <a:tr h="161249">
                <a:tc>
                  <a:txBody>
                    <a:bodyPr/>
                    <a:lstStyle/>
                    <a:p>
                      <a:pPr algn="l" fontAlgn="b"/>
                      <a:r>
                        <a:rPr lang="lv-LV" sz="1000" u="none" strike="noStrike">
                          <a:effectLst/>
                        </a:rPr>
                        <a:t>Līvānu novada domes pašvaldības SIA "Līvānu slimnīca"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64 292.00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904287872"/>
                  </a:ext>
                </a:extLst>
              </a:tr>
              <a:tr h="161249">
                <a:tc>
                  <a:txBody>
                    <a:bodyPr/>
                    <a:lstStyle/>
                    <a:p>
                      <a:pPr algn="l" fontAlgn="b"/>
                      <a:r>
                        <a:rPr lang="lv-LV" sz="1000" u="none" strike="noStrike">
                          <a:effectLst/>
                        </a:rPr>
                        <a:t>Pašvaldības aģentūra "Saulkrastu veselības un sociālās aprūpes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65 757.00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406450518"/>
                  </a:ext>
                </a:extLst>
              </a:tr>
              <a:tr h="161249">
                <a:tc>
                  <a:txBody>
                    <a:bodyPr/>
                    <a:lstStyle/>
                    <a:p>
                      <a:pPr algn="l" fontAlgn="b"/>
                      <a:r>
                        <a:rPr lang="lv-LV" sz="1000" u="none" strike="noStrike">
                          <a:effectLst/>
                        </a:rPr>
                        <a:t>Pašvaldības aģentūra "Iecavas veselības centrs"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63 178.00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2871538333"/>
                  </a:ext>
                </a:extLst>
              </a:tr>
              <a:tr h="161249">
                <a:tc>
                  <a:txBody>
                    <a:bodyPr/>
                    <a:lstStyle/>
                    <a:p>
                      <a:pPr algn="l" fontAlgn="b"/>
                      <a:r>
                        <a:rPr lang="lv-LV" sz="1000" u="none" strike="noStrike">
                          <a:effectLst/>
                        </a:rPr>
                        <a:t>Krāslavas novada Veselības un sociālo pakalpojumu centrs "Dagda"</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57 600.00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708908673"/>
                  </a:ext>
                </a:extLst>
              </a:tr>
              <a:tr h="161249">
                <a:tc>
                  <a:txBody>
                    <a:bodyPr/>
                    <a:lstStyle/>
                    <a:p>
                      <a:pPr algn="l" fontAlgn="b"/>
                      <a:r>
                        <a:rPr lang="lv-LV" sz="1000" u="none" strike="noStrike">
                          <a:effectLst/>
                        </a:rPr>
                        <a:t>SIA "Kronoss"</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55 321.00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545678010"/>
                  </a:ext>
                </a:extLst>
              </a:tr>
              <a:tr h="161249">
                <a:tc>
                  <a:txBody>
                    <a:bodyPr/>
                    <a:lstStyle/>
                    <a:p>
                      <a:pPr algn="l" fontAlgn="b"/>
                      <a:r>
                        <a:rPr lang="lv-LV" sz="1000" u="none" strike="noStrike">
                          <a:effectLst/>
                        </a:rPr>
                        <a:t>SIA "SANARE-KRC JAUNĶEMERI"</a:t>
                      </a:r>
                      <a:endParaRPr lang="lv-LV" sz="1000" b="0" i="0" u="none" strike="noStrike">
                        <a:effectLst/>
                        <a:latin typeface="Times New Roman" panose="02020603050405020304" pitchFamily="18" charset="0"/>
                      </a:endParaRPr>
                    </a:p>
                  </a:txBody>
                  <a:tcPr marL="6735" marR="6735" marT="6735" marB="0" anchor="b"/>
                </a:tc>
                <a:tc>
                  <a:txBody>
                    <a:bodyPr/>
                    <a:lstStyle/>
                    <a:p>
                      <a:pPr algn="r" fontAlgn="b"/>
                      <a:r>
                        <a:rPr lang="lv-LV" sz="1000" u="none" strike="noStrike">
                          <a:effectLst/>
                        </a:rPr>
                        <a:t>60 196.00</a:t>
                      </a:r>
                      <a:endParaRPr lang="lv-LV" sz="1000" b="0" i="0" u="none" strike="noStrike">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3488486829"/>
                  </a:ext>
                </a:extLst>
              </a:tr>
              <a:tr h="211561">
                <a:tc>
                  <a:txBody>
                    <a:bodyPr/>
                    <a:lstStyle/>
                    <a:p>
                      <a:pPr algn="r" fontAlgn="b"/>
                      <a:r>
                        <a:rPr lang="en-GB" sz="1000" b="1" u="none" strike="noStrike" dirty="0">
                          <a:effectLst/>
                        </a:rPr>
                        <a:t>KOPĀ:</a:t>
                      </a:r>
                      <a:r>
                        <a:rPr lang="lv-LV" sz="1000" u="none" strike="noStrike" dirty="0">
                          <a:effectLst/>
                        </a:rPr>
                        <a:t> </a:t>
                      </a:r>
                      <a:endParaRPr lang="lv-LV" sz="1000" b="1" i="0" u="none" strike="noStrike" dirty="0">
                        <a:effectLst/>
                        <a:latin typeface="Times New Roman" panose="02020603050405020304" pitchFamily="18" charset="0"/>
                      </a:endParaRPr>
                    </a:p>
                  </a:txBody>
                  <a:tcPr marL="6735" marR="6735" marT="6735" marB="0" anchor="b"/>
                </a:tc>
                <a:tc>
                  <a:txBody>
                    <a:bodyPr/>
                    <a:lstStyle/>
                    <a:p>
                      <a:pPr algn="r" fontAlgn="b"/>
                      <a:r>
                        <a:rPr lang="lv-LV" sz="1000" b="1" u="none" strike="noStrike" dirty="0">
                          <a:effectLst/>
                        </a:rPr>
                        <a:t>8 500 000.00</a:t>
                      </a:r>
                      <a:endParaRPr lang="lv-LV" sz="1000" b="1" i="0" u="none" strike="noStrike" dirty="0">
                        <a:effectLst/>
                        <a:latin typeface="Times New Roman" panose="02020603050405020304" pitchFamily="18" charset="0"/>
                      </a:endParaRPr>
                    </a:p>
                  </a:txBody>
                  <a:tcPr marL="6735" marR="6735" marT="6735" marB="0" anchor="b"/>
                </a:tc>
                <a:extLst>
                  <a:ext uri="{0D108BD9-81ED-4DB2-BD59-A6C34878D82A}">
                    <a16:rowId xmlns:a16="http://schemas.microsoft.com/office/drawing/2014/main" val="1788559569"/>
                  </a:ext>
                </a:extLst>
              </a:tr>
            </a:tbl>
          </a:graphicData>
        </a:graphic>
      </p:graphicFrame>
    </p:spTree>
    <p:extLst>
      <p:ext uri="{BB962C8B-B14F-4D97-AF65-F5344CB8AC3E}">
        <p14:creationId xmlns:p14="http://schemas.microsoft.com/office/powerpoint/2010/main" val="4178794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20975-BC93-4E26-8F75-ED29EF35C422}"/>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Atveseļošanas fonda projekti</a:t>
            </a:r>
          </a:p>
        </p:txBody>
      </p:sp>
      <p:sp>
        <p:nvSpPr>
          <p:cNvPr id="3" name="Content Placeholder 2">
            <a:extLst>
              <a:ext uri="{FF2B5EF4-FFF2-40B4-BE49-F238E27FC236}">
                <a16:creationId xmlns:a16="http://schemas.microsoft.com/office/drawing/2014/main" id="{E1FF8EE0-B5B5-4026-A442-38FE7D09C29B}"/>
              </a:ext>
            </a:extLst>
          </p:cNvPr>
          <p:cNvSpPr>
            <a:spLocks noGrp="1"/>
          </p:cNvSpPr>
          <p:nvPr>
            <p:ph idx="1"/>
          </p:nvPr>
        </p:nvSpPr>
        <p:spPr>
          <a:xfrm>
            <a:off x="533400" y="1528480"/>
            <a:ext cx="8305800" cy="5059356"/>
          </a:xfrm>
        </p:spPr>
        <p:txBody>
          <a:bodyPr>
            <a:noAutofit/>
          </a:bodyPr>
          <a:lstStyle/>
          <a:p>
            <a:pPr algn="just"/>
            <a:r>
              <a:rPr lang="lv-LV" sz="1800" dirty="0">
                <a:latin typeface="Verdana" panose="020B0604030504040204" pitchFamily="34" charset="0"/>
                <a:ea typeface="Verdana" panose="020B0604030504040204" pitchFamily="34" charset="0"/>
              </a:rPr>
              <a:t>Orientācija uz rezultātu</a:t>
            </a:r>
          </a:p>
          <a:p>
            <a:pPr algn="just"/>
            <a:r>
              <a:rPr lang="lv-LV" sz="1800" dirty="0">
                <a:latin typeface="Verdana" panose="020B0604030504040204" pitchFamily="34" charset="0"/>
                <a:ea typeface="Verdana" panose="020B0604030504040204" pitchFamily="34" charset="0"/>
              </a:rPr>
              <a:t>Projektu vērtē VM</a:t>
            </a:r>
          </a:p>
          <a:p>
            <a:pPr algn="just"/>
            <a:r>
              <a:rPr lang="lv-LV" sz="1800" dirty="0">
                <a:latin typeface="Verdana" panose="020B0604030504040204" pitchFamily="34" charset="0"/>
                <a:ea typeface="Verdana" panose="020B0604030504040204" pitchFamily="34" charset="0"/>
              </a:rPr>
              <a:t>Līgumu slēdz CFLA</a:t>
            </a:r>
          </a:p>
          <a:p>
            <a:pPr algn="just"/>
            <a:r>
              <a:rPr lang="lv-LV" sz="1800" dirty="0">
                <a:latin typeface="Verdana" panose="020B0604030504040204" pitchFamily="34" charset="0"/>
                <a:ea typeface="Verdana" panose="020B0604030504040204" pitchFamily="34" charset="0"/>
              </a:rPr>
              <a:t>Projekta informācija jāievada KPVIS</a:t>
            </a:r>
            <a:r>
              <a:rPr lang="en-GB" sz="1800" dirty="0">
                <a:latin typeface="Verdana" panose="020B0604030504040204" pitchFamily="34" charset="0"/>
                <a:ea typeface="Verdana" panose="020B0604030504040204" pitchFamily="34" charset="0"/>
              </a:rPr>
              <a:t>*</a:t>
            </a:r>
          </a:p>
          <a:p>
            <a:pPr marL="0" indent="0" algn="just">
              <a:buNone/>
            </a:pPr>
            <a:r>
              <a:rPr lang="en-GB" sz="1200" dirty="0">
                <a:solidFill>
                  <a:srgbClr val="FF0000"/>
                </a:solidFill>
                <a:latin typeface="Verdana" panose="020B0604030504040204" pitchFamily="34" charset="0"/>
                <a:ea typeface="Verdana" panose="020B0604030504040204" pitchFamily="34" charset="0"/>
              </a:rPr>
              <a:t>       </a:t>
            </a:r>
            <a:r>
              <a:rPr lang="lv-LV" sz="1200" dirty="0">
                <a:solidFill>
                  <a:srgbClr val="FF0000"/>
                </a:solidFill>
                <a:latin typeface="Verdana" panose="020B0604030504040204" pitchFamily="34" charset="0"/>
                <a:ea typeface="Verdana" panose="020B0604030504040204" pitchFamily="34" charset="0"/>
              </a:rPr>
              <a:t>Jāslēdz</a:t>
            </a:r>
            <a:r>
              <a:rPr lang="en-GB" sz="1200" dirty="0">
                <a:solidFill>
                  <a:srgbClr val="FF0000"/>
                </a:solidFill>
                <a:latin typeface="Verdana" panose="020B0604030504040204" pitchFamily="34" charset="0"/>
                <a:ea typeface="Verdana" panose="020B0604030504040204" pitchFamily="34" charset="0"/>
              </a:rPr>
              <a:t> </a:t>
            </a:r>
            <a:r>
              <a:rPr lang="lv-LV" sz="1200" dirty="0">
                <a:solidFill>
                  <a:srgbClr val="FF0000"/>
                </a:solidFill>
                <a:latin typeface="Verdana" panose="020B0604030504040204" pitchFamily="34" charset="0"/>
                <a:ea typeface="Verdana" panose="020B0604030504040204" pitchFamily="34" charset="0"/>
              </a:rPr>
              <a:t>līgums</a:t>
            </a:r>
            <a:r>
              <a:rPr lang="en-GB" sz="1200" dirty="0">
                <a:solidFill>
                  <a:srgbClr val="FF0000"/>
                </a:solidFill>
                <a:latin typeface="Verdana" panose="020B0604030504040204" pitchFamily="34" charset="0"/>
                <a:ea typeface="Verdana" panose="020B0604030504040204" pitchFamily="34" charset="0"/>
              </a:rPr>
              <a:t> </a:t>
            </a:r>
            <a:r>
              <a:rPr lang="lv-LV" sz="1200" dirty="0">
                <a:solidFill>
                  <a:srgbClr val="FF0000"/>
                </a:solidFill>
                <a:latin typeface="Verdana" panose="020B0604030504040204" pitchFamily="34" charset="0"/>
                <a:ea typeface="Verdana" panose="020B0604030504040204" pitchFamily="34" charset="0"/>
              </a:rPr>
              <a:t>ar</a:t>
            </a:r>
            <a:r>
              <a:rPr lang="en-GB" sz="1200" dirty="0">
                <a:solidFill>
                  <a:srgbClr val="FF0000"/>
                </a:solidFill>
                <a:latin typeface="Verdana" panose="020B0604030504040204" pitchFamily="34" charset="0"/>
                <a:ea typeface="Verdana" panose="020B0604030504040204" pitchFamily="34" charset="0"/>
              </a:rPr>
              <a:t> CFLA par KPVIS </a:t>
            </a:r>
            <a:r>
              <a:rPr lang="lv-LV" sz="1200" dirty="0">
                <a:solidFill>
                  <a:srgbClr val="FF0000"/>
                </a:solidFill>
                <a:latin typeface="Verdana" panose="020B0604030504040204" pitchFamily="34" charset="0"/>
                <a:ea typeface="Verdana" panose="020B0604030504040204" pitchFamily="34" charset="0"/>
              </a:rPr>
              <a:t>e-vides</a:t>
            </a:r>
            <a:r>
              <a:rPr lang="en-GB" sz="1200" dirty="0">
                <a:solidFill>
                  <a:srgbClr val="FF0000"/>
                </a:solidFill>
                <a:latin typeface="Verdana" panose="020B0604030504040204" pitchFamily="34" charset="0"/>
                <a:ea typeface="Verdana" panose="020B0604030504040204" pitchFamily="34" charset="0"/>
              </a:rPr>
              <a:t> </a:t>
            </a:r>
            <a:r>
              <a:rPr lang="lv-LV" sz="1200" dirty="0">
                <a:solidFill>
                  <a:srgbClr val="FF0000"/>
                </a:solidFill>
                <a:latin typeface="Verdana" panose="020B0604030504040204" pitchFamily="34" charset="0"/>
                <a:ea typeface="Verdana" panose="020B0604030504040204" pitchFamily="34" charset="0"/>
              </a:rPr>
              <a:t>izmantošanu</a:t>
            </a:r>
            <a:r>
              <a:rPr lang="en-GB" sz="1200" dirty="0">
                <a:solidFill>
                  <a:srgbClr val="FF0000"/>
                </a:solidFill>
                <a:latin typeface="Verdana" panose="020B0604030504040204" pitchFamily="34" charset="0"/>
                <a:ea typeface="Verdana" panose="020B0604030504040204" pitchFamily="34" charset="0"/>
              </a:rPr>
              <a:t> </a:t>
            </a:r>
            <a:r>
              <a:rPr lang="en-GB" sz="1200" dirty="0">
                <a:latin typeface="Verdana" panose="020B0604030504040204" pitchFamily="34" charset="0"/>
                <a:ea typeface="Verdana" panose="020B0604030504040204" pitchFamily="34" charset="0"/>
              </a:rPr>
              <a:t>– </a:t>
            </a:r>
            <a:r>
              <a:rPr lang="en-GB" sz="1200" dirty="0">
                <a:latin typeface="Verdana" panose="020B0604030504040204" pitchFamily="34" charset="0"/>
                <a:ea typeface="Verdana" panose="020B0604030504040204" pitchFamily="34" charset="0"/>
                <a:hlinkClick r:id="rId2"/>
              </a:rPr>
              <a:t>https://www.cfla.gov.lv/lv/par-e-vidi</a:t>
            </a:r>
            <a:endParaRPr lang="en-GB" sz="1200" dirty="0">
              <a:latin typeface="Verdana" panose="020B0604030504040204" pitchFamily="34" charset="0"/>
              <a:ea typeface="Verdana" panose="020B0604030504040204" pitchFamily="34" charset="0"/>
            </a:endParaRPr>
          </a:p>
          <a:p>
            <a:pPr algn="just"/>
            <a:r>
              <a:rPr lang="lv-LV" sz="1800" dirty="0">
                <a:latin typeface="Verdana" panose="020B0604030504040204" pitchFamily="34" charset="0"/>
                <a:ea typeface="Verdana" panose="020B0604030504040204" pitchFamily="34" charset="0"/>
              </a:rPr>
              <a:t>Projektu īstenošanas termiņš 31.08.2026. (izdevumu veikšana līdz 30.06.2026.)</a:t>
            </a:r>
          </a:p>
          <a:p>
            <a:pPr algn="just"/>
            <a:r>
              <a:rPr lang="lv-LV" sz="1800" dirty="0">
                <a:latin typeface="Verdana" panose="020B0604030504040204" pitchFamily="34" charset="0"/>
                <a:ea typeface="Verdana" panose="020B0604030504040204" pitchFamily="34" charset="0"/>
              </a:rPr>
              <a:t>Attiecināmas izmaksas, kas radušās pēc līguma par projekta īstenošanu noslēgšanas</a:t>
            </a:r>
          </a:p>
          <a:p>
            <a:pPr algn="just"/>
            <a:r>
              <a:rPr lang="lv-LV" sz="1800" dirty="0">
                <a:latin typeface="Verdana" panose="020B0604030504040204" pitchFamily="34" charset="0"/>
                <a:ea typeface="Verdana" panose="020B0604030504040204" pitchFamily="34" charset="0"/>
              </a:rPr>
              <a:t>Projektu sagatavošanas / vērtēšanas metodiskie materiāli</a:t>
            </a:r>
            <a:r>
              <a:rPr lang="en-GB" sz="1800" dirty="0">
                <a:latin typeface="Verdana" panose="020B0604030504040204" pitchFamily="34" charset="0"/>
                <a:ea typeface="Verdana" panose="020B0604030504040204" pitchFamily="34" charset="0"/>
              </a:rPr>
              <a:t>:</a:t>
            </a:r>
          </a:p>
          <a:p>
            <a:pPr marL="411063" lvl="1" indent="0" algn="just">
              <a:buNone/>
            </a:pPr>
            <a:r>
              <a:rPr lang="lv-LV" sz="1200" dirty="0">
                <a:latin typeface="Verdana" panose="020B0604030504040204" pitchFamily="34" charset="0"/>
                <a:ea typeface="Verdana" panose="020B0604030504040204" pitchFamily="34" charset="0"/>
                <a:hlinkClick r:id="rId3"/>
              </a:rPr>
              <a:t>https://www.vm.gov.lv/lv/atbalsts-sekundaro-ambulatoro-pakalpojumu-sniedzeju-veselibas-aprupes-infrastrukturas-stiprinasanai-4113i</a:t>
            </a:r>
            <a:endParaRPr lang="en-GB" sz="1200" dirty="0">
              <a:latin typeface="Verdana" panose="020B0604030504040204" pitchFamily="34" charset="0"/>
              <a:ea typeface="Verdana" panose="020B0604030504040204" pitchFamily="34" charset="0"/>
            </a:endParaRPr>
          </a:p>
          <a:p>
            <a:pPr algn="just"/>
            <a:r>
              <a:rPr lang="lv-LV" sz="1800" dirty="0">
                <a:latin typeface="Verdana" panose="020B0604030504040204" pitchFamily="34" charset="0"/>
                <a:ea typeface="Verdana" panose="020B0604030504040204" pitchFamily="34" charset="0"/>
              </a:rPr>
              <a:t>Individuālas konsultācijas ar VM </a:t>
            </a:r>
          </a:p>
          <a:p>
            <a:pPr marL="0" indent="0" algn="just">
              <a:buNone/>
            </a:pPr>
            <a:endParaRPr lang="en-GB" sz="1800" dirty="0">
              <a:latin typeface="Verdana" panose="020B0604030504040204" pitchFamily="34" charset="0"/>
              <a:ea typeface="Verdana" panose="020B0604030504040204" pitchFamily="34" charset="0"/>
            </a:endParaRPr>
          </a:p>
          <a:p>
            <a:pPr marL="0" indent="0" algn="just">
              <a:buNone/>
            </a:pPr>
            <a:endParaRPr lang="en-GB" sz="1800" dirty="0">
              <a:latin typeface="Verdana" panose="020B0604030504040204" pitchFamily="34" charset="0"/>
              <a:ea typeface="Verdana" panose="020B0604030504040204" pitchFamily="34" charset="0"/>
            </a:endParaRPr>
          </a:p>
          <a:p>
            <a:pPr marL="0" indent="0" algn="just">
              <a:buNone/>
            </a:pPr>
            <a:endParaRPr lang="en-GB" sz="1200" dirty="0">
              <a:latin typeface="Verdana" panose="020B0604030504040204" pitchFamily="34" charset="0"/>
              <a:ea typeface="Verdana" panose="020B0604030504040204" pitchFamily="34" charset="0"/>
            </a:endParaRPr>
          </a:p>
          <a:p>
            <a:pPr marL="0" indent="0" algn="just">
              <a:buNone/>
            </a:pPr>
            <a:r>
              <a:rPr lang="en-GB" sz="1200" dirty="0">
                <a:latin typeface="Verdana" panose="020B0604030504040204" pitchFamily="34" charset="0"/>
                <a:ea typeface="Verdana" panose="020B0604030504040204" pitchFamily="34" charset="0"/>
              </a:rPr>
              <a:t>* </a:t>
            </a:r>
            <a:r>
              <a:rPr lang="lv-LV" sz="1200" b="0" i="0" u="none" strike="noStrike" dirty="0">
                <a:effectLst/>
                <a:latin typeface="arial" panose="020B0604020202020204" pitchFamily="34" charset="0"/>
              </a:rPr>
              <a:t>Kohēzijas politikas fondu vadības informācijas sistēma</a:t>
            </a:r>
            <a:endParaRPr lang="lv-LV" sz="1200" b="0" i="0" u="none" strike="noStrike" dirty="0">
              <a:effectLst/>
              <a:latin typeface="arial" panose="020B0604020202020204" pitchFamily="34" charset="0"/>
              <a:hlinkClick r:id="rId4">
                <a:extLst>
                  <a:ext uri="{A12FA001-AC4F-418D-AE19-62706E023703}">
                    <ahyp:hlinkClr xmlns:ahyp="http://schemas.microsoft.com/office/drawing/2018/hyperlinkcolor" val="tx"/>
                  </a:ext>
                </a:extLst>
              </a:hlinkClick>
            </a:endParaRPr>
          </a:p>
          <a:p>
            <a:pPr marL="0" indent="0" algn="just">
              <a:buNone/>
            </a:pPr>
            <a:endParaRPr lang="lv-LV" sz="1800"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E95AA56C-C051-485A-A1AB-3F292711BA64}"/>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894740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20975-BC93-4E26-8F75-ED29EF35C422}"/>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Atveseļošanas fonda projekti</a:t>
            </a:r>
          </a:p>
        </p:txBody>
      </p:sp>
      <p:sp>
        <p:nvSpPr>
          <p:cNvPr id="4" name="Slide Number Placeholder 3">
            <a:extLst>
              <a:ext uri="{FF2B5EF4-FFF2-40B4-BE49-F238E27FC236}">
                <a16:creationId xmlns:a16="http://schemas.microsoft.com/office/drawing/2014/main" id="{E95AA56C-C051-485A-A1AB-3F292711BA64}"/>
              </a:ext>
            </a:extLst>
          </p:cNvPr>
          <p:cNvSpPr>
            <a:spLocks noGrp="1"/>
          </p:cNvSpPr>
          <p:nvPr>
            <p:ph type="sldNum" sz="quarter" idx="12"/>
          </p:nvPr>
        </p:nvSpPr>
        <p:spPr/>
        <p:txBody>
          <a:bodyPr/>
          <a:lstStyle/>
          <a:p>
            <a:fld id="{B6F15528-21DE-4FAA-801E-634DDDAF4B2B}" type="slidenum">
              <a:rPr lang="en-US" smtClean="0"/>
              <a:pPr/>
              <a:t>6</a:t>
            </a:fld>
            <a:endParaRPr lang="en-US"/>
          </a:p>
        </p:txBody>
      </p:sp>
      <p:pic>
        <p:nvPicPr>
          <p:cNvPr id="8" name="Content Placeholder 7">
            <a:extLst>
              <a:ext uri="{FF2B5EF4-FFF2-40B4-BE49-F238E27FC236}">
                <a16:creationId xmlns:a16="http://schemas.microsoft.com/office/drawing/2014/main" id="{BFF5C58F-06D7-25BE-A9AB-45F5A47F951F}"/>
              </a:ext>
            </a:extLst>
          </p:cNvPr>
          <p:cNvPicPr>
            <a:picLocks noGrp="1" noChangeAspect="1"/>
          </p:cNvPicPr>
          <p:nvPr>
            <p:ph idx="1"/>
          </p:nvPr>
        </p:nvPicPr>
        <p:blipFill>
          <a:blip r:embed="rId2"/>
          <a:stretch>
            <a:fillRect/>
          </a:stretch>
        </p:blipFill>
        <p:spPr>
          <a:xfrm>
            <a:off x="1809907" y="1130176"/>
            <a:ext cx="5505293" cy="5589991"/>
          </a:xfrm>
        </p:spPr>
      </p:pic>
    </p:spTree>
    <p:extLst>
      <p:ext uri="{BB962C8B-B14F-4D97-AF65-F5344CB8AC3E}">
        <p14:creationId xmlns:p14="http://schemas.microsoft.com/office/powerpoint/2010/main" val="9256047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8E2F3-9822-30FA-A08B-42F17B71AE71}"/>
              </a:ext>
            </a:extLst>
          </p:cNvPr>
          <p:cNvSpPr>
            <a:spLocks noGrp="1"/>
          </p:cNvSpPr>
          <p:nvPr>
            <p:ph type="title"/>
          </p:nvPr>
        </p:nvSpPr>
        <p:spPr/>
        <p:txBody>
          <a:bodyPr>
            <a:normAutofit/>
          </a:bodyPr>
          <a:lstStyle/>
          <a:p>
            <a:r>
              <a:rPr lang="lv-LV" sz="3000" dirty="0">
                <a:latin typeface="Verdana" panose="020B0604030504040204" pitchFamily="34" charset="0"/>
                <a:ea typeface="Verdana" panose="020B0604030504040204" pitchFamily="34" charset="0"/>
              </a:rPr>
              <a:t>Atbalstāmās darbības</a:t>
            </a:r>
          </a:p>
        </p:txBody>
      </p:sp>
      <p:sp>
        <p:nvSpPr>
          <p:cNvPr id="3" name="Content Placeholder 2">
            <a:extLst>
              <a:ext uri="{FF2B5EF4-FFF2-40B4-BE49-F238E27FC236}">
                <a16:creationId xmlns:a16="http://schemas.microsoft.com/office/drawing/2014/main" id="{B4547C2C-4DA1-63CD-184D-9D43D01A4282}"/>
              </a:ext>
            </a:extLst>
          </p:cNvPr>
          <p:cNvSpPr>
            <a:spLocks noGrp="1"/>
          </p:cNvSpPr>
          <p:nvPr>
            <p:ph idx="1"/>
          </p:nvPr>
        </p:nvSpPr>
        <p:spPr/>
        <p:txBody>
          <a:bodyPr/>
          <a:lstStyle/>
          <a:p>
            <a:pPr marL="0" marR="0" lvl="0" indent="0" algn="l" defTabSz="939575" rtl="0" eaLnBrk="1" fontAlgn="auto" latinLnBrk="0" hangingPunct="1">
              <a:lnSpc>
                <a:spcPct val="100000"/>
              </a:lnSpc>
              <a:spcBef>
                <a:spcPct val="20000"/>
              </a:spcBef>
              <a:spcAft>
                <a:spcPts val="0"/>
              </a:spcAft>
              <a:buClrTx/>
              <a:buSzTx/>
              <a:buNone/>
              <a:tabLst/>
              <a:defRPr/>
            </a:pPr>
            <a:r>
              <a:rPr kumimoji="0" lang="lv-LV" sz="2400" b="1" i="0" u="none" strike="noStrike" kern="1200" cap="none" spc="0" normalizeH="0" baseline="0" dirty="0">
                <a:ln>
                  <a:noFill/>
                </a:ln>
                <a:solidFill>
                  <a:srgbClr val="FF0000"/>
                </a:solidFill>
                <a:effectLst/>
                <a:uLnTx/>
                <a:uFillTx/>
                <a:latin typeface="Verdana" panose="020B0604030504040204" pitchFamily="34" charset="0"/>
                <a:ea typeface="Verdana" panose="020B0604030504040204" pitchFamily="34" charset="0"/>
              </a:rPr>
              <a:t>Prioritāri darbības vērstas uz:</a:t>
            </a:r>
          </a:p>
          <a:p>
            <a:pPr indent="-293618" algn="just">
              <a:buFont typeface="Arial" pitchFamily="34" charset="0"/>
              <a:buChar char="–"/>
              <a:defRPr/>
            </a:pPr>
            <a:r>
              <a:rPr kumimoji="0" lang="lv-LV" sz="2400" b="1"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epidemioloģiskās drošības nodrošināšanai</a:t>
            </a:r>
            <a:r>
              <a:rPr kumimoji="0" lang="lv-LV" sz="2400" b="0"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 nepieciešamajiem infrastruktūras uzlabojumiem (tai skaitā atbilstoša ventilācijas nodrošināšana, telpu plūsmu </a:t>
            </a:r>
            <a:r>
              <a:rPr kumimoji="0" lang="lv-LV" sz="2400" b="0" i="0" u="none" strike="noStrike" kern="1200" cap="none" spc="0" normalizeH="0" baseline="0" dirty="0" err="1">
                <a:ln>
                  <a:noFill/>
                </a:ln>
                <a:solidFill>
                  <a:prstClr val="black"/>
                </a:solidFill>
                <a:effectLst/>
                <a:uLnTx/>
                <a:uFillTx/>
                <a:latin typeface="Verdana" panose="020B0604030504040204" pitchFamily="34" charset="0"/>
                <a:ea typeface="Verdana" panose="020B0604030504040204" pitchFamily="34" charset="0"/>
              </a:rPr>
              <a:t>nodale</a:t>
            </a:r>
            <a:r>
              <a:rPr kumimoji="0" lang="lv-LV" sz="2400" b="0"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 dezinfektori, sterilizatori instrumentiem u.c.)</a:t>
            </a:r>
          </a:p>
          <a:p>
            <a:pPr indent="-293618" algn="just">
              <a:buFont typeface="Arial" pitchFamily="34" charset="0"/>
              <a:buChar char="–"/>
              <a:defRPr/>
            </a:pPr>
            <a:r>
              <a:rPr kumimoji="0" lang="lv-LV" sz="2400"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fiziskās </a:t>
            </a:r>
            <a:r>
              <a:rPr kumimoji="0" lang="lv-LV" sz="2400" b="1"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vides </a:t>
            </a:r>
            <a:r>
              <a:rPr kumimoji="0" lang="lv-LV" sz="2400" b="1" i="0" u="none" strike="noStrike" kern="1200" cap="none" spc="0" normalizeH="0" baseline="0" dirty="0" err="1">
                <a:ln>
                  <a:noFill/>
                </a:ln>
                <a:solidFill>
                  <a:prstClr val="black"/>
                </a:solidFill>
                <a:effectLst/>
                <a:uLnTx/>
                <a:uFillTx/>
                <a:latin typeface="Verdana" panose="020B0604030504040204" pitchFamily="34" charset="0"/>
                <a:ea typeface="Verdana" panose="020B0604030504040204" pitchFamily="34" charset="0"/>
              </a:rPr>
              <a:t>piekļūstamības</a:t>
            </a:r>
            <a:r>
              <a:rPr kumimoji="0" lang="lv-LV" sz="2400" b="1"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 </a:t>
            </a:r>
            <a:r>
              <a:rPr kumimoji="0" lang="lv-LV" sz="2400" b="0" i="0" u="none" strike="noStrike" kern="1200" cap="none" spc="0" normalizeH="0" baseline="0" dirty="0">
                <a:ln>
                  <a:noFill/>
                </a:ln>
                <a:solidFill>
                  <a:prstClr val="black"/>
                </a:solidFill>
                <a:effectLst/>
                <a:uLnTx/>
                <a:uFillTx/>
                <a:latin typeface="Verdana" panose="020B0604030504040204" pitchFamily="34" charset="0"/>
                <a:ea typeface="Verdana" panose="020B0604030504040204" pitchFamily="34" charset="0"/>
              </a:rPr>
              <a:t>uzlabošanu (tai skaitā, lai nodrošinātu piekļuvi personām ar funkcionāliem traucējumiem)</a:t>
            </a:r>
          </a:p>
          <a:p>
            <a:pPr indent="-293618" algn="just">
              <a:buFont typeface="Arial" pitchFamily="34" charset="0"/>
              <a:buChar char="–"/>
              <a:defRPr/>
            </a:pPr>
            <a:r>
              <a:rPr kumimoji="0" lang="lv-LV" sz="2400" b="0" i="0" u="none" strike="noStrike" kern="1200" cap="none" spc="0" normalizeH="0" baseline="0" dirty="0">
                <a:ln>
                  <a:noFill/>
                </a:ln>
                <a:solidFill>
                  <a:srgbClr val="333333"/>
                </a:solidFill>
                <a:effectLst/>
                <a:uLnTx/>
                <a:uFillTx/>
                <a:latin typeface="Verdana" panose="020B0604030504040204" pitchFamily="34" charset="0"/>
                <a:ea typeface="Verdana" panose="020B0604030504040204" pitchFamily="34" charset="0"/>
              </a:rPr>
              <a:t>infrastruktūras attīstībai </a:t>
            </a:r>
            <a:r>
              <a:rPr kumimoji="0" lang="lv-LV" sz="2400" b="1" i="0" u="none" strike="noStrike" kern="1200" cap="none" spc="0" normalizeH="0" baseline="0" dirty="0">
                <a:ln>
                  <a:noFill/>
                </a:ln>
                <a:solidFill>
                  <a:srgbClr val="333333"/>
                </a:solidFill>
                <a:effectLst/>
                <a:uLnTx/>
                <a:uFillTx/>
                <a:latin typeface="Verdana" panose="020B0604030504040204" pitchFamily="34" charset="0"/>
                <a:ea typeface="Verdana" panose="020B0604030504040204" pitchFamily="34" charset="0"/>
              </a:rPr>
              <a:t>integrētu pakalpojumu </a:t>
            </a:r>
            <a:r>
              <a:rPr kumimoji="0" lang="lv-LV" sz="2400" b="0" i="0" u="none" strike="noStrike" kern="1200" cap="none" spc="0" normalizeH="0" baseline="0" dirty="0">
                <a:ln>
                  <a:noFill/>
                </a:ln>
                <a:solidFill>
                  <a:srgbClr val="333333"/>
                </a:solidFill>
                <a:effectLst/>
                <a:uLnTx/>
                <a:uFillTx/>
                <a:latin typeface="Verdana" panose="020B0604030504040204" pitchFamily="34" charset="0"/>
                <a:ea typeface="Verdana" panose="020B0604030504040204" pitchFamily="34" charset="0"/>
              </a:rPr>
              <a:t>pieejamību</a:t>
            </a:r>
          </a:p>
          <a:p>
            <a:endParaRPr lang="lv-LV" dirty="0"/>
          </a:p>
        </p:txBody>
      </p:sp>
      <p:sp>
        <p:nvSpPr>
          <p:cNvPr id="4" name="Slide Number Placeholder 3">
            <a:extLst>
              <a:ext uri="{FF2B5EF4-FFF2-40B4-BE49-F238E27FC236}">
                <a16:creationId xmlns:a16="http://schemas.microsoft.com/office/drawing/2014/main" id="{7D941DB2-082E-0337-BDB6-E38BE5527D0C}"/>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1880576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DEE4-A1A8-DE12-5588-E33537AF50C6}"/>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Atbalstāmās darbības un attiecināmās izmaksas</a:t>
            </a:r>
          </a:p>
        </p:txBody>
      </p:sp>
      <p:sp>
        <p:nvSpPr>
          <p:cNvPr id="3" name="Content Placeholder 2">
            <a:extLst>
              <a:ext uri="{FF2B5EF4-FFF2-40B4-BE49-F238E27FC236}">
                <a16:creationId xmlns:a16="http://schemas.microsoft.com/office/drawing/2014/main" id="{403E2B91-504B-2B6A-AECF-0977F3237E10}"/>
              </a:ext>
            </a:extLst>
          </p:cNvPr>
          <p:cNvSpPr>
            <a:spLocks noGrp="1"/>
          </p:cNvSpPr>
          <p:nvPr>
            <p:ph idx="1"/>
          </p:nvPr>
        </p:nvSpPr>
        <p:spPr/>
        <p:txBody>
          <a:bodyPr/>
          <a:lstStyle/>
          <a:p>
            <a:pPr marL="457200" indent="-457200">
              <a:buAutoNum type="arabicPeriod"/>
            </a:pPr>
            <a:r>
              <a:rPr lang="lv-LV" sz="2400" u="sng" dirty="0">
                <a:latin typeface="Verdana" panose="020B0604030504040204" pitchFamily="34" charset="0"/>
                <a:ea typeface="Verdana" panose="020B0604030504040204" pitchFamily="34" charset="0"/>
              </a:rPr>
              <a:t>Būvdarbu ietvaros</a:t>
            </a:r>
            <a:r>
              <a:rPr lang="lv-LV" sz="2400" dirty="0">
                <a:latin typeface="Verdana" panose="020B0604030504040204" pitchFamily="34" charset="0"/>
                <a:ea typeface="Verdana" panose="020B0604030504040204" pitchFamily="34" charset="0"/>
              </a:rPr>
              <a:t>:</a:t>
            </a:r>
          </a:p>
          <a:p>
            <a:pPr algn="just"/>
            <a:r>
              <a:rPr lang="lv-LV" sz="2400" dirty="0">
                <a:latin typeface="Verdana" panose="020B0604030504040204" pitchFamily="34" charset="0"/>
                <a:ea typeface="Verdana" panose="020B0604030504040204" pitchFamily="34" charset="0"/>
              </a:rPr>
              <a:t>būvniecības ieceres dokumentācijas un arhitektoniski mākslinieciskās izpētes izstrādes, būvprojekta minimālā sastāvā un būvprojekta izstrādes izmaksas, projekta ekspertīžu izmaksas, autoruzraudzības un būvuzraudzības izmaksas un būvniecības jomu regulējošajos normatīvajos aktos noteiktās attiecīgo </a:t>
            </a:r>
            <a:r>
              <a:rPr lang="lv-LV" sz="2400" dirty="0" err="1">
                <a:latin typeface="Verdana" panose="020B0604030504040204" pitchFamily="34" charset="0"/>
                <a:ea typeface="Verdana" panose="020B0604030504040204" pitchFamily="34" charset="0"/>
              </a:rPr>
              <a:t>būvspeciālistu</a:t>
            </a:r>
            <a:r>
              <a:rPr lang="lv-LV" sz="2400" dirty="0">
                <a:latin typeface="Verdana" panose="020B0604030504040204" pitchFamily="34" charset="0"/>
                <a:ea typeface="Verdana" panose="020B0604030504040204" pitchFamily="34" charset="0"/>
              </a:rPr>
              <a:t> obligātās apdrošināšanas izmaksas</a:t>
            </a:r>
          </a:p>
          <a:p>
            <a:pPr algn="just"/>
            <a:r>
              <a:rPr lang="lv-LV" sz="2400" dirty="0">
                <a:latin typeface="Verdana" panose="020B0604030504040204" pitchFamily="34" charset="0"/>
                <a:ea typeface="Verdana" panose="020B0604030504040204" pitchFamily="34" charset="0"/>
              </a:rPr>
              <a:t>būvdarbu izmaksas, tai skaitā izmaksas, kas saistītas ar objektu nodošanu ekspluatācijā</a:t>
            </a:r>
          </a:p>
          <a:p>
            <a:pPr marL="0" indent="0">
              <a:buNone/>
            </a:pPr>
            <a:endParaRPr lang="lv-LV"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09EB047A-51D7-A12B-ACE7-A980BEB128FB}"/>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33847182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DEE4-A1A8-DE12-5588-E33537AF50C6}"/>
              </a:ext>
            </a:extLst>
          </p:cNvPr>
          <p:cNvSpPr>
            <a:spLocks noGrp="1"/>
          </p:cNvSpPr>
          <p:nvPr>
            <p:ph type="title"/>
          </p:nvPr>
        </p:nvSpPr>
        <p:spPr/>
        <p:txBody>
          <a:bodyPr>
            <a:normAutofit/>
          </a:bodyPr>
          <a:lstStyle/>
          <a:p>
            <a:r>
              <a:rPr lang="lv-LV" sz="3000">
                <a:latin typeface="Verdana" panose="020B0604030504040204" pitchFamily="34" charset="0"/>
                <a:ea typeface="Verdana" panose="020B0604030504040204" pitchFamily="34" charset="0"/>
              </a:rPr>
              <a:t>Atbalstāmās darbības un attiecināmās izmaksas</a:t>
            </a:r>
          </a:p>
        </p:txBody>
      </p:sp>
      <p:sp>
        <p:nvSpPr>
          <p:cNvPr id="3" name="Content Placeholder 2">
            <a:extLst>
              <a:ext uri="{FF2B5EF4-FFF2-40B4-BE49-F238E27FC236}">
                <a16:creationId xmlns:a16="http://schemas.microsoft.com/office/drawing/2014/main" id="{403E2B91-504B-2B6A-AECF-0977F3237E10}"/>
              </a:ext>
            </a:extLst>
          </p:cNvPr>
          <p:cNvSpPr>
            <a:spLocks noGrp="1"/>
          </p:cNvSpPr>
          <p:nvPr>
            <p:ph idx="1"/>
          </p:nvPr>
        </p:nvSpPr>
        <p:spPr/>
        <p:txBody>
          <a:bodyPr>
            <a:normAutofit fontScale="85000" lnSpcReduction="20000"/>
          </a:bodyPr>
          <a:lstStyle/>
          <a:p>
            <a:pPr marL="0" indent="0" algn="just">
              <a:buNone/>
            </a:pPr>
            <a:r>
              <a:rPr lang="lv-LV" sz="2400" dirty="0">
                <a:latin typeface="Verdana" panose="020B0604030504040204" pitchFamily="34" charset="0"/>
                <a:ea typeface="Verdana" panose="020B0604030504040204" pitchFamily="34" charset="0"/>
              </a:rPr>
              <a:t>2. </a:t>
            </a:r>
            <a:r>
              <a:rPr lang="lv-LV" sz="2400" u="sng" dirty="0">
                <a:latin typeface="Verdana" panose="020B0604030504040204" pitchFamily="34" charset="0"/>
                <a:ea typeface="Verdana" panose="020B0604030504040204" pitchFamily="34" charset="0"/>
              </a:rPr>
              <a:t>Tehnoloģiju iegādes, piegādes un montāžas ietvaros</a:t>
            </a:r>
            <a:r>
              <a:rPr lang="lv-LV" sz="2400" dirty="0">
                <a:latin typeface="Verdana" panose="020B0604030504040204" pitchFamily="34" charset="0"/>
                <a:ea typeface="Verdana" panose="020B0604030504040204" pitchFamily="34" charset="0"/>
              </a:rPr>
              <a:t>:</a:t>
            </a:r>
          </a:p>
          <a:p>
            <a:pPr algn="just"/>
            <a:r>
              <a:rPr lang="lv-LV" sz="2400" dirty="0">
                <a:latin typeface="Verdana" panose="020B0604030504040204" pitchFamily="34" charset="0"/>
                <a:ea typeface="Verdana" panose="020B0604030504040204" pitchFamily="34" charset="0"/>
              </a:rPr>
              <a:t>medicīniskās tehnoloģijas, tai skaitā iebūvējamās medicīniskās tehnoloģijas</a:t>
            </a:r>
          </a:p>
          <a:p>
            <a:pPr algn="just"/>
            <a:r>
              <a:rPr lang="lv-LV" sz="2400" dirty="0">
                <a:latin typeface="Verdana" panose="020B0604030504040204" pitchFamily="34" charset="0"/>
                <a:ea typeface="Verdana" panose="020B0604030504040204" pitchFamily="34" charset="0"/>
              </a:rPr>
              <a:t>iekārtas, ierīces, mēbeles un aprīkojums</a:t>
            </a:r>
          </a:p>
          <a:p>
            <a:pPr algn="just"/>
            <a:r>
              <a:rPr lang="lv-LV" sz="2400" dirty="0">
                <a:latin typeface="Verdana" panose="020B0604030504040204" pitchFamily="34" charset="0"/>
                <a:ea typeface="Verdana" panose="020B0604030504040204" pitchFamily="34" charset="0"/>
              </a:rPr>
              <a:t>informācijas tehnoloģiju aprīkojums</a:t>
            </a:r>
          </a:p>
          <a:p>
            <a:pPr algn="just"/>
            <a:endParaRPr lang="lv-LV" sz="2400" dirty="0">
              <a:latin typeface="Verdana" panose="020B0604030504040204" pitchFamily="34" charset="0"/>
              <a:ea typeface="Verdana" panose="020B0604030504040204" pitchFamily="34" charset="0"/>
            </a:endParaRPr>
          </a:p>
          <a:p>
            <a:pPr marL="0" indent="0" algn="just">
              <a:buNone/>
            </a:pPr>
            <a:r>
              <a:rPr lang="lv-LV" sz="2400" dirty="0">
                <a:latin typeface="Verdana" panose="020B0604030504040204" pitchFamily="34" charset="0"/>
                <a:ea typeface="Verdana" panose="020B0604030504040204" pitchFamily="34" charset="0"/>
              </a:rPr>
              <a:t>Ja medicīnisko tehnoloģiju vienas vienības piegādes izmaksas, ieskaitot pievienotās vērtības nodokli, pārsniedz 20 000</a:t>
            </a:r>
            <a:r>
              <a:rPr lang="lv-LV" sz="2400" i="1" dirty="0">
                <a:latin typeface="Verdana" panose="020B0604030504040204" pitchFamily="34" charset="0"/>
                <a:ea typeface="Verdana" panose="020B0604030504040204" pitchFamily="34" charset="0"/>
              </a:rPr>
              <a:t> </a:t>
            </a:r>
            <a:r>
              <a:rPr lang="lv-LV" sz="2400" i="1" dirty="0" err="1">
                <a:latin typeface="Verdana" panose="020B0604030504040204" pitchFamily="34" charset="0"/>
                <a:ea typeface="Verdana" panose="020B0604030504040204" pitchFamily="34" charset="0"/>
              </a:rPr>
              <a:t>euro</a:t>
            </a:r>
            <a:r>
              <a:rPr lang="lv-LV" sz="2400" dirty="0">
                <a:latin typeface="Verdana" panose="020B0604030504040204" pitchFamily="34" charset="0"/>
                <a:ea typeface="Verdana" panose="020B0604030504040204" pitchFamily="34" charset="0"/>
              </a:rPr>
              <a:t>, nepieciešams Veselības ministrijas – vadošās valsts pārvaldes iestādes veselības jomā – izveidotās tehnoloģiju komisijas saskaņojums.</a:t>
            </a:r>
            <a:endParaRPr lang="en-GB" sz="2400" dirty="0">
              <a:latin typeface="Verdana" panose="020B0604030504040204" pitchFamily="34" charset="0"/>
              <a:ea typeface="Verdana" panose="020B0604030504040204" pitchFamily="34" charset="0"/>
            </a:endParaRPr>
          </a:p>
          <a:p>
            <a:pPr marL="0" indent="0" algn="just">
              <a:buNone/>
            </a:pPr>
            <a:r>
              <a:rPr lang="lv-LV" sz="2400" dirty="0">
                <a:latin typeface="Verdana" panose="020B0604030504040204" pitchFamily="34" charset="0"/>
                <a:ea typeface="Verdana" panose="020B0604030504040204" pitchFamily="34" charset="0"/>
              </a:rPr>
              <a:t>Ārstniecības procesam tieši nepieciešamo medicīnisko tehnoloģiju iegādes vērtēšanas kārtība</a:t>
            </a:r>
            <a:r>
              <a:rPr lang="en-GB" sz="2400" dirty="0">
                <a:latin typeface="Verdana" panose="020B0604030504040204" pitchFamily="34" charset="0"/>
                <a:ea typeface="Verdana" panose="020B0604030504040204" pitchFamily="34" charset="0"/>
              </a:rPr>
              <a:t> </a:t>
            </a:r>
            <a:r>
              <a:rPr lang="en-GB" sz="2400" dirty="0" err="1">
                <a:latin typeface="Verdana" panose="020B0604030504040204" pitchFamily="34" charset="0"/>
                <a:ea typeface="Verdana" panose="020B0604030504040204" pitchFamily="34" charset="0"/>
              </a:rPr>
              <a:t>pieejama</a:t>
            </a:r>
            <a:r>
              <a:rPr lang="en-GB" sz="2400" dirty="0">
                <a:latin typeface="Verdana" panose="020B0604030504040204" pitchFamily="34" charset="0"/>
                <a:ea typeface="Verdana" panose="020B0604030504040204" pitchFamily="34" charset="0"/>
              </a:rPr>
              <a:t>: </a:t>
            </a:r>
            <a:r>
              <a:rPr lang="en-GB" sz="2400" dirty="0">
                <a:latin typeface="Verdana" panose="020B0604030504040204" pitchFamily="34" charset="0"/>
                <a:ea typeface="Verdana" panose="020B0604030504040204" pitchFamily="34" charset="0"/>
                <a:hlinkClick r:id="rId2"/>
              </a:rPr>
              <a:t>https://www.vm.gov.lv/lv/atbalsts-sekundaro-ambulatoro-pakalpojumu-sniedzeju-veselibas-aprupes-infrastrukturas-stiprinasanai-4113i</a:t>
            </a:r>
            <a:endParaRPr lang="lv-LV" sz="2400" dirty="0">
              <a:latin typeface="Verdana" panose="020B0604030504040204" pitchFamily="34" charset="0"/>
              <a:ea typeface="Verdana" panose="020B0604030504040204" pitchFamily="34" charset="0"/>
            </a:endParaRPr>
          </a:p>
          <a:p>
            <a:pPr marL="0" indent="0">
              <a:buNone/>
            </a:pPr>
            <a:endParaRPr lang="lv-LV" sz="2400" dirty="0">
              <a:latin typeface="Verdana" panose="020B0604030504040204" pitchFamily="34" charset="0"/>
              <a:ea typeface="Verdana" panose="020B0604030504040204" pitchFamily="34" charset="0"/>
            </a:endParaRPr>
          </a:p>
        </p:txBody>
      </p:sp>
      <p:sp>
        <p:nvSpPr>
          <p:cNvPr id="4" name="Slide Number Placeholder 3">
            <a:extLst>
              <a:ext uri="{FF2B5EF4-FFF2-40B4-BE49-F238E27FC236}">
                <a16:creationId xmlns:a16="http://schemas.microsoft.com/office/drawing/2014/main" id="{09EB047A-51D7-A12B-ACE7-A980BEB128FB}"/>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4274484316"/>
      </p:ext>
    </p:extLst>
  </p:cSld>
  <p:clrMapOvr>
    <a:masterClrMapping/>
  </p:clrMapOvr>
</p:sld>
</file>

<file path=ppt/theme/theme1.xml><?xml version="1.0" encoding="utf-8"?>
<a:theme xmlns:a="http://schemas.openxmlformats.org/drawingml/2006/main" name="Theme1">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TotalTime>
  <Words>2590</Words>
  <Application>Microsoft Office PowerPoint</Application>
  <PresentationFormat>On-screen Show (4:3)</PresentationFormat>
  <Paragraphs>345</Paragraphs>
  <Slides>35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Arial</vt:lpstr>
      <vt:lpstr>Arial</vt:lpstr>
      <vt:lpstr>Calibri</vt:lpstr>
      <vt:lpstr>Cambria</vt:lpstr>
      <vt:lpstr>Times New Roman</vt:lpstr>
      <vt:lpstr>Verdana</vt:lpstr>
      <vt:lpstr>Wingdings</vt:lpstr>
      <vt:lpstr>Theme1</vt:lpstr>
      <vt:lpstr>  Atveseļošanas un noturības mehānisma plāna investīcija 4.1.1.3.i.    </vt:lpstr>
      <vt:lpstr>Darba kārtība</vt:lpstr>
      <vt:lpstr>PowerPoint Presentation</vt:lpstr>
      <vt:lpstr>Finansējuma saņēmēji</vt:lpstr>
      <vt:lpstr>Atveseļošanas fonda projekti</vt:lpstr>
      <vt:lpstr>Atveseļošanas fonda projekti</vt:lpstr>
      <vt:lpstr>Atbalstāmās darbības</vt:lpstr>
      <vt:lpstr>Atbalstāmās darbības un attiecināmās izmaksas</vt:lpstr>
      <vt:lpstr>Atbalstāmās darbības un attiecināmās izmaksas</vt:lpstr>
      <vt:lpstr>Atbalstāmās darbības un attiecināmās izmaksas</vt:lpstr>
      <vt:lpstr>Piemērs revidenta ziņojumam</vt:lpstr>
      <vt:lpstr>Piemērs revidenta ziņojumam Piemērs revidenta veikto darbību aprakstam un konstatējumiem</vt:lpstr>
      <vt:lpstr>Sasniedzamie rādītāji</vt:lpstr>
      <vt:lpstr>Publiskā un privātā finansējuma proporcija</vt:lpstr>
      <vt:lpstr>Publiskā un privātā finansējuma proporcija</vt:lpstr>
      <vt:lpstr>Projekta finansējums</vt:lpstr>
      <vt:lpstr>Projekta finansējums Piemēri</vt:lpstr>
      <vt:lpstr>Projekta finansējums </vt:lpstr>
      <vt:lpstr>Projekta finansējums </vt:lpstr>
      <vt:lpstr>Līgums par projekta īstenošanu</vt:lpstr>
      <vt:lpstr>Līgums par projekta īstenošanu</vt:lpstr>
      <vt:lpstr>Līgums par projekta īstenošanu</vt:lpstr>
      <vt:lpstr>Iesniedzamie dokumenti</vt:lpstr>
      <vt:lpstr>Iesniedzamie dokumenti</vt:lpstr>
      <vt:lpstr>Iesniedzamie dokumenti</vt:lpstr>
      <vt:lpstr>Iesniedzamie dokumenti</vt:lpstr>
      <vt:lpstr>Iesniedzamie dokumenti</vt:lpstr>
      <vt:lpstr>Publicitātes prasības</vt:lpstr>
      <vt:lpstr>Individuālas konsultācijas par projektu veidlapas aizpildīšanu</vt:lpstr>
      <vt:lpstr>Integrētas veselības aprūpes koncepts</vt:lpstr>
      <vt:lpstr>Integrētās veselības aprūpes vajadzības</vt:lpstr>
      <vt:lpstr>Integrētās veselības aprūpes pieejas ieguvumi</vt:lpstr>
      <vt:lpstr>Būtiskākie ieviešamie IVA risinājumi I</vt:lpstr>
      <vt:lpstr>Būtiskākie ieviešamie IVA risinājumi II</vt:lpstr>
      <vt:lpstr>PALDIES!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dc:title>
  <dc:creator>kkarsa</dc:creator>
  <cp:lastModifiedBy>Kristīne Karsa</cp:lastModifiedBy>
  <cp:revision>1044</cp:revision>
  <cp:lastPrinted>2020-08-31T07:12:28Z</cp:lastPrinted>
  <dcterms:created xsi:type="dcterms:W3CDTF">2006-08-16T00:00:00Z</dcterms:created>
  <dcterms:modified xsi:type="dcterms:W3CDTF">2023-08-09T07:25:28Z</dcterms:modified>
</cp:coreProperties>
</file>