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1183" r:id="rId2"/>
    <p:sldId id="1200" r:id="rId3"/>
    <p:sldId id="1184" r:id="rId4"/>
    <p:sldId id="1188" r:id="rId5"/>
    <p:sldId id="1191" r:id="rId6"/>
    <p:sldId id="1192" r:id="rId7"/>
    <p:sldId id="1193" r:id="rId8"/>
    <p:sldId id="1194" r:id="rId9"/>
    <p:sldId id="1195" r:id="rId10"/>
    <p:sldId id="1196" r:id="rId11"/>
    <p:sldId id="1199" r:id="rId12"/>
    <p:sldId id="1197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6765F9B6-C8B7-42C3-9468-89721F4A4B67}">
          <p14:sldIdLst>
            <p14:sldId id="1183"/>
            <p14:sldId id="1200"/>
            <p14:sldId id="1184"/>
            <p14:sldId id="1188"/>
            <p14:sldId id="1191"/>
            <p14:sldId id="1192"/>
            <p14:sldId id="1193"/>
            <p14:sldId id="1194"/>
            <p14:sldId id="1195"/>
            <p14:sldId id="1196"/>
            <p14:sldId id="1199"/>
            <p14:sldId id="11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ntija Gulbe" initials="SG" lastIdx="2" clrIdx="0">
    <p:extLst>
      <p:ext uri="{19B8F6BF-5375-455C-9EA6-DF929625EA0E}">
        <p15:presenceInfo xmlns:p15="http://schemas.microsoft.com/office/powerpoint/2012/main" userId="S::sintija.gulbe@vm.gov.lv::f8605df6-3b6c-494a-831a-5b482e0d88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636"/>
    <a:srgbClr val="307B8B"/>
    <a:srgbClr val="929000"/>
    <a:srgbClr val="D5F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6327"/>
  </p:normalViewPr>
  <p:slideViewPr>
    <p:cSldViewPr snapToGrid="0">
      <p:cViewPr varScale="1">
        <p:scale>
          <a:sx n="67" d="100"/>
          <a:sy n="67" d="100"/>
        </p:scale>
        <p:origin x="992" y="44"/>
      </p:cViewPr>
      <p:guideLst/>
    </p:cSldViewPr>
  </p:slideViewPr>
  <p:outlineViewPr>
    <p:cViewPr>
      <p:scale>
        <a:sx n="33" d="100"/>
        <a:sy n="33" d="100"/>
      </p:scale>
      <p:origin x="0" y="-114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0C09F-8EE6-CB4C-BF3C-96413D024B10}" type="datetimeFigureOut">
              <a:rPr lang="en-LV" smtClean="0"/>
              <a:t>07/14/2022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9D995-9FED-1744-8FA5-144CB6EAE761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1125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09D995-9FED-1744-8FA5-144CB6EAE761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1328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DABC99-D7B2-2D42-B34F-4370EEF530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183" y="0"/>
            <a:ext cx="3777632" cy="41661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478C24-0F96-494C-BE8E-A6DF41F40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9385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EDD2-C765-4D9F-A929-224879173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05CA49A-2601-9748-95A2-D7292CA1F0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9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F42F-BC9C-4A0B-9733-0E2EE773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A01854-30A4-48D4-A96D-E6C770AB9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2DC12-6BCF-4DA6-A0D5-64D89E2F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51AB8-9483-4F24-9D1B-FBC5D6936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8FB5C-CA1F-4427-BEBF-46858635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B4C53-9802-499A-A793-BEA4E71A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29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1CA26-9E7C-40C8-A0B0-2693F36C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E605D-EE55-4DED-B7A0-EAFEF0CF6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A5926-BF40-4599-BE72-B649BC33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BA405-C121-47A5-9003-B13234B4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42707-2154-4906-80B2-5D973A24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0756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2CCE8-CB58-4023-B0DB-9ADBC5121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2AF50-7545-48A0-9B49-8F3D4BF32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F9AF2-3B7B-4E40-B0A6-06189467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3841F-AB0C-4734-972B-EBBD46AB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06D94-74F9-4B42-B1FB-BD9FD425C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538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8DDE08-321D-4D05-A8E2-750B33F00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591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290A53-4C1D-9449-89B7-4F65DA9AAB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D97F2-614E-4F05-B092-FB9DBEFD8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570DE-5981-4E59-987E-618F12E00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471915C-7E95-DC44-BEC5-0F9E3D1A7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3159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064" y="1079499"/>
            <a:ext cx="9748736" cy="5097463"/>
          </a:xfrm>
        </p:spPr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9490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E32C7D7-FD84-7841-BAEC-280ADBAE4B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1A99B53-E0DB-1B4E-9FA3-8B88B96E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0696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E5AF79-8E7D-B644-A794-BBA661870E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EA8BA-5FDB-4FD3-B305-FAE70C78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31871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lang="en-US" sz="28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F4A939A-8134-9042-A7C3-A952E93096C8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DD7241-044B-6D41-BCBB-7F68841E3C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04B0A8-13AD-2B4B-B683-D1D9B719658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26F7A1E-8BE2-644D-85EE-AB3F9008B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7242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5957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BB44-0E40-418A-9E33-874D4A21D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3B615-D7E9-447C-A4B4-01CD9B48E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BBDCB-4FA6-4A4B-BE0D-EB40F58DD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D2234-17A6-4697-89E8-F7A3AD2D5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8CD8-2F4D-4939-AD4B-D0A551D72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F6CE7C-6318-4F26-9F3E-393B2669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D143B-27D9-4E85-90F9-21C05712C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1373A-C9DA-49AA-A132-5ACE2155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713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E9F93-17C6-4391-801F-D1B9A9C7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4CA6-4A07-4307-9359-901C9C667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26A86-9C0E-41DF-96D5-3B2C370DB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E619E-DF6B-4B60-82BA-744CFE54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32424-9A74-4467-9CB6-2F31B5E8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78E35-CC3B-4EFD-8437-72436E02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029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BAE2A-56A6-4BD5-BBCD-0F345248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A4D28-F26B-4933-9DC2-E9E286F19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0C7F4-EB2C-4233-9703-7FCB85E3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061CC-DD8C-4412-B5CC-230B8FE34E7F}" type="datetimeFigureOut">
              <a:rPr lang="lv-LV" smtClean="0"/>
              <a:t>14.07.2022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7AF53-25DE-443D-A323-4D134E81A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004D2-EFD3-4886-9E48-DF4111319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457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0" r:id="rId4"/>
    <p:sldLayoutId id="2147483654" r:id="rId5"/>
    <p:sldLayoutId id="2147483655" r:id="rId6"/>
    <p:sldLayoutId id="2147483651" r:id="rId7"/>
    <p:sldLayoutId id="214748365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5B16-033D-46F5-E1EC-2A5D92AF37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700" noProof="0" dirty="0"/>
              <a:t>Informatīvais ziņojums </a:t>
            </a:r>
            <a:r>
              <a:rPr lang="lv-LV" sz="2700" i="1" noProof="0" dirty="0"/>
              <a:t>“Par veselības aprūpes nozares iziešanu no Covid-19 izraisītās krīzes 2021/22. gada rudens/ziemas periodā un gatavošanos 2022/23.gada rudens/ziemas scenārijiem”</a:t>
            </a:r>
            <a:endParaRPr lang="lv-LV" i="1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0EE84-8683-D8F1-6AFE-E1CBFC0FA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14.07.2022.</a:t>
            </a:r>
          </a:p>
        </p:txBody>
      </p:sp>
    </p:spTree>
    <p:extLst>
      <p:ext uri="{BB962C8B-B14F-4D97-AF65-F5344CB8AC3E}">
        <p14:creationId xmlns:p14="http://schemas.microsoft.com/office/powerpoint/2010/main" val="4029454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61499-A595-A47C-A1B1-08833EEF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nozares pasākumi vasarā, </a:t>
            </a:r>
            <a:br>
              <a:rPr lang="lv-LV" dirty="0"/>
            </a:br>
            <a:r>
              <a:rPr lang="lv-LV" dirty="0"/>
              <a:t>lai sagatavotos rudenim (II)</a:t>
            </a:r>
            <a:endParaRPr lang="lv-LV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1BEB-372F-1068-A665-AE692B837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760765" cy="4744141"/>
          </a:xfrm>
        </p:spPr>
        <p:txBody>
          <a:bodyPr>
            <a:normAutofit fontScale="92500" lnSpcReduction="10000"/>
          </a:bodyPr>
          <a:lstStyle/>
          <a:p>
            <a:r>
              <a:rPr lang="lv-LV" noProof="0" dirty="0"/>
              <a:t>ārstniecība:</a:t>
            </a:r>
          </a:p>
          <a:p>
            <a:pPr lvl="1"/>
            <a:r>
              <a:rPr lang="lv-LV" noProof="0" dirty="0"/>
              <a:t>infrastruktūras &amp; aprīkojuma projektu pabeigšana</a:t>
            </a:r>
          </a:p>
          <a:p>
            <a:pPr lvl="1"/>
            <a:r>
              <a:rPr lang="lv-LV" noProof="0" dirty="0"/>
              <a:t>sadarbības tīkla </a:t>
            </a:r>
            <a:r>
              <a:rPr lang="lv-LV" dirty="0"/>
              <a:t>nostiprināšana, spēja ātri izvērst slimnīcu kapacitāti</a:t>
            </a:r>
            <a:endParaRPr lang="lv-LV" noProof="0" dirty="0"/>
          </a:p>
          <a:p>
            <a:pPr lvl="1"/>
            <a:r>
              <a:rPr lang="lv-LV" noProof="0" dirty="0"/>
              <a:t>klīnisko algoritmu aktualizēšana, pacientu </a:t>
            </a:r>
            <a:r>
              <a:rPr lang="lv-LV" dirty="0"/>
              <a:t>ceļu izstrādāšana, apmācības</a:t>
            </a:r>
          </a:p>
          <a:p>
            <a:pPr lvl="1"/>
            <a:r>
              <a:rPr lang="lv-LV" noProof="0" dirty="0"/>
              <a:t>Ģimenes ārstu gatavība, darbs ar riska grupām, vakcinācija</a:t>
            </a:r>
          </a:p>
          <a:p>
            <a:pPr lvl="1"/>
            <a:r>
              <a:rPr lang="lv-LV" noProof="0" dirty="0"/>
              <a:t>Covid-19 seku novēršana – rehabilitācija, hroniskie pacienti, psihiskā veselība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jauno pakalpojumu nostiprināšana – attālinātās konsultācijas, skābekļa terapija mājās, efektīva pacientu pārvešana</a:t>
            </a:r>
          </a:p>
          <a:p>
            <a:pPr lvl="1"/>
            <a:endParaRPr lang="lv-LV" noProof="0" dirty="0"/>
          </a:p>
          <a:p>
            <a:pPr lvl="1"/>
            <a:r>
              <a:rPr lang="lv-LV" dirty="0"/>
              <a:t>uzlabot veselības sistēmas noslodzes monitoringu</a:t>
            </a:r>
          </a:p>
          <a:p>
            <a:pPr lvl="1"/>
            <a:r>
              <a:rPr lang="lv-LV" dirty="0"/>
              <a:t>pētījums par paaugstinātās mirstības cēloņiem</a:t>
            </a:r>
          </a:p>
          <a:p>
            <a:pPr lvl="1"/>
            <a:endParaRPr lang="lv-LV" noProof="0" dirty="0"/>
          </a:p>
          <a:p>
            <a:r>
              <a:rPr lang="lv-LV" noProof="0" dirty="0"/>
              <a:t>komunikācija sabiedrībai (par situāciju, rīcību, pienākumiem, rekomendācijas)</a:t>
            </a:r>
          </a:p>
        </p:txBody>
      </p:sp>
    </p:spTree>
    <p:extLst>
      <p:ext uri="{BB962C8B-B14F-4D97-AF65-F5344CB8AC3E}">
        <p14:creationId xmlns:p14="http://schemas.microsoft.com/office/powerpoint/2010/main" val="4053727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255A-5204-DF9F-90B1-29DA79CC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Indikatīvās papildus izmaksas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F2B75F4B-D17A-D38D-FB3C-54FE11063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59732"/>
              </p:ext>
            </p:extLst>
          </p:nvPr>
        </p:nvGraphicFramePr>
        <p:xfrm>
          <a:off x="310102" y="1680973"/>
          <a:ext cx="11559210" cy="40479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87009">
                  <a:extLst>
                    <a:ext uri="{9D8B030D-6E8A-4147-A177-3AD203B41FA5}">
                      <a16:colId xmlns:a16="http://schemas.microsoft.com/office/drawing/2014/main" val="2606783487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4237559126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1935122827"/>
                    </a:ext>
                  </a:extLst>
                </a:gridCol>
                <a:gridCol w="1490870">
                  <a:extLst>
                    <a:ext uri="{9D8B030D-6E8A-4147-A177-3AD203B41FA5}">
                      <a16:colId xmlns:a16="http://schemas.microsoft.com/office/drawing/2014/main" val="292508829"/>
                    </a:ext>
                  </a:extLst>
                </a:gridCol>
                <a:gridCol w="1520688">
                  <a:extLst>
                    <a:ext uri="{9D8B030D-6E8A-4147-A177-3AD203B41FA5}">
                      <a16:colId xmlns:a16="http://schemas.microsoft.com/office/drawing/2014/main" val="1864078095"/>
                    </a:ext>
                  </a:extLst>
                </a:gridCol>
              </a:tblGrid>
              <a:tr h="527544">
                <a:tc>
                  <a:txBody>
                    <a:bodyPr/>
                    <a:lstStyle/>
                    <a:p>
                      <a:endParaRPr lang="en-LV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ebkurā gadījumā II pusgadam*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8254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KOPĀ,</a:t>
                      </a:r>
                      <a:r>
                        <a:rPr lang="en-LV" sz="1500" b="0" i="1" dirty="0">
                          <a:latin typeface="+mn-lt"/>
                          <a:cs typeface="Times New Roman" panose="02020603050405020304" pitchFamily="18" charset="0"/>
                        </a:rPr>
                        <a:t> t.sk. lielākās pozīcijas: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17847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76805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akcinācija, riska grupu reģistrs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1.3m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1631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COVID ārstēšana &amp; sekas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LV" sz="15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5567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COVID-19 ārstēšana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.1m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>
                          <a:latin typeface="+mn-lt"/>
                          <a:cs typeface="Times New Roman" panose="02020603050405020304" pitchFamily="18" charset="0"/>
                        </a:rPr>
                        <a:t>63.6</a:t>
                      </a:r>
                      <a:r>
                        <a:rPr lang="en-LV" sz="1500" i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66693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rehabilitācija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5248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gultu</a:t>
                      </a:r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izmaksas</a:t>
                      </a: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0.5m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6564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0" algn="l"/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Sistēmas kapacitātes &amp; drošības uzturēšana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194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bservācija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08357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400" i="1" dirty="0">
                          <a:latin typeface="+mn-lt"/>
                          <a:cs typeface="Times New Roman" panose="02020603050405020304" pitchFamily="18" charset="0"/>
                        </a:rPr>
                        <a:t>ĢĀ kapacitāte (attālinātie pakalpojumi, aizvietošana, darbinieki)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1211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2.0m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.7m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386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837F843-5799-065F-B1A1-CACCFDBC7CED}"/>
              </a:ext>
            </a:extLst>
          </p:cNvPr>
          <p:cNvSpPr/>
          <p:nvPr/>
        </p:nvSpPr>
        <p:spPr>
          <a:xfrm>
            <a:off x="498876" y="5906474"/>
            <a:ext cx="11179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*     Finansējums «Jebkurā gadījumā II pusgadam» no neizmantotā 12.programmā un LNG.</a:t>
            </a:r>
          </a:p>
          <a:p>
            <a:pPr>
              <a:lnSpc>
                <a:spcPct val="100000"/>
              </a:lnSpc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**   Izmaksas 1.-3.scenārijam indikatīvas. Attīstoties scenārijiem, summas tiks precizētas, izvērtēti atlikumi 12.programmā un LNG,</a:t>
            </a:r>
            <a:b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</a:b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       nepieciešamības gadījumā gatavoti jauni LNG pieprasījumi.</a:t>
            </a:r>
          </a:p>
        </p:txBody>
      </p:sp>
    </p:spTree>
    <p:extLst>
      <p:ext uri="{BB962C8B-B14F-4D97-AF65-F5344CB8AC3E}">
        <p14:creationId xmlns:p14="http://schemas.microsoft.com/office/powerpoint/2010/main" val="40665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E9285-00C3-14B5-174F-28F98D937A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noProof="0" dirty="0"/>
              <a:t>Paldies!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FF064-FACB-2DFC-8C02-E41B9635E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14.07.2022.</a:t>
            </a:r>
          </a:p>
        </p:txBody>
      </p:sp>
    </p:spTree>
    <p:extLst>
      <p:ext uri="{BB962C8B-B14F-4D97-AF65-F5344CB8AC3E}">
        <p14:creationId xmlns:p14="http://schemas.microsoft.com/office/powerpoint/2010/main" val="99337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6023-EA6E-8038-EBFD-9FB6EA15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sistēmas veiktspēja Covid-19 apkarošanā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A48A-4D61-200E-A131-325D82C11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noProof="0" dirty="0"/>
              <a:t>hospitalizēti 31’000 Covid-19 pacientu, visvairāk: 1120/nedēļā (25-31/10/21)</a:t>
            </a:r>
          </a:p>
          <a:p>
            <a:r>
              <a:rPr lang="lv-LV" noProof="0" dirty="0"/>
              <a:t>maksimālais vienlaicīgo Covid-19 pacientu skaits slimnīcās: 1338 (15/11/21)</a:t>
            </a:r>
          </a:p>
          <a:p>
            <a:r>
              <a:rPr lang="lv-LV" noProof="0" dirty="0"/>
              <a:t>maksimālais NMPD izsaukumu skaits: 266/dienā (vidējais 25-31/10/21)</a:t>
            </a:r>
          </a:p>
          <a:p>
            <a:r>
              <a:rPr lang="lv-LV" noProof="0" dirty="0"/>
              <a:t>kopējais ĢĀ konsultāciju skaits mēnesī (Covid-19 ~1/3): </a:t>
            </a:r>
            <a:br>
              <a:rPr lang="lv-LV" noProof="0" dirty="0"/>
            </a:br>
            <a:r>
              <a:rPr lang="lv-LV" noProof="0" dirty="0"/>
              <a:t>	700’000 (“Delta” – 09&amp;10/2021)… 780’000 (“</a:t>
            </a:r>
            <a:r>
              <a:rPr lang="lv-LV" noProof="0" dirty="0" err="1"/>
              <a:t>Omicron</a:t>
            </a:r>
            <a:r>
              <a:rPr lang="lv-LV" noProof="0" dirty="0"/>
              <a:t>” – 01/2022)</a:t>
            </a:r>
          </a:p>
          <a:p>
            <a:r>
              <a:rPr lang="lv-LV" noProof="0" dirty="0"/>
              <a:t>7 miljoni PĶR testu (pozitīvi ~12%), t.sk. skolu </a:t>
            </a:r>
            <a:r>
              <a:rPr lang="lv-LV" noProof="0" dirty="0" err="1"/>
              <a:t>skrīnings</a:t>
            </a:r>
            <a:r>
              <a:rPr lang="lv-LV" noProof="0" dirty="0"/>
              <a:t>, + vēl </a:t>
            </a:r>
            <a:r>
              <a:rPr lang="lv-LV" noProof="0" dirty="0" err="1"/>
              <a:t>Ag</a:t>
            </a:r>
            <a:r>
              <a:rPr lang="lv-LV" noProof="0" dirty="0"/>
              <a:t> testi/</a:t>
            </a:r>
            <a:r>
              <a:rPr lang="lv-LV" noProof="0" dirty="0" err="1"/>
              <a:t>paštesti</a:t>
            </a:r>
            <a:endParaRPr lang="lv-LV" noProof="0" dirty="0"/>
          </a:p>
          <a:p>
            <a:r>
              <a:rPr lang="lv-LV" noProof="0" dirty="0"/>
              <a:t>2’885’707 vakcinācijas fakti, uzsākuši 71,04% iedzīvotāju, pabeiguši 68,88%, </a:t>
            </a:r>
            <a:br>
              <a:rPr lang="lv-LV" noProof="0" dirty="0"/>
            </a:br>
            <a:r>
              <a:rPr lang="lv-LV" noProof="0" dirty="0"/>
              <a:t>	</a:t>
            </a:r>
            <a:r>
              <a:rPr lang="lv-LV" noProof="0" dirty="0" err="1"/>
              <a:t>balstvakcīna</a:t>
            </a:r>
            <a:r>
              <a:rPr lang="lv-LV" noProof="0" dirty="0"/>
              <a:t> 27,68%</a:t>
            </a:r>
          </a:p>
          <a:p>
            <a:r>
              <a:rPr lang="lv-LV" noProof="0" dirty="0"/>
              <a:t>933 vakcinācijas kabineti, 8 lielie centri, 19 pašvaldību centri, 23 tirdzniecības centri, 7 </a:t>
            </a:r>
            <a:r>
              <a:rPr lang="lv-LV" noProof="0" dirty="0" err="1"/>
              <a:t>vakcīnbusi</a:t>
            </a:r>
            <a:r>
              <a:rPr lang="lv-LV" noProof="0" dirty="0"/>
              <a:t>, 10 mobilie punkti, 521 izbraukumi, ~34’000 dzīvesvietās</a:t>
            </a:r>
          </a:p>
        </p:txBody>
      </p:sp>
    </p:spTree>
    <p:extLst>
      <p:ext uri="{BB962C8B-B14F-4D97-AF65-F5344CB8AC3E}">
        <p14:creationId xmlns:p14="http://schemas.microsoft.com/office/powerpoint/2010/main" val="4167021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F6C64-83E1-8736-A500-A385986D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noProof="0" dirty="0"/>
              <a:t>Paveiktais slimnīcu kapacitātes stiprināšanai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547C-D08D-CFF2-DAE1-29BA006A1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noProof="0" dirty="0"/>
              <a:t>izveidots slimnīcu sadarbības tīkls, kas ļautu palielināt </a:t>
            </a:r>
            <a:r>
              <a:rPr lang="lv-LV" b="1" noProof="0" dirty="0"/>
              <a:t>kopējo kapacitāti līdz 3300 gultām</a:t>
            </a:r>
            <a:r>
              <a:rPr lang="lv-LV" noProof="0" dirty="0"/>
              <a:t>:</a:t>
            </a:r>
          </a:p>
          <a:p>
            <a:pPr lvl="1"/>
            <a:r>
              <a:rPr lang="lv-LV" dirty="0"/>
              <a:t>Covid pārprofilētas </a:t>
            </a:r>
            <a:r>
              <a:rPr lang="lv-LV" noProof="0" dirty="0"/>
              <a:t>2178 gultas, izveidotas 280 jaunas, +736 no saviem resursiem</a:t>
            </a:r>
          </a:p>
          <a:p>
            <a:pPr lvl="1"/>
            <a:r>
              <a:rPr lang="lv-LV" noProof="0" dirty="0"/>
              <a:t>izveidotas 107 jaunas IT gultas</a:t>
            </a:r>
          </a:p>
          <a:p>
            <a:pPr lvl="1"/>
            <a:r>
              <a:rPr lang="lv-LV" noProof="0" dirty="0"/>
              <a:t>izstrādāti IT gultu līmeņi atbilstoši sniedzamajiem pakalpojumiem un nepieciešamajiem cilvēkresursiem</a:t>
            </a:r>
          </a:p>
          <a:p>
            <a:r>
              <a:rPr lang="lv-LV" noProof="0" dirty="0"/>
              <a:t>ieguldījumi slimnīcu infrastruktūrā, t.sk.:</a:t>
            </a:r>
          </a:p>
          <a:p>
            <a:pPr lvl="1"/>
            <a:r>
              <a:rPr lang="lv-LV" noProof="0" dirty="0"/>
              <a:t>pacientu plūsmu nodalīšanai uzņemšanā, papildus observācijas gultas</a:t>
            </a:r>
          </a:p>
          <a:p>
            <a:pPr lvl="1"/>
            <a:r>
              <a:rPr lang="lv-LV" noProof="0" dirty="0"/>
              <a:t>uzlabota skābekļa pieejamība ievērojami lielākam pacientu skaitam</a:t>
            </a:r>
          </a:p>
          <a:p>
            <a:r>
              <a:rPr lang="lv-LV" noProof="0" dirty="0"/>
              <a:t>iegādātas (+ ārvalstu palīdzība) medicīniskās ierīces un iekārtas ārstēšanai, diagnostikai, laboratorijai; izveidotas rezerves</a:t>
            </a:r>
          </a:p>
          <a:p>
            <a:r>
              <a:rPr lang="lv-LV" dirty="0"/>
              <a:t>iekārtas un līdzekļi dezinfekcijai, lai ierobežotu infekcijas izplatīšanos</a:t>
            </a:r>
          </a:p>
        </p:txBody>
      </p:sp>
    </p:spTree>
    <p:extLst>
      <p:ext uri="{BB962C8B-B14F-4D97-AF65-F5344CB8AC3E}">
        <p14:creationId xmlns:p14="http://schemas.microsoft.com/office/powerpoint/2010/main" val="350734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 (I)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7851DD-565C-EE4E-ADCC-CEF97C09E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703370"/>
              </p:ext>
            </p:extLst>
          </p:nvPr>
        </p:nvGraphicFramePr>
        <p:xfrm>
          <a:off x="0" y="1538196"/>
          <a:ext cx="12191999" cy="53079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16289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8514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608716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1558904">
                <a:tc>
                  <a:txBody>
                    <a:bodyPr/>
                    <a:lstStyle/>
                    <a:p>
                      <a:r>
                        <a:rPr lang="lv-LV" sz="1900" b="1" i="1" noProof="0">
                          <a:latin typeface="+mn-lt"/>
                          <a:cs typeface="Times New Roman" panose="02020603050405020304" pitchFamily="18" charset="0"/>
                        </a:rPr>
                        <a:t>Epidēmiju raksturojošās pazīmes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mirstības pieaugums riska grupās.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 arī plašākai sabiedrībai, īpaši nevakcinētajiem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mirstība, īpaši nevakcinētajiem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Slimnīcu pārslodze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598174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Veselības aprūpes pakalpojumi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Nodrošināta visa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Covid-19 pacienti – vairāk ĢĀ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noslodze/pārslodze,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nav būtiski ietekmēta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ierobežoti atsevišķi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pakalpojumi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endParaRPr lang="lv-LV" sz="1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&amp;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būtiska noslodze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Sākta plānveida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pakalpojumu ierobežošana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ilgstoši, IT, speciāla aprūpe (piem. skābeklis)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Kritiska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pārslodze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Ierobežota pakalpojumu sniegšana, izņemot neatliekamo, atsevišķus pakalpojumus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06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</a:t>
            </a:r>
            <a:r>
              <a:rPr lang="lv-LV" noProof="0" dirty="0"/>
              <a:t> (II)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B73396-4B94-52D5-39C5-62897E629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556571"/>
              </p:ext>
            </p:extLst>
          </p:nvPr>
        </p:nvGraphicFramePr>
        <p:xfrm>
          <a:off x="0" y="1309536"/>
          <a:ext cx="12192000" cy="56021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2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2658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2145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1075918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361042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Vakcinācija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60+, riska grupas, augsta riska darbs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ĢĀ, ĀI vakcinācijas kabinetos, dzīves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Vienlaicīgi ar gripu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grupu tiešā uzrunāšana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kam kontakts ar cilvēkiem, kritiski svarīgās nozarēs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vakcinācija darbavietās, tirdzniecības centros, izbraukumi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komunikācija pārējo informēšanai par iespējām vakcinēties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 visas sabiedrības vakcinācija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liela mēroga centri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plašas komunikācijas aktivitātes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077120">
                <a:tc>
                  <a:txBody>
                    <a:bodyPr/>
                    <a:lstStyle/>
                    <a:p>
                      <a:r>
                        <a:rPr lang="lv-LV" sz="1900" b="1" i="0" noProof="0">
                          <a:latin typeface="+mn-lt"/>
                          <a:cs typeface="Times New Roman" panose="02020603050405020304" pitchFamily="18" charset="0"/>
                        </a:rPr>
                        <a:t>Testēšana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PĶR – diagnostika, ārstēšana, epid. uzraudzība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Ag, paštesti – inficēšanās apstiprināšana, skrīnings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grupas,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. izmeklēšana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epidēmijas bremzēšanai –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skolās, darba vietās, saņemot pakalpojumus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Sākotnēji – 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 (skolas, ceļotāji, augstas izplatība teritorijas u.c.)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plaša inficēšanās – testē prioritāri diagnostikai, ārstēšanai,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epid.uzraudzībai</a:t>
                      </a:r>
                      <a:endParaRPr lang="lv-LV" sz="1900" noProof="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Testēšana (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) skolās, darba vietās, saņemot pakalpojumus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1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</a:t>
            </a:r>
            <a:r>
              <a:rPr lang="lv-LV" noProof="0" dirty="0"/>
              <a:t> (III)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108517-7EEB-83E8-9346-48C2DB848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145819"/>
              </p:ext>
            </p:extLst>
          </p:nvPr>
        </p:nvGraphicFramePr>
        <p:xfrm>
          <a:off x="46049" y="1398986"/>
          <a:ext cx="12145952" cy="54267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16953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324584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285547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48943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781954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470976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Inficēto personu aptauja, informēšana, izolācija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Inficētais saņem informāciju (SMS) no SPKC par statusu &amp; drošības pasākumiem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Netiek veikta aktīva kontaktpersonu apzināšana, izņemot uzliesmojumu izmeklēšanu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Sākotnēji (īpaši, ja izplatās jauns bīstams varants):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inficētais saņem informāciju no SPKC par statusu &amp; drošības pasākumiem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tiek veikta aptauja un informēšana, lai veicinātu izolācijas ievērošanu un kontaktpersonu noteikšanu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Ja plaša inficēšanās – inficēto aptauja riska grupās un  augsta riska uzliesmojumu izmeklēšanai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173833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Mājas karantīna (kontaktpersonām)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Vakcinētām/revakcinētām personām – atkarībā no vakcīnas efektivitātes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Kopumā netiek noteikta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–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Rekomendēts neapmeklēt sabiedriskas vietas, strādāt attālināti, sabiedriskās vietās lietot FFP2 respiratoru u.c.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Noteikta atbilstoši risku lielumam (it īpaši, ja izplatās bīstams variants):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augsta riska darba vietās vai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visām personām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Epidemioloģiskā bīstamība vērtēta līdz ar ietekmi uz darbaspēka resursiem, attiecīgi koriģēti karantīnas nosacījumi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8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 </a:t>
            </a:r>
            <a:r>
              <a:rPr lang="lv-LV" noProof="0" dirty="0"/>
              <a:t>(VI)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5EBB4A-DC70-69E5-763D-4C979E449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75650"/>
              </p:ext>
            </p:extLst>
          </p:nvPr>
        </p:nvGraphicFramePr>
        <p:xfrm>
          <a:off x="32607" y="1503028"/>
          <a:ext cx="12159392" cy="53549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0104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05751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430358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22242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831517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4523454">
                <a:tc>
                  <a:txBody>
                    <a:bodyPr/>
                    <a:lstStyle/>
                    <a:p>
                      <a:r>
                        <a:rPr lang="lv-LV" sz="1900" b="1" i="0" noProof="0" dirty="0">
                          <a:latin typeface="+mn-lt"/>
                          <a:cs typeface="Times New Roman" panose="02020603050405020304" pitchFamily="18" charset="0"/>
                        </a:rPr>
                        <a:t>Nefarmaceitiskie epidemioloģiskās drošības pasākumi (NFEDP)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medicīniskās maskas  vai FFP2 respiratori augsta riska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vakcinācija (revakcinācija)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Rekomendācijas darba vietām, pakalpojumu sniegšanai, izglītībai u.c. (testēšana, vēdināšana, attālinātais darbs, cilvēku skaita ierobežojumi, karantīna un izolācija u.c.)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med. maskas vai FFP2 sabiedriskās vietās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drošības pasākumi augsta riska vietās (ĀI, SAC u.c.)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ja plaša inficēšanās – ierobežoti pasākumi ar lielu cilvēku skaitu, veicināts attālinātais darbs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ierobežoti pasākumi ar lielu cilvēku skaitu, veicināts attālinātais darbs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ja plaša inficēšanās: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tiek lemts par b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ūtiskāku cilvēku mobilitātes ierobežošanu &amp; risku mazināšana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vakcinācija (revakcinācija) pasākumos vai saņemot pakalpojumus, testēšana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17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01AEA-52E0-7B16-E677-4C6568B94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jebkurā scenārijā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7C776-CF6E-6C22-12C4-53E8643FE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noProof="0" dirty="0"/>
          </a:p>
          <a:p>
            <a:r>
              <a:rPr lang="lv-LV" noProof="0" dirty="0"/>
              <a:t>Covid-19 testēšana </a:t>
            </a:r>
            <a:r>
              <a:rPr lang="lv-LV" sz="2000" i="1" noProof="0" dirty="0"/>
              <a:t>(t.sk. PĶR – stacionāros, riska grupām, epidemioloģiskai izmeklēšanai)</a:t>
            </a:r>
            <a:endParaRPr lang="lv-LV" sz="2800" i="1" noProof="0" dirty="0"/>
          </a:p>
          <a:p>
            <a:r>
              <a:rPr lang="lv-LV" noProof="0" dirty="0"/>
              <a:t>Pozitīvo testu sekvencēšana, notekūdeņu monitorings</a:t>
            </a:r>
          </a:p>
          <a:p>
            <a:r>
              <a:rPr lang="lv-LV" noProof="0" dirty="0"/>
              <a:t>Covid-19 pacientu ārstēšana, dinamiskā novērošana, rehabilitācija</a:t>
            </a:r>
          </a:p>
          <a:p>
            <a:r>
              <a:rPr lang="lv-LV" noProof="0" dirty="0"/>
              <a:t>IAL pieejamība un izmantošana, epidemioloģiskā drošība ĀI, observācija</a:t>
            </a:r>
          </a:p>
          <a:p>
            <a:r>
              <a:rPr lang="lv-LV" noProof="0" dirty="0"/>
              <a:t>Senioru, riska grupu vakcinēšana pret Covid-19 no septembra</a:t>
            </a:r>
          </a:p>
          <a:p>
            <a:r>
              <a:rPr lang="lv-LV" dirty="0"/>
              <a:t>Gatavošanās straujai veselības sistēmas &amp; vakcinācijas kapacitātes celšanai</a:t>
            </a:r>
          </a:p>
        </p:txBody>
      </p:sp>
    </p:spTree>
    <p:extLst>
      <p:ext uri="{BB962C8B-B14F-4D97-AF65-F5344CB8AC3E}">
        <p14:creationId xmlns:p14="http://schemas.microsoft.com/office/powerpoint/2010/main" val="99988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30E6B-A0DF-FD92-68A8-6A5B81E5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vasarā, </a:t>
            </a:r>
            <a:br>
              <a:rPr lang="lv-LV" noProof="0" dirty="0"/>
            </a:br>
            <a:r>
              <a:rPr lang="lv-LV" noProof="0" dirty="0"/>
              <a:t>lai sagatavotos rudenim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7CF88-9D8B-D691-8FFF-DD70E7084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4079"/>
          </a:xfrm>
        </p:spPr>
        <p:txBody>
          <a:bodyPr>
            <a:normAutofit fontScale="85000" lnSpcReduction="20000"/>
          </a:bodyPr>
          <a:lstStyle/>
          <a:p>
            <a:r>
              <a:rPr lang="lv-LV" noProof="0" dirty="0"/>
              <a:t>SPKC gatavība, IT risinājumi, sistēmu integrācijas:</a:t>
            </a:r>
          </a:p>
          <a:p>
            <a:pPr lvl="1"/>
            <a:r>
              <a:rPr lang="lv-LV" noProof="0" dirty="0"/>
              <a:t>savlaicīga starptautiskā brīdināšana, notekūdeņu monitorings, sekvencēšana</a:t>
            </a:r>
          </a:p>
          <a:p>
            <a:pPr lvl="1"/>
            <a:r>
              <a:rPr lang="lv-LV" noProof="0" dirty="0"/>
              <a:t>IT rīki </a:t>
            </a:r>
            <a:r>
              <a:rPr lang="lv-LV" dirty="0"/>
              <a:t>– </a:t>
            </a:r>
            <a:r>
              <a:rPr lang="lv-LV" noProof="0" dirty="0"/>
              <a:t>efektīvam epidemioloģiskajam monitoringam, darbam ar inficētajiem un kontaktiem, sistēmu integrācija</a:t>
            </a:r>
          </a:p>
          <a:p>
            <a:pPr lvl="1"/>
            <a:r>
              <a:rPr lang="lv-LV" noProof="0" dirty="0"/>
              <a:t>algoritmi efektīvam darbam ar inficētajiem un kontaktiem dažādas epidēmijās stadijās</a:t>
            </a:r>
          </a:p>
          <a:p>
            <a:pPr lvl="1"/>
            <a:r>
              <a:rPr lang="lv-LV" noProof="0" dirty="0"/>
              <a:t>epidēmijas pārvaldības  </a:t>
            </a:r>
            <a:r>
              <a:rPr lang="lv-LV" noProof="0" dirty="0" err="1"/>
              <a:t>izvērtējums</a:t>
            </a:r>
            <a:r>
              <a:rPr lang="lv-LV" noProof="0" dirty="0"/>
              <a:t> ar ECDC/WHO ekspertiem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veselības </a:t>
            </a:r>
            <a:r>
              <a:rPr lang="lv-LV" i="1" noProof="0" dirty="0" err="1">
                <a:solidFill>
                  <a:srgbClr val="E67636"/>
                </a:solidFill>
              </a:rPr>
              <a:t>pratība</a:t>
            </a:r>
            <a:r>
              <a:rPr lang="lv-LV" i="1" noProof="0" dirty="0">
                <a:solidFill>
                  <a:srgbClr val="E67636"/>
                </a:solidFill>
              </a:rPr>
              <a:t> – maskas, vēdināšana, attālinātais darbs sezonālo epidēmiju laikā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vakcinācija</a:t>
            </a:r>
          </a:p>
          <a:p>
            <a:pPr lvl="1"/>
            <a:r>
              <a:rPr lang="lv-LV" dirty="0"/>
              <a:t>gatavot kapacitāti &amp; pasākumus atbilstoši </a:t>
            </a:r>
            <a:r>
              <a:rPr lang="lv-LV" noProof="0" dirty="0"/>
              <a:t>scenārijiem – riska grupām, riska profesijām, visiem</a:t>
            </a:r>
          </a:p>
          <a:p>
            <a:pPr lvl="1"/>
            <a:r>
              <a:rPr lang="lv-LV" noProof="0" dirty="0"/>
              <a:t>Riska grupu reģistrs </a:t>
            </a:r>
            <a:r>
              <a:rPr lang="lv-LV" noProof="0" dirty="0">
                <a:sym typeface="Wingdings" pitchFamily="2" charset="2"/>
              </a:rPr>
              <a:t></a:t>
            </a:r>
            <a:r>
              <a:rPr lang="lv-LV" noProof="0" dirty="0"/>
              <a:t> fokusēts darbs ar riska grupām (arī ārstniecībā)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izstrādāto risinājumu pielietošana citām vakcīnām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Covid-19 vakcīnu un zāļu portfeļi, IAL – pietiekami, atjaunoti pēc vīrusa specifikas</a:t>
            </a:r>
          </a:p>
          <a:p>
            <a:r>
              <a:rPr lang="lv-LV" noProof="0" dirty="0"/>
              <a:t>spēja ātri izvērst testēšanas kapacitāti, dažādām grupām</a:t>
            </a:r>
          </a:p>
        </p:txBody>
      </p:sp>
    </p:spTree>
    <p:extLst>
      <p:ext uri="{BB962C8B-B14F-4D97-AF65-F5344CB8AC3E}">
        <p14:creationId xmlns:p14="http://schemas.microsoft.com/office/powerpoint/2010/main" val="385641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24235</TotalTime>
  <Words>1548</Words>
  <Application>Microsoft Office PowerPoint</Application>
  <PresentationFormat>Widescreen</PresentationFormat>
  <Paragraphs>198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SegoeUI</vt:lpstr>
      <vt:lpstr>System Font Regular</vt:lpstr>
      <vt:lpstr>Office Theme</vt:lpstr>
      <vt:lpstr>Informatīvais ziņojums “Par veselības aprūpes nozares iziešanu no Covid-19 izraisītās krīzes 2021/22. gada rudens/ziemas periodā un gatavošanos 2022/23.gada rudens/ziemas scenārijiem”</vt:lpstr>
      <vt:lpstr>Veselības sistēmas veiktspēja Covid-19 apkarošanā</vt:lpstr>
      <vt:lpstr>Paveiktais slimnīcu kapacitātes stiprināšanai</vt:lpstr>
      <vt:lpstr>3 scenāriji 2022.gada rudenim (I)</vt:lpstr>
      <vt:lpstr>3 scenāriji 2022.gada rudenim (II)</vt:lpstr>
      <vt:lpstr>3 scenāriji 2022.gada rudenim (III)</vt:lpstr>
      <vt:lpstr>3 scenāriji 2022.gada rudenim (VI)</vt:lpstr>
      <vt:lpstr>Veselības nozares pasākumi jebkurā scenārijā</vt:lpstr>
      <vt:lpstr>Veselības nozares pasākumi vasarā,  lai sagatavotos rudenim (I)</vt:lpstr>
      <vt:lpstr>Veselības nozares pasākumi vasarā,  lai sagatavotos rudenim (II)</vt:lpstr>
      <vt:lpstr>Indikatīvās papildus izmaksas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Jana Feldmane</dc:creator>
  <cp:lastModifiedBy>Sintija Gulbe</cp:lastModifiedBy>
  <cp:revision>320</cp:revision>
  <dcterms:created xsi:type="dcterms:W3CDTF">2021-04-12T07:24:52Z</dcterms:created>
  <dcterms:modified xsi:type="dcterms:W3CDTF">2022-07-14T09:39:20Z</dcterms:modified>
</cp:coreProperties>
</file>