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27" r:id="rId3"/>
    <p:sldId id="328" r:id="rId4"/>
    <p:sldId id="30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6" r:id="rId43"/>
    <p:sldId id="297" r:id="rId44"/>
    <p:sldId id="298" r:id="rId45"/>
    <p:sldId id="299" r:id="rId46"/>
    <p:sldId id="300" r:id="rId47"/>
    <p:sldId id="301" r:id="rId48"/>
    <p:sldId id="304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9" r:id="rId7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62" d="100"/>
          <a:sy n="62" d="100"/>
        </p:scale>
        <p:origin x="8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399" y="2852938"/>
            <a:ext cx="10363200" cy="1190712"/>
          </a:xfrm>
        </p:spPr>
        <p:txBody>
          <a:bodyPr anchor="ctr" anchorCtr="0">
            <a:normAutofit/>
          </a:bodyPr>
          <a:lstStyle>
            <a:lvl1pPr algn="ctr">
              <a:defRPr sz="3200"/>
            </a:lvl1pPr>
          </a:lstStyle>
          <a:p>
            <a:r>
              <a:rPr lang="lv-LV" dirty="0"/>
              <a:t>Prezentācijas nosaukums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3999" y="4521597"/>
            <a:ext cx="9144000" cy="54448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Vārds uzvārds, ieņemamais amats, kontaktinformācija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12192000" cy="2446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52"/>
          <a:stretch/>
        </p:blipFill>
        <p:spPr>
          <a:xfrm>
            <a:off x="3556000" y="2"/>
            <a:ext cx="5036843" cy="2676697"/>
          </a:xfrm>
          <a:prstGeom prst="rect">
            <a:avLst/>
          </a:prstGeom>
        </p:spPr>
      </p:pic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1523999" y="5661578"/>
            <a:ext cx="9144000" cy="365125"/>
          </a:xfrm>
        </p:spPr>
        <p:txBody>
          <a:bodyPr/>
          <a:lstStyle>
            <a:lvl1pPr algn="ctr">
              <a:defRPr sz="1400"/>
            </a:lvl1pPr>
          </a:lstStyle>
          <a:p>
            <a:fld id="{E1958E25-BC88-4462-BA5F-060F0CD309B0}" type="datetimeFigureOut">
              <a:rPr lang="lv-LV" smtClean="0"/>
              <a:t>06.07.2022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8290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obeigum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3999" y="4521597"/>
            <a:ext cx="9144000" cy="54448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Vārds uzvārds, ieņemamais amats, kontaktinformācija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12192000" cy="2446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52"/>
          <a:stretch/>
        </p:blipFill>
        <p:spPr>
          <a:xfrm>
            <a:off x="3556000" y="2"/>
            <a:ext cx="5036843" cy="2676697"/>
          </a:xfrm>
          <a:prstGeom prst="rect">
            <a:avLst/>
          </a:prstGeom>
        </p:spPr>
      </p:pic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1523999" y="5661578"/>
            <a:ext cx="9144000" cy="365125"/>
          </a:xfrm>
        </p:spPr>
        <p:txBody>
          <a:bodyPr/>
          <a:lstStyle>
            <a:lvl1pPr algn="ctr">
              <a:defRPr sz="1400"/>
            </a:lvl1pPr>
          </a:lstStyle>
          <a:p>
            <a:fld id="{E1958E25-BC88-4462-BA5F-060F0CD309B0}" type="datetimeFigureOut">
              <a:rPr lang="lv-LV" smtClean="0"/>
              <a:t>06.07.2022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0127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 sz="1800"/>
            </a:lvl2pPr>
            <a:lvl3pPr>
              <a:defRPr sz="1600"/>
            </a:lvl3pPr>
            <a:lvl4pPr>
              <a:defRPr sz="1400" baseline="0"/>
            </a:lvl4pPr>
            <a:lvl5pPr>
              <a:defRPr sz="1400"/>
            </a:lvl5pPr>
          </a:lstStyle>
          <a:p>
            <a:pPr lvl="0"/>
            <a:r>
              <a:rPr lang="lv-LV" dirty="0"/>
              <a:t>Teksts</a:t>
            </a:r>
            <a:endParaRPr lang="en-US" dirty="0"/>
          </a:p>
          <a:p>
            <a:pPr lvl="1"/>
            <a:r>
              <a:rPr lang="lv-LV" dirty="0"/>
              <a:t>Otrais līmenis</a:t>
            </a:r>
            <a:endParaRPr lang="en-US" dirty="0"/>
          </a:p>
          <a:p>
            <a:pPr lvl="2"/>
            <a:r>
              <a:rPr lang="lv-LV" dirty="0"/>
              <a:t>Trešais līmenis</a:t>
            </a:r>
            <a:endParaRPr lang="en-US" dirty="0"/>
          </a:p>
          <a:p>
            <a:pPr lvl="3"/>
            <a:r>
              <a:rPr lang="lv-LV" dirty="0"/>
              <a:t>Ceturtais līmenis</a:t>
            </a:r>
            <a:endParaRPr lang="en-US" dirty="0"/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8E25-BC88-4462-BA5F-060F0CD309B0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158-00BD-40B3-88D9-944DB1AB4E12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dirty="0"/>
              <a:t>Nosaukums</a:t>
            </a:r>
          </a:p>
        </p:txBody>
      </p:sp>
    </p:spTree>
    <p:extLst>
      <p:ext uri="{BB962C8B-B14F-4D97-AF65-F5344CB8AC3E}">
        <p14:creationId xmlns:p14="http://schemas.microsoft.com/office/powerpoint/2010/main" val="189423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0" y="3436259"/>
            <a:ext cx="8433600" cy="2852737"/>
          </a:xfr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lv-LV" dirty="0"/>
              <a:t>Nosaukums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048000" y="381600"/>
            <a:ext cx="8430304" cy="298730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dirty="0"/>
              <a:t>Teksts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8E25-BC88-4462-BA5F-060F0CD309B0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158-00BD-40B3-88D9-944DB1AB4E1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426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048000" y="1296786"/>
            <a:ext cx="8430304" cy="4871837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dirty="0"/>
              <a:t>Spiediet uz ikonas, lai pievienotu bildi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8E25-BC88-4462-BA5F-060F0CD309B0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158-00BD-40B3-88D9-944DB1AB4E1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4622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lv-LV" dirty="0"/>
              <a:t>Nosaukums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47999" y="1825625"/>
            <a:ext cx="4128000" cy="4351338"/>
          </a:xfrm>
        </p:spPr>
        <p:txBody>
          <a:bodyPr/>
          <a:lstStyle>
            <a:lvl1pPr>
              <a:defRPr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 baseline="0"/>
            </a:lvl5pPr>
          </a:lstStyle>
          <a:p>
            <a:pPr lvl="0"/>
            <a:r>
              <a:rPr lang="lv-LV" dirty="0"/>
              <a:t>Teksts</a:t>
            </a:r>
            <a:endParaRPr lang="en-US" dirty="0"/>
          </a:p>
          <a:p>
            <a:pPr lvl="1"/>
            <a:r>
              <a:rPr lang="lv-LV" dirty="0"/>
              <a:t>Otrais līmenis</a:t>
            </a:r>
            <a:endParaRPr lang="en-US" dirty="0"/>
          </a:p>
          <a:p>
            <a:pPr lvl="2"/>
            <a:r>
              <a:rPr lang="lv-LV" dirty="0"/>
              <a:t>Trešais līmenis</a:t>
            </a:r>
            <a:endParaRPr lang="en-US" dirty="0"/>
          </a:p>
          <a:p>
            <a:pPr lvl="3"/>
            <a:r>
              <a:rPr lang="lv-LV" dirty="0"/>
              <a:t>Ceturtais līmenis</a:t>
            </a:r>
            <a:endParaRPr lang="en-US" dirty="0"/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350304" y="1825625"/>
            <a:ext cx="4128000" cy="4351338"/>
          </a:xfrm>
        </p:spPr>
        <p:txBody>
          <a:bodyPr/>
          <a:lstStyle>
            <a:lvl1pPr>
              <a:defRPr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lv-LV" dirty="0"/>
              <a:t>Teksts</a:t>
            </a:r>
            <a:endParaRPr lang="en-US" dirty="0"/>
          </a:p>
          <a:p>
            <a:pPr lvl="1"/>
            <a:r>
              <a:rPr lang="lv-LV" dirty="0"/>
              <a:t>Otrais līmenis</a:t>
            </a:r>
            <a:endParaRPr lang="en-US" dirty="0"/>
          </a:p>
          <a:p>
            <a:pPr lvl="2"/>
            <a:r>
              <a:rPr lang="lv-LV" dirty="0"/>
              <a:t>Trešais līmenis</a:t>
            </a:r>
            <a:endParaRPr lang="en-US" dirty="0"/>
          </a:p>
          <a:p>
            <a:pPr lvl="3"/>
            <a:r>
              <a:rPr lang="lv-LV" dirty="0"/>
              <a:t>Ceturtais līmenis</a:t>
            </a:r>
            <a:endParaRPr lang="en-US" dirty="0"/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8E25-BC88-4462-BA5F-060F0CD309B0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158-00BD-40B3-88D9-944DB1AB4E1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4972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0" y="360914"/>
            <a:ext cx="8419219" cy="1325563"/>
          </a:xfrm>
        </p:spPr>
        <p:txBody>
          <a:bodyPr/>
          <a:lstStyle>
            <a:lvl1pPr>
              <a:defRPr/>
            </a:lvl1pPr>
          </a:lstStyle>
          <a:p>
            <a:r>
              <a:rPr lang="lv-LV" dirty="0"/>
              <a:t>Nosaukums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048000" y="1825200"/>
            <a:ext cx="4128000" cy="8239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Nosaukums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048000" y="2728388"/>
            <a:ext cx="4128000" cy="3540552"/>
          </a:xfrm>
        </p:spPr>
        <p:txBody>
          <a:bodyPr/>
          <a:lstStyle>
            <a:lvl1pPr>
              <a:defRPr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lv-LV" dirty="0"/>
              <a:t>Teksts</a:t>
            </a:r>
            <a:endParaRPr lang="en-US" dirty="0"/>
          </a:p>
          <a:p>
            <a:pPr lvl="1"/>
            <a:r>
              <a:rPr lang="lv-LV" dirty="0"/>
              <a:t>Otrais līmenis</a:t>
            </a:r>
            <a:endParaRPr lang="en-US" dirty="0"/>
          </a:p>
          <a:p>
            <a:pPr lvl="2"/>
            <a:r>
              <a:rPr lang="lv-LV" dirty="0"/>
              <a:t>Trešais līmenis</a:t>
            </a:r>
            <a:endParaRPr lang="en-US" dirty="0"/>
          </a:p>
          <a:p>
            <a:pPr lvl="3"/>
            <a:r>
              <a:rPr lang="lv-LV" dirty="0"/>
              <a:t>Ceturtais līmenis</a:t>
            </a:r>
            <a:endParaRPr lang="en-US" dirty="0"/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339219" y="1825200"/>
            <a:ext cx="41280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Nosaukums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7339219" y="2728389"/>
            <a:ext cx="4128000" cy="3540551"/>
          </a:xfrm>
        </p:spPr>
        <p:txBody>
          <a:bodyPr/>
          <a:lstStyle>
            <a:lvl1pPr>
              <a:defRPr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lv-LV" dirty="0"/>
              <a:t>Teksts</a:t>
            </a:r>
            <a:endParaRPr lang="en-US" dirty="0"/>
          </a:p>
          <a:p>
            <a:pPr lvl="1"/>
            <a:r>
              <a:rPr lang="lv-LV" dirty="0"/>
              <a:t>Otrais līmenis</a:t>
            </a:r>
            <a:endParaRPr lang="en-US" dirty="0"/>
          </a:p>
          <a:p>
            <a:pPr lvl="2"/>
            <a:r>
              <a:rPr lang="lv-LV" dirty="0"/>
              <a:t>Trešais līmenis</a:t>
            </a:r>
            <a:endParaRPr lang="en-US" dirty="0"/>
          </a:p>
          <a:p>
            <a:pPr lvl="3"/>
            <a:r>
              <a:rPr lang="lv-LV" dirty="0"/>
              <a:t>Ceturtais līmenis</a:t>
            </a:r>
            <a:endParaRPr lang="en-US" dirty="0"/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8E25-BC88-4462-BA5F-060F0CD309B0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158-00BD-40B3-88D9-944DB1AB4E1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8465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dirty="0"/>
              <a:t>Nosaukums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8E25-BC88-4462-BA5F-060F0CD309B0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158-00BD-40B3-88D9-944DB1AB4E1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3223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8E25-BC88-4462-BA5F-060F0CD309B0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158-00BD-40B3-88D9-944DB1AB4E1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713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0" y="381599"/>
            <a:ext cx="4128000" cy="127298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 dirty="0"/>
              <a:t>Nosaukums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350304" y="381600"/>
            <a:ext cx="4128000" cy="57960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 baseline="0"/>
            </a:lvl4pPr>
            <a:lvl5pPr>
              <a:defRPr sz="14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dirty="0"/>
              <a:t>Teksts</a:t>
            </a:r>
            <a:endParaRPr lang="en-US" dirty="0"/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48000" y="1825200"/>
            <a:ext cx="4128000" cy="43524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dirty="0"/>
              <a:t>Teksts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8E25-BC88-4462-BA5F-060F0CD309B0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7158-00BD-40B3-88D9-944DB1AB4E1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498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0" y="381600"/>
            <a:ext cx="8433600" cy="95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 dirty="0"/>
              <a:t>Nosaukums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1842250"/>
            <a:ext cx="8433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Teksts</a:t>
            </a:r>
            <a:endParaRPr lang="en-US" dirty="0"/>
          </a:p>
          <a:p>
            <a:pPr lvl="1"/>
            <a:r>
              <a:rPr lang="lv-LV" dirty="0"/>
              <a:t>Otrais līmenis</a:t>
            </a:r>
            <a:endParaRPr lang="en-US" dirty="0"/>
          </a:p>
          <a:p>
            <a:pPr lvl="2"/>
            <a:r>
              <a:rPr lang="lv-LV" dirty="0"/>
              <a:t>Trešais līmenis</a:t>
            </a:r>
            <a:endParaRPr lang="en-US" dirty="0"/>
          </a:p>
          <a:p>
            <a:pPr lvl="3"/>
            <a:r>
              <a:rPr lang="lv-LV" dirty="0"/>
              <a:t>Ceturtais līmenis</a:t>
            </a:r>
            <a:endParaRPr lang="en-US" dirty="0"/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42313" y="6348218"/>
            <a:ext cx="49100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37490" y="6348218"/>
            <a:ext cx="10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E74D7158-00BD-40B3-88D9-944DB1AB4E12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1" y="1"/>
            <a:ext cx="2348991" cy="1957799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3048001" y="6348218"/>
            <a:ext cx="21091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E1958E25-BC88-4462-BA5F-060F0CD309B0}" type="datetimeFigureOut">
              <a:rPr lang="lv-LV" smtClean="0"/>
              <a:t>06.07.2022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910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D364F-3D2D-4CC4-97FD-AB8BCE59F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345" y="3045204"/>
            <a:ext cx="10444294" cy="2608976"/>
          </a:xfrm>
        </p:spPr>
        <p:txBody>
          <a:bodyPr/>
          <a:lstStyle/>
          <a:p>
            <a:r>
              <a:rPr lang="lv-LV" dirty="0">
                <a:cs typeface="Times New Roman" panose="02020603050405020304" pitchFamily="18" charset="0"/>
              </a:rPr>
              <a:t>Slimnīcu aptaujas rezultāti par gatavību iesaistīties rezidentu apmācībā 2022.gadā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88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9C9D6-38CB-46C2-BB76-C5B55C3EC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4418" y="365126"/>
            <a:ext cx="8929382" cy="453022"/>
          </a:xfrm>
        </p:spPr>
        <p:txBody>
          <a:bodyPr/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Dermatologs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venerologs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8ABAE21-FE00-3CC0-AED5-5CBF1D51C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98297"/>
              </p:ext>
            </p:extLst>
          </p:nvPr>
        </p:nvGraphicFramePr>
        <p:xfrm>
          <a:off x="2357306" y="1610686"/>
          <a:ext cx="8929377" cy="4001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5976">
                  <a:extLst>
                    <a:ext uri="{9D8B030D-6E8A-4147-A177-3AD203B41FA5}">
                      <a16:colId xmlns:a16="http://schemas.microsoft.com/office/drawing/2014/main" val="205680296"/>
                    </a:ext>
                  </a:extLst>
                </a:gridCol>
                <a:gridCol w="324725">
                  <a:extLst>
                    <a:ext uri="{9D8B030D-6E8A-4147-A177-3AD203B41FA5}">
                      <a16:colId xmlns:a16="http://schemas.microsoft.com/office/drawing/2014/main" val="2346720607"/>
                    </a:ext>
                  </a:extLst>
                </a:gridCol>
                <a:gridCol w="415723">
                  <a:extLst>
                    <a:ext uri="{9D8B030D-6E8A-4147-A177-3AD203B41FA5}">
                      <a16:colId xmlns:a16="http://schemas.microsoft.com/office/drawing/2014/main" val="2619041201"/>
                    </a:ext>
                  </a:extLst>
                </a:gridCol>
                <a:gridCol w="415723">
                  <a:extLst>
                    <a:ext uri="{9D8B030D-6E8A-4147-A177-3AD203B41FA5}">
                      <a16:colId xmlns:a16="http://schemas.microsoft.com/office/drawing/2014/main" val="2862024950"/>
                    </a:ext>
                  </a:extLst>
                </a:gridCol>
                <a:gridCol w="415723">
                  <a:extLst>
                    <a:ext uri="{9D8B030D-6E8A-4147-A177-3AD203B41FA5}">
                      <a16:colId xmlns:a16="http://schemas.microsoft.com/office/drawing/2014/main" val="3391424121"/>
                    </a:ext>
                  </a:extLst>
                </a:gridCol>
                <a:gridCol w="415723">
                  <a:extLst>
                    <a:ext uri="{9D8B030D-6E8A-4147-A177-3AD203B41FA5}">
                      <a16:colId xmlns:a16="http://schemas.microsoft.com/office/drawing/2014/main" val="2706613499"/>
                    </a:ext>
                  </a:extLst>
                </a:gridCol>
                <a:gridCol w="415723">
                  <a:extLst>
                    <a:ext uri="{9D8B030D-6E8A-4147-A177-3AD203B41FA5}">
                      <a16:colId xmlns:a16="http://schemas.microsoft.com/office/drawing/2014/main" val="3770523519"/>
                    </a:ext>
                  </a:extLst>
                </a:gridCol>
                <a:gridCol w="415723">
                  <a:extLst>
                    <a:ext uri="{9D8B030D-6E8A-4147-A177-3AD203B41FA5}">
                      <a16:colId xmlns:a16="http://schemas.microsoft.com/office/drawing/2014/main" val="2658825889"/>
                    </a:ext>
                  </a:extLst>
                </a:gridCol>
                <a:gridCol w="415723">
                  <a:extLst>
                    <a:ext uri="{9D8B030D-6E8A-4147-A177-3AD203B41FA5}">
                      <a16:colId xmlns:a16="http://schemas.microsoft.com/office/drawing/2014/main" val="3902475629"/>
                    </a:ext>
                  </a:extLst>
                </a:gridCol>
                <a:gridCol w="415723">
                  <a:extLst>
                    <a:ext uri="{9D8B030D-6E8A-4147-A177-3AD203B41FA5}">
                      <a16:colId xmlns:a16="http://schemas.microsoft.com/office/drawing/2014/main" val="285438007"/>
                    </a:ext>
                  </a:extLst>
                </a:gridCol>
                <a:gridCol w="415723">
                  <a:extLst>
                    <a:ext uri="{9D8B030D-6E8A-4147-A177-3AD203B41FA5}">
                      <a16:colId xmlns:a16="http://schemas.microsoft.com/office/drawing/2014/main" val="713867436"/>
                    </a:ext>
                  </a:extLst>
                </a:gridCol>
                <a:gridCol w="415723">
                  <a:extLst>
                    <a:ext uri="{9D8B030D-6E8A-4147-A177-3AD203B41FA5}">
                      <a16:colId xmlns:a16="http://schemas.microsoft.com/office/drawing/2014/main" val="1726811095"/>
                    </a:ext>
                  </a:extLst>
                </a:gridCol>
                <a:gridCol w="415723">
                  <a:extLst>
                    <a:ext uri="{9D8B030D-6E8A-4147-A177-3AD203B41FA5}">
                      <a16:colId xmlns:a16="http://schemas.microsoft.com/office/drawing/2014/main" val="3764474045"/>
                    </a:ext>
                  </a:extLst>
                </a:gridCol>
                <a:gridCol w="415723">
                  <a:extLst>
                    <a:ext uri="{9D8B030D-6E8A-4147-A177-3AD203B41FA5}">
                      <a16:colId xmlns:a16="http://schemas.microsoft.com/office/drawing/2014/main" val="2341287113"/>
                    </a:ext>
                  </a:extLst>
                </a:gridCol>
              </a:tblGrid>
              <a:tr h="3115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Dermatologs, venerologs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15302"/>
                  </a:ext>
                </a:extLst>
              </a:tr>
              <a:tr h="213224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419373302"/>
                  </a:ext>
                </a:extLst>
              </a:tr>
              <a:tr h="6230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Madonas novada pašvaldības SIA "Madonas slimnīca"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7232974"/>
                  </a:ext>
                </a:extLst>
              </a:tr>
              <a:tr h="31153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"Bauskas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63100696"/>
                  </a:ext>
                </a:extLst>
              </a:tr>
              <a:tr h="31153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00783866"/>
                  </a:ext>
                </a:extLst>
              </a:tr>
              <a:tr h="31153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7886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352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C377D-90DE-435A-AF57-5022E70FA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920" y="365126"/>
            <a:ext cx="8702879" cy="5011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Endokrinologs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b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b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b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br>
              <a:rPr lang="en-US" sz="4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0AA51B8-A22F-666E-248D-9D1206FCB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546885"/>
              </p:ext>
            </p:extLst>
          </p:nvPr>
        </p:nvGraphicFramePr>
        <p:xfrm>
          <a:off x="2435105" y="1640020"/>
          <a:ext cx="8856478" cy="4568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3119">
                  <a:extLst>
                    <a:ext uri="{9D8B030D-6E8A-4147-A177-3AD203B41FA5}">
                      <a16:colId xmlns:a16="http://schemas.microsoft.com/office/drawing/2014/main" val="1526372676"/>
                    </a:ext>
                  </a:extLst>
                </a:gridCol>
                <a:gridCol w="515411">
                  <a:extLst>
                    <a:ext uri="{9D8B030D-6E8A-4147-A177-3AD203B41FA5}">
                      <a16:colId xmlns:a16="http://schemas.microsoft.com/office/drawing/2014/main" val="3305025616"/>
                    </a:ext>
                  </a:extLst>
                </a:gridCol>
                <a:gridCol w="412329">
                  <a:extLst>
                    <a:ext uri="{9D8B030D-6E8A-4147-A177-3AD203B41FA5}">
                      <a16:colId xmlns:a16="http://schemas.microsoft.com/office/drawing/2014/main" val="1664312507"/>
                    </a:ext>
                  </a:extLst>
                </a:gridCol>
                <a:gridCol w="412329">
                  <a:extLst>
                    <a:ext uri="{9D8B030D-6E8A-4147-A177-3AD203B41FA5}">
                      <a16:colId xmlns:a16="http://schemas.microsoft.com/office/drawing/2014/main" val="2199034492"/>
                    </a:ext>
                  </a:extLst>
                </a:gridCol>
                <a:gridCol w="412329">
                  <a:extLst>
                    <a:ext uri="{9D8B030D-6E8A-4147-A177-3AD203B41FA5}">
                      <a16:colId xmlns:a16="http://schemas.microsoft.com/office/drawing/2014/main" val="3011578989"/>
                    </a:ext>
                  </a:extLst>
                </a:gridCol>
                <a:gridCol w="412329">
                  <a:extLst>
                    <a:ext uri="{9D8B030D-6E8A-4147-A177-3AD203B41FA5}">
                      <a16:colId xmlns:a16="http://schemas.microsoft.com/office/drawing/2014/main" val="251549482"/>
                    </a:ext>
                  </a:extLst>
                </a:gridCol>
                <a:gridCol w="412329">
                  <a:extLst>
                    <a:ext uri="{9D8B030D-6E8A-4147-A177-3AD203B41FA5}">
                      <a16:colId xmlns:a16="http://schemas.microsoft.com/office/drawing/2014/main" val="2732057717"/>
                    </a:ext>
                  </a:extLst>
                </a:gridCol>
                <a:gridCol w="412329">
                  <a:extLst>
                    <a:ext uri="{9D8B030D-6E8A-4147-A177-3AD203B41FA5}">
                      <a16:colId xmlns:a16="http://schemas.microsoft.com/office/drawing/2014/main" val="2241758291"/>
                    </a:ext>
                  </a:extLst>
                </a:gridCol>
                <a:gridCol w="412329">
                  <a:extLst>
                    <a:ext uri="{9D8B030D-6E8A-4147-A177-3AD203B41FA5}">
                      <a16:colId xmlns:a16="http://schemas.microsoft.com/office/drawing/2014/main" val="3556674038"/>
                    </a:ext>
                  </a:extLst>
                </a:gridCol>
                <a:gridCol w="412329">
                  <a:extLst>
                    <a:ext uri="{9D8B030D-6E8A-4147-A177-3AD203B41FA5}">
                      <a16:colId xmlns:a16="http://schemas.microsoft.com/office/drawing/2014/main" val="582023630"/>
                    </a:ext>
                  </a:extLst>
                </a:gridCol>
                <a:gridCol w="412329">
                  <a:extLst>
                    <a:ext uri="{9D8B030D-6E8A-4147-A177-3AD203B41FA5}">
                      <a16:colId xmlns:a16="http://schemas.microsoft.com/office/drawing/2014/main" val="3248300695"/>
                    </a:ext>
                  </a:extLst>
                </a:gridCol>
                <a:gridCol w="412329">
                  <a:extLst>
                    <a:ext uri="{9D8B030D-6E8A-4147-A177-3AD203B41FA5}">
                      <a16:colId xmlns:a16="http://schemas.microsoft.com/office/drawing/2014/main" val="3573755461"/>
                    </a:ext>
                  </a:extLst>
                </a:gridCol>
                <a:gridCol w="412329">
                  <a:extLst>
                    <a:ext uri="{9D8B030D-6E8A-4147-A177-3AD203B41FA5}">
                      <a16:colId xmlns:a16="http://schemas.microsoft.com/office/drawing/2014/main" val="2778082486"/>
                    </a:ext>
                  </a:extLst>
                </a:gridCol>
                <a:gridCol w="412329">
                  <a:extLst>
                    <a:ext uri="{9D8B030D-6E8A-4147-A177-3AD203B41FA5}">
                      <a16:colId xmlns:a16="http://schemas.microsoft.com/office/drawing/2014/main" val="29498491"/>
                    </a:ext>
                  </a:extLst>
                </a:gridCol>
              </a:tblGrid>
              <a:tr h="29732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Endokrinologs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944519"/>
                  </a:ext>
                </a:extLst>
              </a:tr>
              <a:tr h="2190041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776304375"/>
                  </a:ext>
                </a:extLst>
              </a:tr>
              <a:tr h="2973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Madonas novada pašvaldības SIA "Madonas slimnīca"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05051733"/>
                  </a:ext>
                </a:extLst>
              </a:tr>
              <a:tr h="29732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"Aizkraukles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61705238"/>
                  </a:ext>
                </a:extLst>
              </a:tr>
              <a:tr h="29732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"Jēkabpils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7174176"/>
                  </a:ext>
                </a:extLst>
              </a:tr>
              <a:tr h="29732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08289182"/>
                  </a:ext>
                </a:extLst>
              </a:tr>
              <a:tr h="29732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5558258"/>
                  </a:ext>
                </a:extLst>
              </a:tr>
              <a:tr h="29732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7992717"/>
                  </a:ext>
                </a:extLst>
              </a:tr>
              <a:tr h="29732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9745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977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DC8C0-2E6D-44F5-B8AD-3FA492F69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032" y="365125"/>
            <a:ext cx="8635767" cy="717717"/>
          </a:xfrm>
        </p:spPr>
        <p:txBody>
          <a:bodyPr/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Fizikālās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un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rehabilitācijas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medicīnas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ārsts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DADAE0-B31B-5FA0-622B-B559363C43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033555"/>
              </p:ext>
            </p:extLst>
          </p:nvPr>
        </p:nvGraphicFramePr>
        <p:xfrm>
          <a:off x="2189527" y="1577130"/>
          <a:ext cx="8824572" cy="4686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0891">
                  <a:extLst>
                    <a:ext uri="{9D8B030D-6E8A-4147-A177-3AD203B41FA5}">
                      <a16:colId xmlns:a16="http://schemas.microsoft.com/office/drawing/2014/main" val="2404875511"/>
                    </a:ext>
                  </a:extLst>
                </a:gridCol>
                <a:gridCol w="513553">
                  <a:extLst>
                    <a:ext uri="{9D8B030D-6E8A-4147-A177-3AD203B41FA5}">
                      <a16:colId xmlns:a16="http://schemas.microsoft.com/office/drawing/2014/main" val="1809615776"/>
                    </a:ext>
                  </a:extLst>
                </a:gridCol>
                <a:gridCol w="410844">
                  <a:extLst>
                    <a:ext uri="{9D8B030D-6E8A-4147-A177-3AD203B41FA5}">
                      <a16:colId xmlns:a16="http://schemas.microsoft.com/office/drawing/2014/main" val="1132001992"/>
                    </a:ext>
                  </a:extLst>
                </a:gridCol>
                <a:gridCol w="410844">
                  <a:extLst>
                    <a:ext uri="{9D8B030D-6E8A-4147-A177-3AD203B41FA5}">
                      <a16:colId xmlns:a16="http://schemas.microsoft.com/office/drawing/2014/main" val="107197836"/>
                    </a:ext>
                  </a:extLst>
                </a:gridCol>
                <a:gridCol w="410844">
                  <a:extLst>
                    <a:ext uri="{9D8B030D-6E8A-4147-A177-3AD203B41FA5}">
                      <a16:colId xmlns:a16="http://schemas.microsoft.com/office/drawing/2014/main" val="773362461"/>
                    </a:ext>
                  </a:extLst>
                </a:gridCol>
                <a:gridCol w="410844">
                  <a:extLst>
                    <a:ext uri="{9D8B030D-6E8A-4147-A177-3AD203B41FA5}">
                      <a16:colId xmlns:a16="http://schemas.microsoft.com/office/drawing/2014/main" val="2920386299"/>
                    </a:ext>
                  </a:extLst>
                </a:gridCol>
                <a:gridCol w="410844">
                  <a:extLst>
                    <a:ext uri="{9D8B030D-6E8A-4147-A177-3AD203B41FA5}">
                      <a16:colId xmlns:a16="http://schemas.microsoft.com/office/drawing/2014/main" val="1163579136"/>
                    </a:ext>
                  </a:extLst>
                </a:gridCol>
                <a:gridCol w="410844">
                  <a:extLst>
                    <a:ext uri="{9D8B030D-6E8A-4147-A177-3AD203B41FA5}">
                      <a16:colId xmlns:a16="http://schemas.microsoft.com/office/drawing/2014/main" val="94099389"/>
                    </a:ext>
                  </a:extLst>
                </a:gridCol>
                <a:gridCol w="410844">
                  <a:extLst>
                    <a:ext uri="{9D8B030D-6E8A-4147-A177-3AD203B41FA5}">
                      <a16:colId xmlns:a16="http://schemas.microsoft.com/office/drawing/2014/main" val="489577394"/>
                    </a:ext>
                  </a:extLst>
                </a:gridCol>
                <a:gridCol w="410844">
                  <a:extLst>
                    <a:ext uri="{9D8B030D-6E8A-4147-A177-3AD203B41FA5}">
                      <a16:colId xmlns:a16="http://schemas.microsoft.com/office/drawing/2014/main" val="3552214801"/>
                    </a:ext>
                  </a:extLst>
                </a:gridCol>
                <a:gridCol w="410844">
                  <a:extLst>
                    <a:ext uri="{9D8B030D-6E8A-4147-A177-3AD203B41FA5}">
                      <a16:colId xmlns:a16="http://schemas.microsoft.com/office/drawing/2014/main" val="2302358627"/>
                    </a:ext>
                  </a:extLst>
                </a:gridCol>
                <a:gridCol w="410844">
                  <a:extLst>
                    <a:ext uri="{9D8B030D-6E8A-4147-A177-3AD203B41FA5}">
                      <a16:colId xmlns:a16="http://schemas.microsoft.com/office/drawing/2014/main" val="963415982"/>
                    </a:ext>
                  </a:extLst>
                </a:gridCol>
                <a:gridCol w="410844">
                  <a:extLst>
                    <a:ext uri="{9D8B030D-6E8A-4147-A177-3AD203B41FA5}">
                      <a16:colId xmlns:a16="http://schemas.microsoft.com/office/drawing/2014/main" val="2510348028"/>
                    </a:ext>
                  </a:extLst>
                </a:gridCol>
                <a:gridCol w="410844">
                  <a:extLst>
                    <a:ext uri="{9D8B030D-6E8A-4147-A177-3AD203B41FA5}">
                      <a16:colId xmlns:a16="http://schemas.microsoft.com/office/drawing/2014/main" val="3999548570"/>
                    </a:ext>
                  </a:extLst>
                </a:gridCol>
              </a:tblGrid>
              <a:tr h="3697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Fizikālās un rehabilitācijas medicīnas ārsts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678207"/>
                  </a:ext>
                </a:extLst>
              </a:tr>
              <a:tr h="144662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925063463"/>
                  </a:ext>
                </a:extLst>
              </a:tr>
              <a:tr h="2207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Madonas novada pašvaldības SIA "Madonas slimnīca"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0684394"/>
                  </a:ext>
                </a:extLst>
              </a:tr>
              <a:tr h="22078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"Alūksnes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1701262"/>
                  </a:ext>
                </a:extLst>
              </a:tr>
              <a:tr h="22078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"Jelgavas pilsētas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84642041"/>
                  </a:ext>
                </a:extLst>
              </a:tr>
              <a:tr h="22078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"Jēkabpils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8762857"/>
                  </a:ext>
                </a:extLst>
              </a:tr>
              <a:tr h="22078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"Jūrmalas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3019915"/>
                  </a:ext>
                </a:extLst>
              </a:tr>
              <a:tr h="22078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2139209"/>
                  </a:ext>
                </a:extLst>
              </a:tr>
              <a:tr h="22078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"Ludzas medicīnas centrs"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6576051"/>
                  </a:ext>
                </a:extLst>
              </a:tr>
              <a:tr h="22078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6228992"/>
                  </a:ext>
                </a:extLst>
              </a:tr>
              <a:tr h="22078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5974149"/>
                  </a:ext>
                </a:extLst>
              </a:tr>
              <a:tr h="22078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06913258"/>
                  </a:ext>
                </a:extLst>
              </a:tr>
              <a:tr h="22078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77514283"/>
                  </a:ext>
                </a:extLst>
              </a:tr>
              <a:tr h="2207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VSIA "Nacionālais rehabilitācijas centrs "Vaivari""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1546696"/>
                  </a:ext>
                </a:extLst>
              </a:tr>
              <a:tr h="22078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7380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298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2E9F2-FEE9-4ED8-AA66-6C1E4C3D6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332"/>
          </a:xfrm>
        </p:spPr>
        <p:txBody>
          <a:bodyPr/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Gastroenterologs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201CF4E-A06B-FF14-E313-32DF909B6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922261"/>
              </p:ext>
            </p:extLst>
          </p:nvPr>
        </p:nvGraphicFramePr>
        <p:xfrm>
          <a:off x="2495428" y="1551964"/>
          <a:ext cx="8858369" cy="4631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7738">
                  <a:extLst>
                    <a:ext uri="{9D8B030D-6E8A-4147-A177-3AD203B41FA5}">
                      <a16:colId xmlns:a16="http://schemas.microsoft.com/office/drawing/2014/main" val="209692599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112832416"/>
                    </a:ext>
                  </a:extLst>
                </a:gridCol>
                <a:gridCol w="292524">
                  <a:extLst>
                    <a:ext uri="{9D8B030D-6E8A-4147-A177-3AD203B41FA5}">
                      <a16:colId xmlns:a16="http://schemas.microsoft.com/office/drawing/2014/main" val="3298628300"/>
                    </a:ext>
                  </a:extLst>
                </a:gridCol>
                <a:gridCol w="412417">
                  <a:extLst>
                    <a:ext uri="{9D8B030D-6E8A-4147-A177-3AD203B41FA5}">
                      <a16:colId xmlns:a16="http://schemas.microsoft.com/office/drawing/2014/main" val="3860596105"/>
                    </a:ext>
                  </a:extLst>
                </a:gridCol>
                <a:gridCol w="412417">
                  <a:extLst>
                    <a:ext uri="{9D8B030D-6E8A-4147-A177-3AD203B41FA5}">
                      <a16:colId xmlns:a16="http://schemas.microsoft.com/office/drawing/2014/main" val="1158131068"/>
                    </a:ext>
                  </a:extLst>
                </a:gridCol>
                <a:gridCol w="412417">
                  <a:extLst>
                    <a:ext uri="{9D8B030D-6E8A-4147-A177-3AD203B41FA5}">
                      <a16:colId xmlns:a16="http://schemas.microsoft.com/office/drawing/2014/main" val="735172655"/>
                    </a:ext>
                  </a:extLst>
                </a:gridCol>
                <a:gridCol w="412417">
                  <a:extLst>
                    <a:ext uri="{9D8B030D-6E8A-4147-A177-3AD203B41FA5}">
                      <a16:colId xmlns:a16="http://schemas.microsoft.com/office/drawing/2014/main" val="2402652500"/>
                    </a:ext>
                  </a:extLst>
                </a:gridCol>
                <a:gridCol w="412417">
                  <a:extLst>
                    <a:ext uri="{9D8B030D-6E8A-4147-A177-3AD203B41FA5}">
                      <a16:colId xmlns:a16="http://schemas.microsoft.com/office/drawing/2014/main" val="1559328625"/>
                    </a:ext>
                  </a:extLst>
                </a:gridCol>
                <a:gridCol w="412417">
                  <a:extLst>
                    <a:ext uri="{9D8B030D-6E8A-4147-A177-3AD203B41FA5}">
                      <a16:colId xmlns:a16="http://schemas.microsoft.com/office/drawing/2014/main" val="1766440416"/>
                    </a:ext>
                  </a:extLst>
                </a:gridCol>
                <a:gridCol w="412417">
                  <a:extLst>
                    <a:ext uri="{9D8B030D-6E8A-4147-A177-3AD203B41FA5}">
                      <a16:colId xmlns:a16="http://schemas.microsoft.com/office/drawing/2014/main" val="1894393826"/>
                    </a:ext>
                  </a:extLst>
                </a:gridCol>
                <a:gridCol w="412417">
                  <a:extLst>
                    <a:ext uri="{9D8B030D-6E8A-4147-A177-3AD203B41FA5}">
                      <a16:colId xmlns:a16="http://schemas.microsoft.com/office/drawing/2014/main" val="1578302319"/>
                    </a:ext>
                  </a:extLst>
                </a:gridCol>
                <a:gridCol w="412417">
                  <a:extLst>
                    <a:ext uri="{9D8B030D-6E8A-4147-A177-3AD203B41FA5}">
                      <a16:colId xmlns:a16="http://schemas.microsoft.com/office/drawing/2014/main" val="2333087395"/>
                    </a:ext>
                  </a:extLst>
                </a:gridCol>
                <a:gridCol w="412417">
                  <a:extLst>
                    <a:ext uri="{9D8B030D-6E8A-4147-A177-3AD203B41FA5}">
                      <a16:colId xmlns:a16="http://schemas.microsoft.com/office/drawing/2014/main" val="333872057"/>
                    </a:ext>
                  </a:extLst>
                </a:gridCol>
                <a:gridCol w="412417">
                  <a:extLst>
                    <a:ext uri="{9D8B030D-6E8A-4147-A177-3AD203B41FA5}">
                      <a16:colId xmlns:a16="http://schemas.microsoft.com/office/drawing/2014/main" val="2334993090"/>
                    </a:ext>
                  </a:extLst>
                </a:gridCol>
              </a:tblGrid>
              <a:tr h="4714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 err="1">
                          <a:effectLst/>
                        </a:rPr>
                        <a:t>Gastroenterologs</a:t>
                      </a:r>
                      <a:r>
                        <a:rPr lang="lv-LV" sz="1200" b="1" u="none" strike="noStrike" dirty="0">
                          <a:effectLst/>
                        </a:rPr>
                        <a:t>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282043"/>
                  </a:ext>
                </a:extLst>
              </a:tr>
              <a:tr h="191622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756324291"/>
                  </a:ext>
                </a:extLst>
              </a:tr>
              <a:tr h="274743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"Jēkabpils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08056949"/>
                  </a:ext>
                </a:extLst>
              </a:tr>
              <a:tr h="274743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15353962"/>
                  </a:ext>
                </a:extLst>
              </a:tr>
              <a:tr h="43505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70095280"/>
                  </a:ext>
                </a:extLst>
              </a:tr>
              <a:tr h="274743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06716512"/>
                  </a:ext>
                </a:extLst>
              </a:tr>
              <a:tr h="274743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6443419"/>
                  </a:ext>
                </a:extLst>
              </a:tr>
              <a:tr h="274743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399583"/>
                  </a:ext>
                </a:extLst>
              </a:tr>
              <a:tr h="43505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16962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425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1B3A9-5104-47D2-89A0-269B9A114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372" y="260059"/>
            <a:ext cx="10515600" cy="3691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Geriatrs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b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b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b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b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br>
              <a:rPr lang="en-US" sz="4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7D6FEC3-5006-4926-E535-FEDDC7BB5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816726"/>
              </p:ext>
            </p:extLst>
          </p:nvPr>
        </p:nvGraphicFramePr>
        <p:xfrm>
          <a:off x="2401037" y="1616424"/>
          <a:ext cx="8795941" cy="4768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9921">
                  <a:extLst>
                    <a:ext uri="{9D8B030D-6E8A-4147-A177-3AD203B41FA5}">
                      <a16:colId xmlns:a16="http://schemas.microsoft.com/office/drawing/2014/main" val="2637950143"/>
                    </a:ext>
                  </a:extLst>
                </a:gridCol>
                <a:gridCol w="585504">
                  <a:extLst>
                    <a:ext uri="{9D8B030D-6E8A-4147-A177-3AD203B41FA5}">
                      <a16:colId xmlns:a16="http://schemas.microsoft.com/office/drawing/2014/main" val="4073122584"/>
                    </a:ext>
                  </a:extLst>
                </a:gridCol>
                <a:gridCol w="335895">
                  <a:extLst>
                    <a:ext uri="{9D8B030D-6E8A-4147-A177-3AD203B41FA5}">
                      <a16:colId xmlns:a16="http://schemas.microsoft.com/office/drawing/2014/main" val="3670150745"/>
                    </a:ext>
                  </a:extLst>
                </a:gridCol>
                <a:gridCol w="409511">
                  <a:extLst>
                    <a:ext uri="{9D8B030D-6E8A-4147-A177-3AD203B41FA5}">
                      <a16:colId xmlns:a16="http://schemas.microsoft.com/office/drawing/2014/main" val="4103985755"/>
                    </a:ext>
                  </a:extLst>
                </a:gridCol>
                <a:gridCol w="409511">
                  <a:extLst>
                    <a:ext uri="{9D8B030D-6E8A-4147-A177-3AD203B41FA5}">
                      <a16:colId xmlns:a16="http://schemas.microsoft.com/office/drawing/2014/main" val="1225644003"/>
                    </a:ext>
                  </a:extLst>
                </a:gridCol>
                <a:gridCol w="409511">
                  <a:extLst>
                    <a:ext uri="{9D8B030D-6E8A-4147-A177-3AD203B41FA5}">
                      <a16:colId xmlns:a16="http://schemas.microsoft.com/office/drawing/2014/main" val="2075115466"/>
                    </a:ext>
                  </a:extLst>
                </a:gridCol>
                <a:gridCol w="409511">
                  <a:extLst>
                    <a:ext uri="{9D8B030D-6E8A-4147-A177-3AD203B41FA5}">
                      <a16:colId xmlns:a16="http://schemas.microsoft.com/office/drawing/2014/main" val="2313074841"/>
                    </a:ext>
                  </a:extLst>
                </a:gridCol>
                <a:gridCol w="409511">
                  <a:extLst>
                    <a:ext uri="{9D8B030D-6E8A-4147-A177-3AD203B41FA5}">
                      <a16:colId xmlns:a16="http://schemas.microsoft.com/office/drawing/2014/main" val="3180356770"/>
                    </a:ext>
                  </a:extLst>
                </a:gridCol>
                <a:gridCol w="409511">
                  <a:extLst>
                    <a:ext uri="{9D8B030D-6E8A-4147-A177-3AD203B41FA5}">
                      <a16:colId xmlns:a16="http://schemas.microsoft.com/office/drawing/2014/main" val="183162285"/>
                    </a:ext>
                  </a:extLst>
                </a:gridCol>
                <a:gridCol w="409511">
                  <a:extLst>
                    <a:ext uri="{9D8B030D-6E8A-4147-A177-3AD203B41FA5}">
                      <a16:colId xmlns:a16="http://schemas.microsoft.com/office/drawing/2014/main" val="1298736134"/>
                    </a:ext>
                  </a:extLst>
                </a:gridCol>
                <a:gridCol w="409511">
                  <a:extLst>
                    <a:ext uri="{9D8B030D-6E8A-4147-A177-3AD203B41FA5}">
                      <a16:colId xmlns:a16="http://schemas.microsoft.com/office/drawing/2014/main" val="3812958622"/>
                    </a:ext>
                  </a:extLst>
                </a:gridCol>
                <a:gridCol w="409511">
                  <a:extLst>
                    <a:ext uri="{9D8B030D-6E8A-4147-A177-3AD203B41FA5}">
                      <a16:colId xmlns:a16="http://schemas.microsoft.com/office/drawing/2014/main" val="2283183491"/>
                    </a:ext>
                  </a:extLst>
                </a:gridCol>
                <a:gridCol w="409511">
                  <a:extLst>
                    <a:ext uri="{9D8B030D-6E8A-4147-A177-3AD203B41FA5}">
                      <a16:colId xmlns:a16="http://schemas.microsoft.com/office/drawing/2014/main" val="75843247"/>
                    </a:ext>
                  </a:extLst>
                </a:gridCol>
                <a:gridCol w="409511">
                  <a:extLst>
                    <a:ext uri="{9D8B030D-6E8A-4147-A177-3AD203B41FA5}">
                      <a16:colId xmlns:a16="http://schemas.microsoft.com/office/drawing/2014/main" val="3844685955"/>
                    </a:ext>
                  </a:extLst>
                </a:gridCol>
              </a:tblGrid>
              <a:tr h="49554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 err="1">
                          <a:effectLst/>
                        </a:rPr>
                        <a:t>Geriatrs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970084"/>
                  </a:ext>
                </a:extLst>
              </a:tr>
              <a:tr h="1091381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526889464"/>
                  </a:ext>
                </a:extLst>
              </a:tr>
              <a:tr h="31757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"Cēsu klīnika"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6768454"/>
                  </a:ext>
                </a:extLst>
              </a:tr>
              <a:tr h="340952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SIA "Liepājas reģionālā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83917425"/>
                  </a:ext>
                </a:extLst>
              </a:tr>
              <a:tr h="467703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2933561"/>
                  </a:ext>
                </a:extLst>
              </a:tr>
              <a:tr h="31757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44423092"/>
                  </a:ext>
                </a:extLst>
              </a:tr>
              <a:tr h="31757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8122787"/>
                  </a:ext>
                </a:extLst>
              </a:tr>
              <a:tr h="31757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SIALimbažu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26136657"/>
                  </a:ext>
                </a:extLst>
              </a:tr>
              <a:tr h="31757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VSIA "Nacionālais rehabilitācijas centrs "Vaivari""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25754381"/>
                  </a:ext>
                </a:extLst>
              </a:tr>
              <a:tr h="467703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4808534"/>
                  </a:ext>
                </a:extLst>
              </a:tr>
              <a:tr h="31757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"Strenču psihoneiroloģiskā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55802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384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56A1F-79C8-4A6C-AF08-CA164C243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7916" y="365125"/>
            <a:ext cx="9155884" cy="649943"/>
          </a:xfrm>
        </p:spPr>
        <p:txBody>
          <a:bodyPr/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Ginekologs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dzemdību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speciālists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11EC3A2-30DB-B96C-0CD9-7B3D02D20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457273"/>
              </p:ext>
            </p:extLst>
          </p:nvPr>
        </p:nvGraphicFramePr>
        <p:xfrm>
          <a:off x="2197916" y="1415845"/>
          <a:ext cx="8993155" cy="5166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5486">
                  <a:extLst>
                    <a:ext uri="{9D8B030D-6E8A-4147-A177-3AD203B41FA5}">
                      <a16:colId xmlns:a16="http://schemas.microsoft.com/office/drawing/2014/main" val="1405174407"/>
                    </a:ext>
                  </a:extLst>
                </a:gridCol>
                <a:gridCol w="523365">
                  <a:extLst>
                    <a:ext uri="{9D8B030D-6E8A-4147-A177-3AD203B41FA5}">
                      <a16:colId xmlns:a16="http://schemas.microsoft.com/office/drawing/2014/main" val="1173730976"/>
                    </a:ext>
                  </a:extLst>
                </a:gridCol>
                <a:gridCol w="418692">
                  <a:extLst>
                    <a:ext uri="{9D8B030D-6E8A-4147-A177-3AD203B41FA5}">
                      <a16:colId xmlns:a16="http://schemas.microsoft.com/office/drawing/2014/main" val="3556277801"/>
                    </a:ext>
                  </a:extLst>
                </a:gridCol>
                <a:gridCol w="418692">
                  <a:extLst>
                    <a:ext uri="{9D8B030D-6E8A-4147-A177-3AD203B41FA5}">
                      <a16:colId xmlns:a16="http://schemas.microsoft.com/office/drawing/2014/main" val="1479889040"/>
                    </a:ext>
                  </a:extLst>
                </a:gridCol>
                <a:gridCol w="418692">
                  <a:extLst>
                    <a:ext uri="{9D8B030D-6E8A-4147-A177-3AD203B41FA5}">
                      <a16:colId xmlns:a16="http://schemas.microsoft.com/office/drawing/2014/main" val="1640662594"/>
                    </a:ext>
                  </a:extLst>
                </a:gridCol>
                <a:gridCol w="418692">
                  <a:extLst>
                    <a:ext uri="{9D8B030D-6E8A-4147-A177-3AD203B41FA5}">
                      <a16:colId xmlns:a16="http://schemas.microsoft.com/office/drawing/2014/main" val="1495827325"/>
                    </a:ext>
                  </a:extLst>
                </a:gridCol>
                <a:gridCol w="418692">
                  <a:extLst>
                    <a:ext uri="{9D8B030D-6E8A-4147-A177-3AD203B41FA5}">
                      <a16:colId xmlns:a16="http://schemas.microsoft.com/office/drawing/2014/main" val="3702433243"/>
                    </a:ext>
                  </a:extLst>
                </a:gridCol>
                <a:gridCol w="418692">
                  <a:extLst>
                    <a:ext uri="{9D8B030D-6E8A-4147-A177-3AD203B41FA5}">
                      <a16:colId xmlns:a16="http://schemas.microsoft.com/office/drawing/2014/main" val="3420035482"/>
                    </a:ext>
                  </a:extLst>
                </a:gridCol>
                <a:gridCol w="418692">
                  <a:extLst>
                    <a:ext uri="{9D8B030D-6E8A-4147-A177-3AD203B41FA5}">
                      <a16:colId xmlns:a16="http://schemas.microsoft.com/office/drawing/2014/main" val="1494883077"/>
                    </a:ext>
                  </a:extLst>
                </a:gridCol>
                <a:gridCol w="418692">
                  <a:extLst>
                    <a:ext uri="{9D8B030D-6E8A-4147-A177-3AD203B41FA5}">
                      <a16:colId xmlns:a16="http://schemas.microsoft.com/office/drawing/2014/main" val="3364170039"/>
                    </a:ext>
                  </a:extLst>
                </a:gridCol>
                <a:gridCol w="418692">
                  <a:extLst>
                    <a:ext uri="{9D8B030D-6E8A-4147-A177-3AD203B41FA5}">
                      <a16:colId xmlns:a16="http://schemas.microsoft.com/office/drawing/2014/main" val="661760483"/>
                    </a:ext>
                  </a:extLst>
                </a:gridCol>
                <a:gridCol w="418692">
                  <a:extLst>
                    <a:ext uri="{9D8B030D-6E8A-4147-A177-3AD203B41FA5}">
                      <a16:colId xmlns:a16="http://schemas.microsoft.com/office/drawing/2014/main" val="861454243"/>
                    </a:ext>
                  </a:extLst>
                </a:gridCol>
                <a:gridCol w="418692">
                  <a:extLst>
                    <a:ext uri="{9D8B030D-6E8A-4147-A177-3AD203B41FA5}">
                      <a16:colId xmlns:a16="http://schemas.microsoft.com/office/drawing/2014/main" val="3535871524"/>
                    </a:ext>
                  </a:extLst>
                </a:gridCol>
                <a:gridCol w="418692">
                  <a:extLst>
                    <a:ext uri="{9D8B030D-6E8A-4147-A177-3AD203B41FA5}">
                      <a16:colId xmlns:a16="http://schemas.microsoft.com/office/drawing/2014/main" val="1751376086"/>
                    </a:ext>
                  </a:extLst>
                </a:gridCol>
              </a:tblGrid>
              <a:tr h="3659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Ginekologs, dzemdību speciālists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97679"/>
                  </a:ext>
                </a:extLst>
              </a:tr>
              <a:tr h="122191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767026846"/>
                  </a:ext>
                </a:extLst>
              </a:tr>
              <a:tr h="4209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Madonas novada pašvaldības SIA "Madonas slimnīca"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92224330"/>
                  </a:ext>
                </a:extLst>
              </a:tr>
              <a:tr h="21047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"Alūksnes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965556"/>
                  </a:ext>
                </a:extLst>
              </a:tr>
              <a:tr h="21047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"Cēsu klīnika"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55528210"/>
                  </a:ext>
                </a:extLst>
              </a:tr>
              <a:tr h="21047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"Jelgavas pilsētas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6998263"/>
                  </a:ext>
                </a:extLst>
              </a:tr>
              <a:tr h="21047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"Jēkabpils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68573690"/>
                  </a:ext>
                </a:extLst>
              </a:tr>
              <a:tr h="21047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"Jūrmalas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87520620"/>
                  </a:ext>
                </a:extLst>
              </a:tr>
              <a:tr h="21047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"Kuldīgas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4533198"/>
                  </a:ext>
                </a:extLst>
              </a:tr>
              <a:tr h="21047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7554033"/>
                  </a:ext>
                </a:extLst>
              </a:tr>
              <a:tr h="21047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SIA "Preiļu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85854371"/>
                  </a:ext>
                </a:extLst>
              </a:tr>
              <a:tr h="21047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2613999"/>
                  </a:ext>
                </a:extLst>
              </a:tr>
              <a:tr h="21047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Dzemdību nams"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1765873"/>
                  </a:ext>
                </a:extLst>
              </a:tr>
              <a:tr h="21047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9704577"/>
                  </a:ext>
                </a:extLst>
              </a:tr>
              <a:tr h="21047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07476671"/>
                  </a:ext>
                </a:extLst>
              </a:tr>
              <a:tr h="21047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SIA"Balvu un Gulbenes slimnīcu apvienība"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69908686"/>
                  </a:ext>
                </a:extLst>
              </a:tr>
              <a:tr h="21047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66937748"/>
                  </a:ext>
                </a:extLst>
              </a:tr>
              <a:tr h="21047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179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52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B473-6E1F-4EFC-AC29-C3D0841C6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273"/>
          </a:xfrm>
        </p:spPr>
        <p:txBody>
          <a:bodyPr/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Ģimenes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(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vispārējās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prakses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)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ārsts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46879FC-DE88-0703-8F53-F5F86B660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593391"/>
              </p:ext>
            </p:extLst>
          </p:nvPr>
        </p:nvGraphicFramePr>
        <p:xfrm>
          <a:off x="2290194" y="1476462"/>
          <a:ext cx="9063607" cy="4882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7132">
                  <a:extLst>
                    <a:ext uri="{9D8B030D-6E8A-4147-A177-3AD203B41FA5}">
                      <a16:colId xmlns:a16="http://schemas.microsoft.com/office/drawing/2014/main" val="4183943326"/>
                    </a:ext>
                  </a:extLst>
                </a:gridCol>
                <a:gridCol w="648171">
                  <a:extLst>
                    <a:ext uri="{9D8B030D-6E8A-4147-A177-3AD203B41FA5}">
                      <a16:colId xmlns:a16="http://schemas.microsoft.com/office/drawing/2014/main" val="1276800774"/>
                    </a:ext>
                  </a:extLst>
                </a:gridCol>
                <a:gridCol w="518538">
                  <a:extLst>
                    <a:ext uri="{9D8B030D-6E8A-4147-A177-3AD203B41FA5}">
                      <a16:colId xmlns:a16="http://schemas.microsoft.com/office/drawing/2014/main" val="1316025684"/>
                    </a:ext>
                  </a:extLst>
                </a:gridCol>
                <a:gridCol w="518538">
                  <a:extLst>
                    <a:ext uri="{9D8B030D-6E8A-4147-A177-3AD203B41FA5}">
                      <a16:colId xmlns:a16="http://schemas.microsoft.com/office/drawing/2014/main" val="4231013365"/>
                    </a:ext>
                  </a:extLst>
                </a:gridCol>
                <a:gridCol w="518538">
                  <a:extLst>
                    <a:ext uri="{9D8B030D-6E8A-4147-A177-3AD203B41FA5}">
                      <a16:colId xmlns:a16="http://schemas.microsoft.com/office/drawing/2014/main" val="1164878084"/>
                    </a:ext>
                  </a:extLst>
                </a:gridCol>
                <a:gridCol w="518538">
                  <a:extLst>
                    <a:ext uri="{9D8B030D-6E8A-4147-A177-3AD203B41FA5}">
                      <a16:colId xmlns:a16="http://schemas.microsoft.com/office/drawing/2014/main" val="505347275"/>
                    </a:ext>
                  </a:extLst>
                </a:gridCol>
                <a:gridCol w="518538">
                  <a:extLst>
                    <a:ext uri="{9D8B030D-6E8A-4147-A177-3AD203B41FA5}">
                      <a16:colId xmlns:a16="http://schemas.microsoft.com/office/drawing/2014/main" val="3838298545"/>
                    </a:ext>
                  </a:extLst>
                </a:gridCol>
                <a:gridCol w="518538">
                  <a:extLst>
                    <a:ext uri="{9D8B030D-6E8A-4147-A177-3AD203B41FA5}">
                      <a16:colId xmlns:a16="http://schemas.microsoft.com/office/drawing/2014/main" val="961932802"/>
                    </a:ext>
                  </a:extLst>
                </a:gridCol>
                <a:gridCol w="518538">
                  <a:extLst>
                    <a:ext uri="{9D8B030D-6E8A-4147-A177-3AD203B41FA5}">
                      <a16:colId xmlns:a16="http://schemas.microsoft.com/office/drawing/2014/main" val="4053315148"/>
                    </a:ext>
                  </a:extLst>
                </a:gridCol>
                <a:gridCol w="518538">
                  <a:extLst>
                    <a:ext uri="{9D8B030D-6E8A-4147-A177-3AD203B41FA5}">
                      <a16:colId xmlns:a16="http://schemas.microsoft.com/office/drawing/2014/main" val="3252751444"/>
                    </a:ext>
                  </a:extLst>
                </a:gridCol>
              </a:tblGrid>
              <a:tr h="4409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Ģimenes (vispārējās prakses) ārsts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935944"/>
                  </a:ext>
                </a:extLst>
              </a:tr>
              <a:tr h="123458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687762197"/>
                  </a:ext>
                </a:extLst>
              </a:tr>
              <a:tr h="29153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SIA "</a:t>
                      </a:r>
                      <a:r>
                        <a:rPr lang="lv-LV" sz="1200" u="none" strike="noStrike" dirty="0" err="1">
                          <a:effectLst/>
                        </a:rPr>
                        <a:t>Cēsu</a:t>
                      </a:r>
                      <a:r>
                        <a:rPr lang="lv-LV" sz="1200" u="none" strike="noStrike" dirty="0">
                          <a:effectLst/>
                        </a:rPr>
                        <a:t> klīnika"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1098207"/>
                  </a:ext>
                </a:extLst>
              </a:tr>
              <a:tr h="29153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"Jelgavas pilsētas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534364"/>
                  </a:ext>
                </a:extLst>
              </a:tr>
              <a:tr h="29153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"Jēkabpils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2425101"/>
                  </a:ext>
                </a:extLst>
              </a:tr>
              <a:tr h="29153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"Kuldīgas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27991"/>
                  </a:ext>
                </a:extLst>
              </a:tr>
              <a:tr h="29153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6515432"/>
                  </a:ext>
                </a:extLst>
              </a:tr>
              <a:tr h="29153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7847975"/>
                  </a:ext>
                </a:extLst>
              </a:tr>
              <a:tr h="29153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Dzemdību nams"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54002250"/>
                  </a:ext>
                </a:extLst>
              </a:tr>
              <a:tr h="29153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06802987"/>
                  </a:ext>
                </a:extLst>
              </a:tr>
              <a:tr h="2915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SIA"Balvu un Gulbenes slimnīcu apvienība"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0456930"/>
                  </a:ext>
                </a:extLst>
              </a:tr>
              <a:tr h="29153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3282834"/>
                  </a:ext>
                </a:extLst>
              </a:tr>
              <a:tr h="29153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VSIA "Nacionālais rehabilitācijas centrs "Vaivari""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9451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553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A0940-E547-4032-AEE6-A7FA8C732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943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Hematologs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0ABB55-A32D-E6F7-5095-0F2DD0E7A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465586"/>
              </p:ext>
            </p:extLst>
          </p:nvPr>
        </p:nvGraphicFramePr>
        <p:xfrm>
          <a:off x="1879600" y="1716712"/>
          <a:ext cx="9069600" cy="383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4774">
                  <a:extLst>
                    <a:ext uri="{9D8B030D-6E8A-4147-A177-3AD203B41FA5}">
                      <a16:colId xmlns:a16="http://schemas.microsoft.com/office/drawing/2014/main" val="4061471475"/>
                    </a:ext>
                  </a:extLst>
                </a:gridCol>
                <a:gridCol w="527814">
                  <a:extLst>
                    <a:ext uri="{9D8B030D-6E8A-4147-A177-3AD203B41FA5}">
                      <a16:colId xmlns:a16="http://schemas.microsoft.com/office/drawing/2014/main" val="2152563726"/>
                    </a:ext>
                  </a:extLst>
                </a:gridCol>
                <a:gridCol w="422251">
                  <a:extLst>
                    <a:ext uri="{9D8B030D-6E8A-4147-A177-3AD203B41FA5}">
                      <a16:colId xmlns:a16="http://schemas.microsoft.com/office/drawing/2014/main" val="1430718028"/>
                    </a:ext>
                  </a:extLst>
                </a:gridCol>
                <a:gridCol w="422251">
                  <a:extLst>
                    <a:ext uri="{9D8B030D-6E8A-4147-A177-3AD203B41FA5}">
                      <a16:colId xmlns:a16="http://schemas.microsoft.com/office/drawing/2014/main" val="2523439547"/>
                    </a:ext>
                  </a:extLst>
                </a:gridCol>
                <a:gridCol w="422251">
                  <a:extLst>
                    <a:ext uri="{9D8B030D-6E8A-4147-A177-3AD203B41FA5}">
                      <a16:colId xmlns:a16="http://schemas.microsoft.com/office/drawing/2014/main" val="2896020005"/>
                    </a:ext>
                  </a:extLst>
                </a:gridCol>
                <a:gridCol w="422251">
                  <a:extLst>
                    <a:ext uri="{9D8B030D-6E8A-4147-A177-3AD203B41FA5}">
                      <a16:colId xmlns:a16="http://schemas.microsoft.com/office/drawing/2014/main" val="1959365080"/>
                    </a:ext>
                  </a:extLst>
                </a:gridCol>
                <a:gridCol w="422251">
                  <a:extLst>
                    <a:ext uri="{9D8B030D-6E8A-4147-A177-3AD203B41FA5}">
                      <a16:colId xmlns:a16="http://schemas.microsoft.com/office/drawing/2014/main" val="3720782253"/>
                    </a:ext>
                  </a:extLst>
                </a:gridCol>
                <a:gridCol w="422251">
                  <a:extLst>
                    <a:ext uri="{9D8B030D-6E8A-4147-A177-3AD203B41FA5}">
                      <a16:colId xmlns:a16="http://schemas.microsoft.com/office/drawing/2014/main" val="2641024393"/>
                    </a:ext>
                  </a:extLst>
                </a:gridCol>
                <a:gridCol w="422251">
                  <a:extLst>
                    <a:ext uri="{9D8B030D-6E8A-4147-A177-3AD203B41FA5}">
                      <a16:colId xmlns:a16="http://schemas.microsoft.com/office/drawing/2014/main" val="599784597"/>
                    </a:ext>
                  </a:extLst>
                </a:gridCol>
                <a:gridCol w="422251">
                  <a:extLst>
                    <a:ext uri="{9D8B030D-6E8A-4147-A177-3AD203B41FA5}">
                      <a16:colId xmlns:a16="http://schemas.microsoft.com/office/drawing/2014/main" val="2815681449"/>
                    </a:ext>
                  </a:extLst>
                </a:gridCol>
                <a:gridCol w="422251">
                  <a:extLst>
                    <a:ext uri="{9D8B030D-6E8A-4147-A177-3AD203B41FA5}">
                      <a16:colId xmlns:a16="http://schemas.microsoft.com/office/drawing/2014/main" val="1700365372"/>
                    </a:ext>
                  </a:extLst>
                </a:gridCol>
                <a:gridCol w="422251">
                  <a:extLst>
                    <a:ext uri="{9D8B030D-6E8A-4147-A177-3AD203B41FA5}">
                      <a16:colId xmlns:a16="http://schemas.microsoft.com/office/drawing/2014/main" val="3103884710"/>
                    </a:ext>
                  </a:extLst>
                </a:gridCol>
                <a:gridCol w="422251">
                  <a:extLst>
                    <a:ext uri="{9D8B030D-6E8A-4147-A177-3AD203B41FA5}">
                      <a16:colId xmlns:a16="http://schemas.microsoft.com/office/drawing/2014/main" val="1739699952"/>
                    </a:ext>
                  </a:extLst>
                </a:gridCol>
                <a:gridCol w="422251">
                  <a:extLst>
                    <a:ext uri="{9D8B030D-6E8A-4147-A177-3AD203B41FA5}">
                      <a16:colId xmlns:a16="http://schemas.microsoft.com/office/drawing/2014/main" val="3190427190"/>
                    </a:ext>
                  </a:extLst>
                </a:gridCol>
              </a:tblGrid>
              <a:tr h="5269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Hematologs 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284709"/>
                  </a:ext>
                </a:extLst>
              </a:tr>
              <a:tr h="1202135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946884089"/>
                  </a:ext>
                </a:extLst>
              </a:tr>
              <a:tr h="526933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43592700"/>
                  </a:ext>
                </a:extLst>
              </a:tr>
              <a:tr h="526933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8790544"/>
                  </a:ext>
                </a:extLst>
              </a:tr>
              <a:tr h="526933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02101981"/>
                  </a:ext>
                </a:extLst>
              </a:tr>
              <a:tr h="526933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9458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059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DA20E-1B46-49CD-B900-3A7B41544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5719"/>
          </a:xfrm>
        </p:spPr>
        <p:txBody>
          <a:bodyPr/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Infektologs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D6063A2-6EE0-B1B9-99C0-37EEB7570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499693"/>
              </p:ext>
            </p:extLst>
          </p:nvPr>
        </p:nvGraphicFramePr>
        <p:xfrm>
          <a:off x="1879600" y="1592826"/>
          <a:ext cx="9335075" cy="4615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6480">
                  <a:extLst>
                    <a:ext uri="{9D8B030D-6E8A-4147-A177-3AD203B41FA5}">
                      <a16:colId xmlns:a16="http://schemas.microsoft.com/office/drawing/2014/main" val="475714771"/>
                    </a:ext>
                  </a:extLst>
                </a:gridCol>
                <a:gridCol w="543263">
                  <a:extLst>
                    <a:ext uri="{9D8B030D-6E8A-4147-A177-3AD203B41FA5}">
                      <a16:colId xmlns:a16="http://schemas.microsoft.com/office/drawing/2014/main" val="3663960390"/>
                    </a:ext>
                  </a:extLst>
                </a:gridCol>
                <a:gridCol w="434611">
                  <a:extLst>
                    <a:ext uri="{9D8B030D-6E8A-4147-A177-3AD203B41FA5}">
                      <a16:colId xmlns:a16="http://schemas.microsoft.com/office/drawing/2014/main" val="872291142"/>
                    </a:ext>
                  </a:extLst>
                </a:gridCol>
                <a:gridCol w="434611">
                  <a:extLst>
                    <a:ext uri="{9D8B030D-6E8A-4147-A177-3AD203B41FA5}">
                      <a16:colId xmlns:a16="http://schemas.microsoft.com/office/drawing/2014/main" val="2954773020"/>
                    </a:ext>
                  </a:extLst>
                </a:gridCol>
                <a:gridCol w="434611">
                  <a:extLst>
                    <a:ext uri="{9D8B030D-6E8A-4147-A177-3AD203B41FA5}">
                      <a16:colId xmlns:a16="http://schemas.microsoft.com/office/drawing/2014/main" val="258433340"/>
                    </a:ext>
                  </a:extLst>
                </a:gridCol>
                <a:gridCol w="434611">
                  <a:extLst>
                    <a:ext uri="{9D8B030D-6E8A-4147-A177-3AD203B41FA5}">
                      <a16:colId xmlns:a16="http://schemas.microsoft.com/office/drawing/2014/main" val="2407910675"/>
                    </a:ext>
                  </a:extLst>
                </a:gridCol>
                <a:gridCol w="434611">
                  <a:extLst>
                    <a:ext uri="{9D8B030D-6E8A-4147-A177-3AD203B41FA5}">
                      <a16:colId xmlns:a16="http://schemas.microsoft.com/office/drawing/2014/main" val="758929846"/>
                    </a:ext>
                  </a:extLst>
                </a:gridCol>
                <a:gridCol w="434611">
                  <a:extLst>
                    <a:ext uri="{9D8B030D-6E8A-4147-A177-3AD203B41FA5}">
                      <a16:colId xmlns:a16="http://schemas.microsoft.com/office/drawing/2014/main" val="4058660017"/>
                    </a:ext>
                  </a:extLst>
                </a:gridCol>
                <a:gridCol w="434611">
                  <a:extLst>
                    <a:ext uri="{9D8B030D-6E8A-4147-A177-3AD203B41FA5}">
                      <a16:colId xmlns:a16="http://schemas.microsoft.com/office/drawing/2014/main" val="1370198349"/>
                    </a:ext>
                  </a:extLst>
                </a:gridCol>
                <a:gridCol w="434611">
                  <a:extLst>
                    <a:ext uri="{9D8B030D-6E8A-4147-A177-3AD203B41FA5}">
                      <a16:colId xmlns:a16="http://schemas.microsoft.com/office/drawing/2014/main" val="3263868300"/>
                    </a:ext>
                  </a:extLst>
                </a:gridCol>
                <a:gridCol w="434611">
                  <a:extLst>
                    <a:ext uri="{9D8B030D-6E8A-4147-A177-3AD203B41FA5}">
                      <a16:colId xmlns:a16="http://schemas.microsoft.com/office/drawing/2014/main" val="1276018750"/>
                    </a:ext>
                  </a:extLst>
                </a:gridCol>
                <a:gridCol w="434611">
                  <a:extLst>
                    <a:ext uri="{9D8B030D-6E8A-4147-A177-3AD203B41FA5}">
                      <a16:colId xmlns:a16="http://schemas.microsoft.com/office/drawing/2014/main" val="487173519"/>
                    </a:ext>
                  </a:extLst>
                </a:gridCol>
                <a:gridCol w="434611">
                  <a:extLst>
                    <a:ext uri="{9D8B030D-6E8A-4147-A177-3AD203B41FA5}">
                      <a16:colId xmlns:a16="http://schemas.microsoft.com/office/drawing/2014/main" val="4043159948"/>
                    </a:ext>
                  </a:extLst>
                </a:gridCol>
                <a:gridCol w="434611">
                  <a:extLst>
                    <a:ext uri="{9D8B030D-6E8A-4147-A177-3AD203B41FA5}">
                      <a16:colId xmlns:a16="http://schemas.microsoft.com/office/drawing/2014/main" val="2522854347"/>
                    </a:ext>
                  </a:extLst>
                </a:gridCol>
              </a:tblGrid>
              <a:tr h="47194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 err="1">
                          <a:effectLst/>
                        </a:rPr>
                        <a:t>Infektologs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449110"/>
                  </a:ext>
                </a:extLst>
              </a:tr>
              <a:tr h="139814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398516743"/>
                  </a:ext>
                </a:extLst>
              </a:tr>
              <a:tr h="37165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Madonas novada pašvaldības SIA "Madonas slimnīca"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4267003"/>
                  </a:ext>
                </a:extLst>
              </a:tr>
              <a:tr h="33912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6321032"/>
                  </a:ext>
                </a:extLst>
              </a:tr>
              <a:tr h="33912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2688330"/>
                  </a:ext>
                </a:extLst>
              </a:tr>
              <a:tr h="33912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41970989"/>
                  </a:ext>
                </a:extLst>
              </a:tr>
              <a:tr h="33912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69044295"/>
                  </a:ext>
                </a:extLst>
              </a:tr>
              <a:tr h="3391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SIA"Balvu un Gulbenes slimnīcu apvienība"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78888191"/>
                  </a:ext>
                </a:extLst>
              </a:tr>
              <a:tr h="33912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45532"/>
                  </a:ext>
                </a:extLst>
              </a:tr>
              <a:tr h="33912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5177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91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FA11-D650-447A-864A-6080F6212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996"/>
          </a:xfrm>
        </p:spPr>
        <p:txBody>
          <a:bodyPr/>
          <a:lstStyle/>
          <a:p>
            <a:pPr algn="ctr"/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Internists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3D1943D-4360-BFB2-C7CA-0120BEA358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310358"/>
              </p:ext>
            </p:extLst>
          </p:nvPr>
        </p:nvGraphicFramePr>
        <p:xfrm>
          <a:off x="2395138" y="766917"/>
          <a:ext cx="9273790" cy="5745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9324">
                  <a:extLst>
                    <a:ext uri="{9D8B030D-6E8A-4147-A177-3AD203B41FA5}">
                      <a16:colId xmlns:a16="http://schemas.microsoft.com/office/drawing/2014/main" val="3240370364"/>
                    </a:ext>
                  </a:extLst>
                </a:gridCol>
                <a:gridCol w="719286">
                  <a:extLst>
                    <a:ext uri="{9D8B030D-6E8A-4147-A177-3AD203B41FA5}">
                      <a16:colId xmlns:a16="http://schemas.microsoft.com/office/drawing/2014/main" val="960592818"/>
                    </a:ext>
                  </a:extLst>
                </a:gridCol>
                <a:gridCol w="426265">
                  <a:extLst>
                    <a:ext uri="{9D8B030D-6E8A-4147-A177-3AD203B41FA5}">
                      <a16:colId xmlns:a16="http://schemas.microsoft.com/office/drawing/2014/main" val="875497024"/>
                    </a:ext>
                  </a:extLst>
                </a:gridCol>
                <a:gridCol w="426265">
                  <a:extLst>
                    <a:ext uri="{9D8B030D-6E8A-4147-A177-3AD203B41FA5}">
                      <a16:colId xmlns:a16="http://schemas.microsoft.com/office/drawing/2014/main" val="2352897390"/>
                    </a:ext>
                  </a:extLst>
                </a:gridCol>
                <a:gridCol w="426265">
                  <a:extLst>
                    <a:ext uri="{9D8B030D-6E8A-4147-A177-3AD203B41FA5}">
                      <a16:colId xmlns:a16="http://schemas.microsoft.com/office/drawing/2014/main" val="2326332874"/>
                    </a:ext>
                  </a:extLst>
                </a:gridCol>
                <a:gridCol w="426265">
                  <a:extLst>
                    <a:ext uri="{9D8B030D-6E8A-4147-A177-3AD203B41FA5}">
                      <a16:colId xmlns:a16="http://schemas.microsoft.com/office/drawing/2014/main" val="1588006912"/>
                    </a:ext>
                  </a:extLst>
                </a:gridCol>
                <a:gridCol w="426265">
                  <a:extLst>
                    <a:ext uri="{9D8B030D-6E8A-4147-A177-3AD203B41FA5}">
                      <a16:colId xmlns:a16="http://schemas.microsoft.com/office/drawing/2014/main" val="1498096185"/>
                    </a:ext>
                  </a:extLst>
                </a:gridCol>
                <a:gridCol w="426265">
                  <a:extLst>
                    <a:ext uri="{9D8B030D-6E8A-4147-A177-3AD203B41FA5}">
                      <a16:colId xmlns:a16="http://schemas.microsoft.com/office/drawing/2014/main" val="2224026276"/>
                    </a:ext>
                  </a:extLst>
                </a:gridCol>
                <a:gridCol w="426265">
                  <a:extLst>
                    <a:ext uri="{9D8B030D-6E8A-4147-A177-3AD203B41FA5}">
                      <a16:colId xmlns:a16="http://schemas.microsoft.com/office/drawing/2014/main" val="2182781936"/>
                    </a:ext>
                  </a:extLst>
                </a:gridCol>
                <a:gridCol w="426265">
                  <a:extLst>
                    <a:ext uri="{9D8B030D-6E8A-4147-A177-3AD203B41FA5}">
                      <a16:colId xmlns:a16="http://schemas.microsoft.com/office/drawing/2014/main" val="1837148877"/>
                    </a:ext>
                  </a:extLst>
                </a:gridCol>
                <a:gridCol w="426265">
                  <a:extLst>
                    <a:ext uri="{9D8B030D-6E8A-4147-A177-3AD203B41FA5}">
                      <a16:colId xmlns:a16="http://schemas.microsoft.com/office/drawing/2014/main" val="201581822"/>
                    </a:ext>
                  </a:extLst>
                </a:gridCol>
                <a:gridCol w="426265">
                  <a:extLst>
                    <a:ext uri="{9D8B030D-6E8A-4147-A177-3AD203B41FA5}">
                      <a16:colId xmlns:a16="http://schemas.microsoft.com/office/drawing/2014/main" val="1907504439"/>
                    </a:ext>
                  </a:extLst>
                </a:gridCol>
                <a:gridCol w="426265">
                  <a:extLst>
                    <a:ext uri="{9D8B030D-6E8A-4147-A177-3AD203B41FA5}">
                      <a16:colId xmlns:a16="http://schemas.microsoft.com/office/drawing/2014/main" val="2452268330"/>
                    </a:ext>
                  </a:extLst>
                </a:gridCol>
                <a:gridCol w="426265">
                  <a:extLst>
                    <a:ext uri="{9D8B030D-6E8A-4147-A177-3AD203B41FA5}">
                      <a16:colId xmlns:a16="http://schemas.microsoft.com/office/drawing/2014/main" val="2682497823"/>
                    </a:ext>
                  </a:extLst>
                </a:gridCol>
              </a:tblGrid>
              <a:tr h="45490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 err="1">
                          <a:effectLst/>
                        </a:rPr>
                        <a:t>Internists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174722"/>
                  </a:ext>
                </a:extLst>
              </a:tr>
              <a:tr h="990435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726703479"/>
                  </a:ext>
                </a:extLst>
              </a:tr>
              <a:tr h="3357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Madonas novada pašvaldības SIA "Madonas slimnīca"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6781253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"Aizkraukles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89185527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"Alūksnes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68443337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"Bauskas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7934408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"Cēsu klīnika"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09852484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"Jelgavas pilsētas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36333989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"Jēkabpils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92898134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"Jūrmalas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2987260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"Kuldīgas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2659378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0944127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"Ludzas medicīnas centrs"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6188307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"Preiļu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84993445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4460204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"Saldus medicīnas centrs"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48870331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"Tukuma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51492104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1390808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25943569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SIA"Balvu un Gulbenes slimnīcu apvienība"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52119027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SIA"Ogres rajona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04547712"/>
                  </a:ext>
                </a:extLst>
              </a:tr>
              <a:tr h="19709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SIALimbažu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69087404"/>
                  </a:ext>
                </a:extLst>
              </a:tr>
              <a:tr h="19544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52364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98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2112F6-6B16-FD1F-E736-65310B968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426" y="604007"/>
            <a:ext cx="8453174" cy="5589581"/>
          </a:xfrm>
        </p:spPr>
        <p:txBody>
          <a:bodyPr>
            <a:normAutofit/>
          </a:bodyPr>
          <a:lstStyle/>
          <a:p>
            <a:pPr algn="just"/>
            <a:r>
              <a:rPr lang="lv-LV" dirty="0"/>
              <a:t>Informācija sagatavota pamatojoties uz 2022.gada februārī veiktās Veselības ministrijas aptaujas datiem </a:t>
            </a:r>
            <a:r>
              <a:rPr lang="lv-LV" b="1" dirty="0"/>
              <a:t>par slimnīcu gatavību iesaistīties rezidentu apmācībā 2022.gadā</a:t>
            </a:r>
          </a:p>
          <a:p>
            <a:pPr algn="just"/>
            <a:endParaRPr lang="lv-LV" dirty="0"/>
          </a:p>
          <a:p>
            <a:pPr algn="just"/>
            <a:r>
              <a:rPr lang="lv-LV" dirty="0"/>
              <a:t>Detalizēta slimnīcu iesniegtā nosūtīta augstskolu vienotajai uzņemšanas komisijai izmantošanai pie rezidentūras vietu plānošanas ārstniecības iestādēs</a:t>
            </a:r>
          </a:p>
          <a:p>
            <a:pPr algn="just"/>
            <a:endParaRPr lang="lv-LV" dirty="0"/>
          </a:p>
          <a:p>
            <a:pPr algn="just"/>
            <a:r>
              <a:rPr lang="lv-LV" dirty="0"/>
              <a:t>Prezentācijā ietvertas specialitātes saskaņā ar veselības ministra 2022.gada 1.aprīļa rīkojumu  Nr.67 «Par rezidentūras vietu skaitu  2022./2023.studiju gadā»</a:t>
            </a:r>
          </a:p>
        </p:txBody>
      </p:sp>
    </p:spTree>
    <p:extLst>
      <p:ext uri="{BB962C8B-B14F-4D97-AF65-F5344CB8AC3E}">
        <p14:creationId xmlns:p14="http://schemas.microsoft.com/office/powerpoint/2010/main" val="1503393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487CA-87FF-43EF-81E3-01131EBA4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6"/>
            <a:ext cx="10515600" cy="473774"/>
          </a:xfrm>
        </p:spPr>
        <p:txBody>
          <a:bodyPr/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Kardiologs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6BFDEB-D79B-C2F7-D584-2F548382E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833471"/>
              </p:ext>
            </p:extLst>
          </p:nvPr>
        </p:nvGraphicFramePr>
        <p:xfrm>
          <a:off x="1879600" y="1543051"/>
          <a:ext cx="9864720" cy="45473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9405">
                  <a:extLst>
                    <a:ext uri="{9D8B030D-6E8A-4147-A177-3AD203B41FA5}">
                      <a16:colId xmlns:a16="http://schemas.microsoft.com/office/drawing/2014/main" val="2844961645"/>
                    </a:ext>
                  </a:extLst>
                </a:gridCol>
                <a:gridCol w="574087">
                  <a:extLst>
                    <a:ext uri="{9D8B030D-6E8A-4147-A177-3AD203B41FA5}">
                      <a16:colId xmlns:a16="http://schemas.microsoft.com/office/drawing/2014/main" val="4142225598"/>
                    </a:ext>
                  </a:extLst>
                </a:gridCol>
                <a:gridCol w="459269">
                  <a:extLst>
                    <a:ext uri="{9D8B030D-6E8A-4147-A177-3AD203B41FA5}">
                      <a16:colId xmlns:a16="http://schemas.microsoft.com/office/drawing/2014/main" val="658829907"/>
                    </a:ext>
                  </a:extLst>
                </a:gridCol>
                <a:gridCol w="459269">
                  <a:extLst>
                    <a:ext uri="{9D8B030D-6E8A-4147-A177-3AD203B41FA5}">
                      <a16:colId xmlns:a16="http://schemas.microsoft.com/office/drawing/2014/main" val="2133469610"/>
                    </a:ext>
                  </a:extLst>
                </a:gridCol>
                <a:gridCol w="459269">
                  <a:extLst>
                    <a:ext uri="{9D8B030D-6E8A-4147-A177-3AD203B41FA5}">
                      <a16:colId xmlns:a16="http://schemas.microsoft.com/office/drawing/2014/main" val="2218909351"/>
                    </a:ext>
                  </a:extLst>
                </a:gridCol>
                <a:gridCol w="459269">
                  <a:extLst>
                    <a:ext uri="{9D8B030D-6E8A-4147-A177-3AD203B41FA5}">
                      <a16:colId xmlns:a16="http://schemas.microsoft.com/office/drawing/2014/main" val="2360433505"/>
                    </a:ext>
                  </a:extLst>
                </a:gridCol>
                <a:gridCol w="459269">
                  <a:extLst>
                    <a:ext uri="{9D8B030D-6E8A-4147-A177-3AD203B41FA5}">
                      <a16:colId xmlns:a16="http://schemas.microsoft.com/office/drawing/2014/main" val="2000792963"/>
                    </a:ext>
                  </a:extLst>
                </a:gridCol>
                <a:gridCol w="459269">
                  <a:extLst>
                    <a:ext uri="{9D8B030D-6E8A-4147-A177-3AD203B41FA5}">
                      <a16:colId xmlns:a16="http://schemas.microsoft.com/office/drawing/2014/main" val="3841455925"/>
                    </a:ext>
                  </a:extLst>
                </a:gridCol>
                <a:gridCol w="459269">
                  <a:extLst>
                    <a:ext uri="{9D8B030D-6E8A-4147-A177-3AD203B41FA5}">
                      <a16:colId xmlns:a16="http://schemas.microsoft.com/office/drawing/2014/main" val="1359901218"/>
                    </a:ext>
                  </a:extLst>
                </a:gridCol>
                <a:gridCol w="459269">
                  <a:extLst>
                    <a:ext uri="{9D8B030D-6E8A-4147-A177-3AD203B41FA5}">
                      <a16:colId xmlns:a16="http://schemas.microsoft.com/office/drawing/2014/main" val="2082067197"/>
                    </a:ext>
                  </a:extLst>
                </a:gridCol>
                <a:gridCol w="459269">
                  <a:extLst>
                    <a:ext uri="{9D8B030D-6E8A-4147-A177-3AD203B41FA5}">
                      <a16:colId xmlns:a16="http://schemas.microsoft.com/office/drawing/2014/main" val="4290216371"/>
                    </a:ext>
                  </a:extLst>
                </a:gridCol>
                <a:gridCol w="459269">
                  <a:extLst>
                    <a:ext uri="{9D8B030D-6E8A-4147-A177-3AD203B41FA5}">
                      <a16:colId xmlns:a16="http://schemas.microsoft.com/office/drawing/2014/main" val="711995356"/>
                    </a:ext>
                  </a:extLst>
                </a:gridCol>
                <a:gridCol w="459269">
                  <a:extLst>
                    <a:ext uri="{9D8B030D-6E8A-4147-A177-3AD203B41FA5}">
                      <a16:colId xmlns:a16="http://schemas.microsoft.com/office/drawing/2014/main" val="1078571220"/>
                    </a:ext>
                  </a:extLst>
                </a:gridCol>
                <a:gridCol w="459269">
                  <a:extLst>
                    <a:ext uri="{9D8B030D-6E8A-4147-A177-3AD203B41FA5}">
                      <a16:colId xmlns:a16="http://schemas.microsoft.com/office/drawing/2014/main" val="234008946"/>
                    </a:ext>
                  </a:extLst>
                </a:gridCol>
              </a:tblGrid>
              <a:tr h="3050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Kardiologs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885066"/>
                  </a:ext>
                </a:extLst>
              </a:tr>
              <a:tr h="149649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704711853"/>
                  </a:ext>
                </a:extLst>
              </a:tr>
              <a:tr h="30508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"Alūksnes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5793794"/>
                  </a:ext>
                </a:extLst>
              </a:tr>
              <a:tr h="30508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"Jelgavas pilsētas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4816727"/>
                  </a:ext>
                </a:extLst>
              </a:tr>
              <a:tr h="30508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"Jēkabpils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4549220"/>
                  </a:ext>
                </a:extLst>
              </a:tr>
              <a:tr h="30508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33191476"/>
                  </a:ext>
                </a:extLst>
              </a:tr>
              <a:tr h="30508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91072996"/>
                  </a:ext>
                </a:extLst>
              </a:tr>
              <a:tr h="30508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77771945"/>
                  </a:ext>
                </a:extLst>
              </a:tr>
              <a:tr h="30508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SIA"Balvu un Gulbenes slimnīcu apvienība"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0210765"/>
                  </a:ext>
                </a:extLst>
              </a:tr>
              <a:tr h="30508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19146130"/>
                  </a:ext>
                </a:extLst>
              </a:tr>
              <a:tr h="30508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89836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137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03273-BECC-4928-B1EF-3A1DB892A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829"/>
          </a:xfrm>
        </p:spPr>
        <p:txBody>
          <a:bodyPr/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Ķirurgs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B8034B-F88F-365D-0B6B-BF70E7949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786269"/>
              </p:ext>
            </p:extLst>
          </p:nvPr>
        </p:nvGraphicFramePr>
        <p:xfrm>
          <a:off x="2239861" y="1333850"/>
          <a:ext cx="9255455" cy="51657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5978">
                  <a:extLst>
                    <a:ext uri="{9D8B030D-6E8A-4147-A177-3AD203B41FA5}">
                      <a16:colId xmlns:a16="http://schemas.microsoft.com/office/drawing/2014/main" val="885219313"/>
                    </a:ext>
                  </a:extLst>
                </a:gridCol>
                <a:gridCol w="538629">
                  <a:extLst>
                    <a:ext uri="{9D8B030D-6E8A-4147-A177-3AD203B41FA5}">
                      <a16:colId xmlns:a16="http://schemas.microsoft.com/office/drawing/2014/main" val="232632550"/>
                    </a:ext>
                  </a:extLst>
                </a:gridCol>
                <a:gridCol w="430904">
                  <a:extLst>
                    <a:ext uri="{9D8B030D-6E8A-4147-A177-3AD203B41FA5}">
                      <a16:colId xmlns:a16="http://schemas.microsoft.com/office/drawing/2014/main" val="3818521691"/>
                    </a:ext>
                  </a:extLst>
                </a:gridCol>
                <a:gridCol w="430904">
                  <a:extLst>
                    <a:ext uri="{9D8B030D-6E8A-4147-A177-3AD203B41FA5}">
                      <a16:colId xmlns:a16="http://schemas.microsoft.com/office/drawing/2014/main" val="4193809684"/>
                    </a:ext>
                  </a:extLst>
                </a:gridCol>
                <a:gridCol w="430904">
                  <a:extLst>
                    <a:ext uri="{9D8B030D-6E8A-4147-A177-3AD203B41FA5}">
                      <a16:colId xmlns:a16="http://schemas.microsoft.com/office/drawing/2014/main" val="868251548"/>
                    </a:ext>
                  </a:extLst>
                </a:gridCol>
                <a:gridCol w="430904">
                  <a:extLst>
                    <a:ext uri="{9D8B030D-6E8A-4147-A177-3AD203B41FA5}">
                      <a16:colId xmlns:a16="http://schemas.microsoft.com/office/drawing/2014/main" val="1177203703"/>
                    </a:ext>
                  </a:extLst>
                </a:gridCol>
                <a:gridCol w="430904">
                  <a:extLst>
                    <a:ext uri="{9D8B030D-6E8A-4147-A177-3AD203B41FA5}">
                      <a16:colId xmlns:a16="http://schemas.microsoft.com/office/drawing/2014/main" val="128678320"/>
                    </a:ext>
                  </a:extLst>
                </a:gridCol>
                <a:gridCol w="430904">
                  <a:extLst>
                    <a:ext uri="{9D8B030D-6E8A-4147-A177-3AD203B41FA5}">
                      <a16:colId xmlns:a16="http://schemas.microsoft.com/office/drawing/2014/main" val="1476778681"/>
                    </a:ext>
                  </a:extLst>
                </a:gridCol>
                <a:gridCol w="430904">
                  <a:extLst>
                    <a:ext uri="{9D8B030D-6E8A-4147-A177-3AD203B41FA5}">
                      <a16:colId xmlns:a16="http://schemas.microsoft.com/office/drawing/2014/main" val="74561024"/>
                    </a:ext>
                  </a:extLst>
                </a:gridCol>
                <a:gridCol w="430904">
                  <a:extLst>
                    <a:ext uri="{9D8B030D-6E8A-4147-A177-3AD203B41FA5}">
                      <a16:colId xmlns:a16="http://schemas.microsoft.com/office/drawing/2014/main" val="560076146"/>
                    </a:ext>
                  </a:extLst>
                </a:gridCol>
                <a:gridCol w="430904">
                  <a:extLst>
                    <a:ext uri="{9D8B030D-6E8A-4147-A177-3AD203B41FA5}">
                      <a16:colId xmlns:a16="http://schemas.microsoft.com/office/drawing/2014/main" val="2276792818"/>
                    </a:ext>
                  </a:extLst>
                </a:gridCol>
                <a:gridCol w="430904">
                  <a:extLst>
                    <a:ext uri="{9D8B030D-6E8A-4147-A177-3AD203B41FA5}">
                      <a16:colId xmlns:a16="http://schemas.microsoft.com/office/drawing/2014/main" val="2411083884"/>
                    </a:ext>
                  </a:extLst>
                </a:gridCol>
                <a:gridCol w="430904">
                  <a:extLst>
                    <a:ext uri="{9D8B030D-6E8A-4147-A177-3AD203B41FA5}">
                      <a16:colId xmlns:a16="http://schemas.microsoft.com/office/drawing/2014/main" val="3581188760"/>
                    </a:ext>
                  </a:extLst>
                </a:gridCol>
                <a:gridCol w="430904">
                  <a:extLst>
                    <a:ext uri="{9D8B030D-6E8A-4147-A177-3AD203B41FA5}">
                      <a16:colId xmlns:a16="http://schemas.microsoft.com/office/drawing/2014/main" val="1145419085"/>
                    </a:ext>
                  </a:extLst>
                </a:gridCol>
              </a:tblGrid>
              <a:tr h="2049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Ķirurgs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154608"/>
                  </a:ext>
                </a:extLst>
              </a:tr>
              <a:tr h="131383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180124479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Madonas novada pašvaldības SIA "Madonas slimnīca"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7311761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"Alūksnes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37774234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"Cēsu klīnika"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5949859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"Jelgavas pilsētas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0784727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"Jēkabpils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5447893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"Jūrmalas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2218827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"Kuldīgas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2319646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77260190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"Preiļu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318688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259787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Dzemdību nams"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6205231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"Tukuma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5170334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84813026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396774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SIA"Balvu un Gulbenes slimnīcu apvienība"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1310249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SIA"Ogres rajona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5635350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98922838"/>
                  </a:ext>
                </a:extLst>
              </a:tr>
              <a:tr h="202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4269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813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0A65-B1A9-4BB1-8DE4-309EC38DA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829"/>
          </a:xfrm>
        </p:spPr>
        <p:txBody>
          <a:bodyPr/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Laboratorijas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ārsts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242787F-FF4B-5F4A-257E-9C6E4EF2C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941469"/>
              </p:ext>
            </p:extLst>
          </p:nvPr>
        </p:nvGraphicFramePr>
        <p:xfrm>
          <a:off x="1879599" y="1702965"/>
          <a:ext cx="9151927" cy="4513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315">
                  <a:extLst>
                    <a:ext uri="{9D8B030D-6E8A-4147-A177-3AD203B41FA5}">
                      <a16:colId xmlns:a16="http://schemas.microsoft.com/office/drawing/2014/main" val="617911961"/>
                    </a:ext>
                  </a:extLst>
                </a:gridCol>
                <a:gridCol w="532604">
                  <a:extLst>
                    <a:ext uri="{9D8B030D-6E8A-4147-A177-3AD203B41FA5}">
                      <a16:colId xmlns:a16="http://schemas.microsoft.com/office/drawing/2014/main" val="163218301"/>
                    </a:ext>
                  </a:extLst>
                </a:gridCol>
                <a:gridCol w="426084">
                  <a:extLst>
                    <a:ext uri="{9D8B030D-6E8A-4147-A177-3AD203B41FA5}">
                      <a16:colId xmlns:a16="http://schemas.microsoft.com/office/drawing/2014/main" val="4069921192"/>
                    </a:ext>
                  </a:extLst>
                </a:gridCol>
                <a:gridCol w="426084">
                  <a:extLst>
                    <a:ext uri="{9D8B030D-6E8A-4147-A177-3AD203B41FA5}">
                      <a16:colId xmlns:a16="http://schemas.microsoft.com/office/drawing/2014/main" val="4068181893"/>
                    </a:ext>
                  </a:extLst>
                </a:gridCol>
                <a:gridCol w="426084">
                  <a:extLst>
                    <a:ext uri="{9D8B030D-6E8A-4147-A177-3AD203B41FA5}">
                      <a16:colId xmlns:a16="http://schemas.microsoft.com/office/drawing/2014/main" val="972816472"/>
                    </a:ext>
                  </a:extLst>
                </a:gridCol>
                <a:gridCol w="426084">
                  <a:extLst>
                    <a:ext uri="{9D8B030D-6E8A-4147-A177-3AD203B41FA5}">
                      <a16:colId xmlns:a16="http://schemas.microsoft.com/office/drawing/2014/main" val="3193009148"/>
                    </a:ext>
                  </a:extLst>
                </a:gridCol>
                <a:gridCol w="426084">
                  <a:extLst>
                    <a:ext uri="{9D8B030D-6E8A-4147-A177-3AD203B41FA5}">
                      <a16:colId xmlns:a16="http://schemas.microsoft.com/office/drawing/2014/main" val="3900246577"/>
                    </a:ext>
                  </a:extLst>
                </a:gridCol>
                <a:gridCol w="426084">
                  <a:extLst>
                    <a:ext uri="{9D8B030D-6E8A-4147-A177-3AD203B41FA5}">
                      <a16:colId xmlns:a16="http://schemas.microsoft.com/office/drawing/2014/main" val="2484453132"/>
                    </a:ext>
                  </a:extLst>
                </a:gridCol>
                <a:gridCol w="426084">
                  <a:extLst>
                    <a:ext uri="{9D8B030D-6E8A-4147-A177-3AD203B41FA5}">
                      <a16:colId xmlns:a16="http://schemas.microsoft.com/office/drawing/2014/main" val="1301519382"/>
                    </a:ext>
                  </a:extLst>
                </a:gridCol>
                <a:gridCol w="426084">
                  <a:extLst>
                    <a:ext uri="{9D8B030D-6E8A-4147-A177-3AD203B41FA5}">
                      <a16:colId xmlns:a16="http://schemas.microsoft.com/office/drawing/2014/main" val="2522295594"/>
                    </a:ext>
                  </a:extLst>
                </a:gridCol>
                <a:gridCol w="426084">
                  <a:extLst>
                    <a:ext uri="{9D8B030D-6E8A-4147-A177-3AD203B41FA5}">
                      <a16:colId xmlns:a16="http://schemas.microsoft.com/office/drawing/2014/main" val="1020707320"/>
                    </a:ext>
                  </a:extLst>
                </a:gridCol>
                <a:gridCol w="426084">
                  <a:extLst>
                    <a:ext uri="{9D8B030D-6E8A-4147-A177-3AD203B41FA5}">
                      <a16:colId xmlns:a16="http://schemas.microsoft.com/office/drawing/2014/main" val="691088827"/>
                    </a:ext>
                  </a:extLst>
                </a:gridCol>
                <a:gridCol w="426084">
                  <a:extLst>
                    <a:ext uri="{9D8B030D-6E8A-4147-A177-3AD203B41FA5}">
                      <a16:colId xmlns:a16="http://schemas.microsoft.com/office/drawing/2014/main" val="103152325"/>
                    </a:ext>
                  </a:extLst>
                </a:gridCol>
                <a:gridCol w="426084">
                  <a:extLst>
                    <a:ext uri="{9D8B030D-6E8A-4147-A177-3AD203B41FA5}">
                      <a16:colId xmlns:a16="http://schemas.microsoft.com/office/drawing/2014/main" val="3305300336"/>
                    </a:ext>
                  </a:extLst>
                </a:gridCol>
              </a:tblGrid>
              <a:tr h="5285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Laboratorijas ārsts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6.gads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066525"/>
                  </a:ext>
                </a:extLst>
              </a:tr>
              <a:tr h="1342166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4230174247"/>
                  </a:ext>
                </a:extLst>
              </a:tr>
              <a:tr h="52851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0952662"/>
                  </a:ext>
                </a:extLst>
              </a:tr>
              <a:tr h="52851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3967065"/>
                  </a:ext>
                </a:extLst>
              </a:tr>
              <a:tr h="52851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57726002"/>
                  </a:ext>
                </a:extLst>
              </a:tr>
              <a:tr h="52851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3843973"/>
                  </a:ext>
                </a:extLst>
              </a:tr>
              <a:tr h="52851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"Traumatoloģijas un ortopēdijas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7571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046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2C71A-4CE6-4294-97D7-C99460B29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728"/>
            <a:ext cx="10515600" cy="494950"/>
          </a:xfrm>
        </p:spPr>
        <p:txBody>
          <a:bodyPr>
            <a:normAutofit fontScale="90000"/>
          </a:bodyPr>
          <a:lstStyle/>
          <a:p>
            <a:pPr algn="ctr"/>
            <a:r>
              <a:rPr lang="lv-LV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Medicīnas </a:t>
            </a:r>
            <a:r>
              <a:rPr lang="lv-LV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ģenētiķis</a:t>
            </a:r>
            <a:br>
              <a:rPr lang="lv-LV" sz="2200" b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br>
              <a:rPr lang="lv-LV" sz="4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999015F-544C-AEEF-1CEE-2DAD594D4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65821"/>
              </p:ext>
            </p:extLst>
          </p:nvPr>
        </p:nvGraphicFramePr>
        <p:xfrm>
          <a:off x="1879600" y="1812023"/>
          <a:ext cx="9177095" cy="2734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5954">
                  <a:extLst>
                    <a:ext uri="{9D8B030D-6E8A-4147-A177-3AD203B41FA5}">
                      <a16:colId xmlns:a16="http://schemas.microsoft.com/office/drawing/2014/main" val="1051249917"/>
                    </a:ext>
                  </a:extLst>
                </a:gridCol>
                <a:gridCol w="534069">
                  <a:extLst>
                    <a:ext uri="{9D8B030D-6E8A-4147-A177-3AD203B41FA5}">
                      <a16:colId xmlns:a16="http://schemas.microsoft.com/office/drawing/2014/main" val="4206275847"/>
                    </a:ext>
                  </a:extLst>
                </a:gridCol>
                <a:gridCol w="427256">
                  <a:extLst>
                    <a:ext uri="{9D8B030D-6E8A-4147-A177-3AD203B41FA5}">
                      <a16:colId xmlns:a16="http://schemas.microsoft.com/office/drawing/2014/main" val="3606948223"/>
                    </a:ext>
                  </a:extLst>
                </a:gridCol>
                <a:gridCol w="427256">
                  <a:extLst>
                    <a:ext uri="{9D8B030D-6E8A-4147-A177-3AD203B41FA5}">
                      <a16:colId xmlns:a16="http://schemas.microsoft.com/office/drawing/2014/main" val="3493937201"/>
                    </a:ext>
                  </a:extLst>
                </a:gridCol>
                <a:gridCol w="427256">
                  <a:extLst>
                    <a:ext uri="{9D8B030D-6E8A-4147-A177-3AD203B41FA5}">
                      <a16:colId xmlns:a16="http://schemas.microsoft.com/office/drawing/2014/main" val="624502235"/>
                    </a:ext>
                  </a:extLst>
                </a:gridCol>
                <a:gridCol w="427256">
                  <a:extLst>
                    <a:ext uri="{9D8B030D-6E8A-4147-A177-3AD203B41FA5}">
                      <a16:colId xmlns:a16="http://schemas.microsoft.com/office/drawing/2014/main" val="3252412286"/>
                    </a:ext>
                  </a:extLst>
                </a:gridCol>
                <a:gridCol w="427256">
                  <a:extLst>
                    <a:ext uri="{9D8B030D-6E8A-4147-A177-3AD203B41FA5}">
                      <a16:colId xmlns:a16="http://schemas.microsoft.com/office/drawing/2014/main" val="2368300462"/>
                    </a:ext>
                  </a:extLst>
                </a:gridCol>
                <a:gridCol w="427256">
                  <a:extLst>
                    <a:ext uri="{9D8B030D-6E8A-4147-A177-3AD203B41FA5}">
                      <a16:colId xmlns:a16="http://schemas.microsoft.com/office/drawing/2014/main" val="67834504"/>
                    </a:ext>
                  </a:extLst>
                </a:gridCol>
                <a:gridCol w="427256">
                  <a:extLst>
                    <a:ext uri="{9D8B030D-6E8A-4147-A177-3AD203B41FA5}">
                      <a16:colId xmlns:a16="http://schemas.microsoft.com/office/drawing/2014/main" val="3838008630"/>
                    </a:ext>
                  </a:extLst>
                </a:gridCol>
                <a:gridCol w="427256">
                  <a:extLst>
                    <a:ext uri="{9D8B030D-6E8A-4147-A177-3AD203B41FA5}">
                      <a16:colId xmlns:a16="http://schemas.microsoft.com/office/drawing/2014/main" val="291594280"/>
                    </a:ext>
                  </a:extLst>
                </a:gridCol>
                <a:gridCol w="427256">
                  <a:extLst>
                    <a:ext uri="{9D8B030D-6E8A-4147-A177-3AD203B41FA5}">
                      <a16:colId xmlns:a16="http://schemas.microsoft.com/office/drawing/2014/main" val="2066451685"/>
                    </a:ext>
                  </a:extLst>
                </a:gridCol>
                <a:gridCol w="427256">
                  <a:extLst>
                    <a:ext uri="{9D8B030D-6E8A-4147-A177-3AD203B41FA5}">
                      <a16:colId xmlns:a16="http://schemas.microsoft.com/office/drawing/2014/main" val="1999920009"/>
                    </a:ext>
                  </a:extLst>
                </a:gridCol>
                <a:gridCol w="427256">
                  <a:extLst>
                    <a:ext uri="{9D8B030D-6E8A-4147-A177-3AD203B41FA5}">
                      <a16:colId xmlns:a16="http://schemas.microsoft.com/office/drawing/2014/main" val="2173293146"/>
                    </a:ext>
                  </a:extLst>
                </a:gridCol>
                <a:gridCol w="427256">
                  <a:extLst>
                    <a:ext uri="{9D8B030D-6E8A-4147-A177-3AD203B41FA5}">
                      <a16:colId xmlns:a16="http://schemas.microsoft.com/office/drawing/2014/main" val="2569221886"/>
                    </a:ext>
                  </a:extLst>
                </a:gridCol>
              </a:tblGrid>
              <a:tr h="5268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Medicīnas </a:t>
                      </a:r>
                      <a:r>
                        <a:rPr lang="lv-LV" sz="1200" b="1" u="none" strike="noStrike" dirty="0" err="1">
                          <a:effectLst/>
                        </a:rPr>
                        <a:t>ģenētiķis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822732"/>
                  </a:ext>
                </a:extLst>
              </a:tr>
              <a:tr h="170612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955388335"/>
                  </a:ext>
                </a:extLst>
              </a:tr>
              <a:tr h="501801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7017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393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5E7C8-7F09-4A72-94D2-02E3895E2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7939"/>
          </a:xfrm>
        </p:spPr>
        <p:txBody>
          <a:bodyPr>
            <a:noAutofit/>
          </a:bodyPr>
          <a:lstStyle/>
          <a:p>
            <a:pPr algn="ctr"/>
            <a:r>
              <a:rPr lang="lv-LV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Mutes, sejas un žokļu ķirurgs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4CBA57-5895-D021-A063-589BD6F39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465998"/>
              </p:ext>
            </p:extLst>
          </p:nvPr>
        </p:nvGraphicFramePr>
        <p:xfrm>
          <a:off x="1879600" y="1707503"/>
          <a:ext cx="8869262" cy="3200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8019">
                  <a:extLst>
                    <a:ext uri="{9D8B030D-6E8A-4147-A177-3AD203B41FA5}">
                      <a16:colId xmlns:a16="http://schemas.microsoft.com/office/drawing/2014/main" val="1462977837"/>
                    </a:ext>
                  </a:extLst>
                </a:gridCol>
                <a:gridCol w="516155">
                  <a:extLst>
                    <a:ext uri="{9D8B030D-6E8A-4147-A177-3AD203B41FA5}">
                      <a16:colId xmlns:a16="http://schemas.microsoft.com/office/drawing/2014/main" val="438062266"/>
                    </a:ext>
                  </a:extLst>
                </a:gridCol>
                <a:gridCol w="412924">
                  <a:extLst>
                    <a:ext uri="{9D8B030D-6E8A-4147-A177-3AD203B41FA5}">
                      <a16:colId xmlns:a16="http://schemas.microsoft.com/office/drawing/2014/main" val="568936066"/>
                    </a:ext>
                  </a:extLst>
                </a:gridCol>
                <a:gridCol w="412924">
                  <a:extLst>
                    <a:ext uri="{9D8B030D-6E8A-4147-A177-3AD203B41FA5}">
                      <a16:colId xmlns:a16="http://schemas.microsoft.com/office/drawing/2014/main" val="586715724"/>
                    </a:ext>
                  </a:extLst>
                </a:gridCol>
                <a:gridCol w="412924">
                  <a:extLst>
                    <a:ext uri="{9D8B030D-6E8A-4147-A177-3AD203B41FA5}">
                      <a16:colId xmlns:a16="http://schemas.microsoft.com/office/drawing/2014/main" val="3290602722"/>
                    </a:ext>
                  </a:extLst>
                </a:gridCol>
                <a:gridCol w="412924">
                  <a:extLst>
                    <a:ext uri="{9D8B030D-6E8A-4147-A177-3AD203B41FA5}">
                      <a16:colId xmlns:a16="http://schemas.microsoft.com/office/drawing/2014/main" val="291046617"/>
                    </a:ext>
                  </a:extLst>
                </a:gridCol>
                <a:gridCol w="412924">
                  <a:extLst>
                    <a:ext uri="{9D8B030D-6E8A-4147-A177-3AD203B41FA5}">
                      <a16:colId xmlns:a16="http://schemas.microsoft.com/office/drawing/2014/main" val="4028711267"/>
                    </a:ext>
                  </a:extLst>
                </a:gridCol>
                <a:gridCol w="412924">
                  <a:extLst>
                    <a:ext uri="{9D8B030D-6E8A-4147-A177-3AD203B41FA5}">
                      <a16:colId xmlns:a16="http://schemas.microsoft.com/office/drawing/2014/main" val="3684442452"/>
                    </a:ext>
                  </a:extLst>
                </a:gridCol>
                <a:gridCol w="412924">
                  <a:extLst>
                    <a:ext uri="{9D8B030D-6E8A-4147-A177-3AD203B41FA5}">
                      <a16:colId xmlns:a16="http://schemas.microsoft.com/office/drawing/2014/main" val="232239714"/>
                    </a:ext>
                  </a:extLst>
                </a:gridCol>
                <a:gridCol w="412924">
                  <a:extLst>
                    <a:ext uri="{9D8B030D-6E8A-4147-A177-3AD203B41FA5}">
                      <a16:colId xmlns:a16="http://schemas.microsoft.com/office/drawing/2014/main" val="2865344746"/>
                    </a:ext>
                  </a:extLst>
                </a:gridCol>
                <a:gridCol w="412924">
                  <a:extLst>
                    <a:ext uri="{9D8B030D-6E8A-4147-A177-3AD203B41FA5}">
                      <a16:colId xmlns:a16="http://schemas.microsoft.com/office/drawing/2014/main" val="1079388852"/>
                    </a:ext>
                  </a:extLst>
                </a:gridCol>
                <a:gridCol w="412924">
                  <a:extLst>
                    <a:ext uri="{9D8B030D-6E8A-4147-A177-3AD203B41FA5}">
                      <a16:colId xmlns:a16="http://schemas.microsoft.com/office/drawing/2014/main" val="4276011822"/>
                    </a:ext>
                  </a:extLst>
                </a:gridCol>
                <a:gridCol w="412924">
                  <a:extLst>
                    <a:ext uri="{9D8B030D-6E8A-4147-A177-3AD203B41FA5}">
                      <a16:colId xmlns:a16="http://schemas.microsoft.com/office/drawing/2014/main" val="3996914625"/>
                    </a:ext>
                  </a:extLst>
                </a:gridCol>
                <a:gridCol w="412924">
                  <a:extLst>
                    <a:ext uri="{9D8B030D-6E8A-4147-A177-3AD203B41FA5}">
                      <a16:colId xmlns:a16="http://schemas.microsoft.com/office/drawing/2014/main" val="2042916562"/>
                    </a:ext>
                  </a:extLst>
                </a:gridCol>
              </a:tblGrid>
              <a:tr h="5209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Mutes, sejas un žokļu ķirurgs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022532"/>
                  </a:ext>
                </a:extLst>
              </a:tr>
              <a:tr h="168703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992092376"/>
                  </a:ext>
                </a:extLst>
              </a:tr>
              <a:tr h="49618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54469472"/>
                  </a:ext>
                </a:extLst>
              </a:tr>
              <a:tr h="49618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5026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418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8B1E-01BB-42B8-BB7A-C610DCECB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5994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Narkologs</a:t>
            </a:r>
            <a:r>
              <a:rPr lang="en-US" sz="2200" u="none" strike="noStrike" dirty="0">
                <a:effectLst/>
              </a:rPr>
              <a:t> </a:t>
            </a:r>
            <a:endParaRPr lang="en-US" sz="2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FDF047-5689-7480-7CA9-C413D3EC81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323254"/>
              </p:ext>
            </p:extLst>
          </p:nvPr>
        </p:nvGraphicFramePr>
        <p:xfrm>
          <a:off x="1879601" y="1800808"/>
          <a:ext cx="9177181" cy="3844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5988">
                  <a:extLst>
                    <a:ext uri="{9D8B030D-6E8A-4147-A177-3AD203B41FA5}">
                      <a16:colId xmlns:a16="http://schemas.microsoft.com/office/drawing/2014/main" val="1532437618"/>
                    </a:ext>
                  </a:extLst>
                </a:gridCol>
                <a:gridCol w="534073">
                  <a:extLst>
                    <a:ext uri="{9D8B030D-6E8A-4147-A177-3AD203B41FA5}">
                      <a16:colId xmlns:a16="http://schemas.microsoft.com/office/drawing/2014/main" val="2380420786"/>
                    </a:ext>
                  </a:extLst>
                </a:gridCol>
                <a:gridCol w="427260">
                  <a:extLst>
                    <a:ext uri="{9D8B030D-6E8A-4147-A177-3AD203B41FA5}">
                      <a16:colId xmlns:a16="http://schemas.microsoft.com/office/drawing/2014/main" val="3762030442"/>
                    </a:ext>
                  </a:extLst>
                </a:gridCol>
                <a:gridCol w="427260">
                  <a:extLst>
                    <a:ext uri="{9D8B030D-6E8A-4147-A177-3AD203B41FA5}">
                      <a16:colId xmlns:a16="http://schemas.microsoft.com/office/drawing/2014/main" val="4160478276"/>
                    </a:ext>
                  </a:extLst>
                </a:gridCol>
                <a:gridCol w="427260">
                  <a:extLst>
                    <a:ext uri="{9D8B030D-6E8A-4147-A177-3AD203B41FA5}">
                      <a16:colId xmlns:a16="http://schemas.microsoft.com/office/drawing/2014/main" val="3322834749"/>
                    </a:ext>
                  </a:extLst>
                </a:gridCol>
                <a:gridCol w="427260">
                  <a:extLst>
                    <a:ext uri="{9D8B030D-6E8A-4147-A177-3AD203B41FA5}">
                      <a16:colId xmlns:a16="http://schemas.microsoft.com/office/drawing/2014/main" val="292188484"/>
                    </a:ext>
                  </a:extLst>
                </a:gridCol>
                <a:gridCol w="427260">
                  <a:extLst>
                    <a:ext uri="{9D8B030D-6E8A-4147-A177-3AD203B41FA5}">
                      <a16:colId xmlns:a16="http://schemas.microsoft.com/office/drawing/2014/main" val="1410626346"/>
                    </a:ext>
                  </a:extLst>
                </a:gridCol>
                <a:gridCol w="427260">
                  <a:extLst>
                    <a:ext uri="{9D8B030D-6E8A-4147-A177-3AD203B41FA5}">
                      <a16:colId xmlns:a16="http://schemas.microsoft.com/office/drawing/2014/main" val="4248479537"/>
                    </a:ext>
                  </a:extLst>
                </a:gridCol>
                <a:gridCol w="427260">
                  <a:extLst>
                    <a:ext uri="{9D8B030D-6E8A-4147-A177-3AD203B41FA5}">
                      <a16:colId xmlns:a16="http://schemas.microsoft.com/office/drawing/2014/main" val="1083041685"/>
                    </a:ext>
                  </a:extLst>
                </a:gridCol>
                <a:gridCol w="427260">
                  <a:extLst>
                    <a:ext uri="{9D8B030D-6E8A-4147-A177-3AD203B41FA5}">
                      <a16:colId xmlns:a16="http://schemas.microsoft.com/office/drawing/2014/main" val="261781856"/>
                    </a:ext>
                  </a:extLst>
                </a:gridCol>
                <a:gridCol w="427260">
                  <a:extLst>
                    <a:ext uri="{9D8B030D-6E8A-4147-A177-3AD203B41FA5}">
                      <a16:colId xmlns:a16="http://schemas.microsoft.com/office/drawing/2014/main" val="392677746"/>
                    </a:ext>
                  </a:extLst>
                </a:gridCol>
                <a:gridCol w="427260">
                  <a:extLst>
                    <a:ext uri="{9D8B030D-6E8A-4147-A177-3AD203B41FA5}">
                      <a16:colId xmlns:a16="http://schemas.microsoft.com/office/drawing/2014/main" val="4048206294"/>
                    </a:ext>
                  </a:extLst>
                </a:gridCol>
                <a:gridCol w="427260">
                  <a:extLst>
                    <a:ext uri="{9D8B030D-6E8A-4147-A177-3AD203B41FA5}">
                      <a16:colId xmlns:a16="http://schemas.microsoft.com/office/drawing/2014/main" val="3264091374"/>
                    </a:ext>
                  </a:extLst>
                </a:gridCol>
                <a:gridCol w="427260">
                  <a:extLst>
                    <a:ext uri="{9D8B030D-6E8A-4147-A177-3AD203B41FA5}">
                      <a16:colId xmlns:a16="http://schemas.microsoft.com/office/drawing/2014/main" val="3585496143"/>
                    </a:ext>
                  </a:extLst>
                </a:gridCol>
              </a:tblGrid>
              <a:tr h="5279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Narkologs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4573"/>
                  </a:ext>
                </a:extLst>
              </a:tr>
              <a:tr h="120446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768170949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SIA "</a:t>
                      </a:r>
                      <a:r>
                        <a:rPr lang="lv-LV" sz="1200" u="none" strike="noStrike" dirty="0" err="1">
                          <a:effectLst/>
                        </a:rPr>
                        <a:t>Ziemeļkurzemes</a:t>
                      </a:r>
                      <a:r>
                        <a:rPr lang="lv-LV" sz="1200" u="none" strike="noStrike" dirty="0">
                          <a:effectLst/>
                        </a:rPr>
                        <a:t> reģionālā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0800490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123231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"Rīgas psihiatrijas un narkoloģijas centrs"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6596596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"Slimnīca "Ģintermuiža""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46666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458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3C15-867B-419A-B8BE-A20C3184F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892"/>
            <a:ext cx="10515600" cy="4949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Neatliekamās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medicīnas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ārsts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br>
              <a:rPr lang="lv-LV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br>
              <a:rPr lang="lv-LV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br>
              <a:rPr lang="lv-LV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br>
              <a:rPr lang="lv-LV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br>
              <a:rPr lang="lv-LV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br>
              <a:rPr lang="en-US" sz="4400" u="none" strike="noStrike" dirty="0">
                <a:effectLst/>
              </a:rPr>
            </a:br>
            <a:br>
              <a:rPr lang="en-US" sz="4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F563CA9-AB3B-7498-3432-2B62BEAA5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053021"/>
              </p:ext>
            </p:extLst>
          </p:nvPr>
        </p:nvGraphicFramePr>
        <p:xfrm>
          <a:off x="2382472" y="1501629"/>
          <a:ext cx="9075521" cy="5102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7039">
                  <a:extLst>
                    <a:ext uri="{9D8B030D-6E8A-4147-A177-3AD203B41FA5}">
                      <a16:colId xmlns:a16="http://schemas.microsoft.com/office/drawing/2014/main" val="1361321156"/>
                    </a:ext>
                  </a:extLst>
                </a:gridCol>
                <a:gridCol w="528158">
                  <a:extLst>
                    <a:ext uri="{9D8B030D-6E8A-4147-A177-3AD203B41FA5}">
                      <a16:colId xmlns:a16="http://schemas.microsoft.com/office/drawing/2014/main" val="2434445425"/>
                    </a:ext>
                  </a:extLst>
                </a:gridCol>
                <a:gridCol w="422527">
                  <a:extLst>
                    <a:ext uri="{9D8B030D-6E8A-4147-A177-3AD203B41FA5}">
                      <a16:colId xmlns:a16="http://schemas.microsoft.com/office/drawing/2014/main" val="2450761954"/>
                    </a:ext>
                  </a:extLst>
                </a:gridCol>
                <a:gridCol w="422527">
                  <a:extLst>
                    <a:ext uri="{9D8B030D-6E8A-4147-A177-3AD203B41FA5}">
                      <a16:colId xmlns:a16="http://schemas.microsoft.com/office/drawing/2014/main" val="2145159100"/>
                    </a:ext>
                  </a:extLst>
                </a:gridCol>
                <a:gridCol w="422527">
                  <a:extLst>
                    <a:ext uri="{9D8B030D-6E8A-4147-A177-3AD203B41FA5}">
                      <a16:colId xmlns:a16="http://schemas.microsoft.com/office/drawing/2014/main" val="1572833407"/>
                    </a:ext>
                  </a:extLst>
                </a:gridCol>
                <a:gridCol w="422527">
                  <a:extLst>
                    <a:ext uri="{9D8B030D-6E8A-4147-A177-3AD203B41FA5}">
                      <a16:colId xmlns:a16="http://schemas.microsoft.com/office/drawing/2014/main" val="312294903"/>
                    </a:ext>
                  </a:extLst>
                </a:gridCol>
                <a:gridCol w="422527">
                  <a:extLst>
                    <a:ext uri="{9D8B030D-6E8A-4147-A177-3AD203B41FA5}">
                      <a16:colId xmlns:a16="http://schemas.microsoft.com/office/drawing/2014/main" val="3108814083"/>
                    </a:ext>
                  </a:extLst>
                </a:gridCol>
                <a:gridCol w="422527">
                  <a:extLst>
                    <a:ext uri="{9D8B030D-6E8A-4147-A177-3AD203B41FA5}">
                      <a16:colId xmlns:a16="http://schemas.microsoft.com/office/drawing/2014/main" val="473929855"/>
                    </a:ext>
                  </a:extLst>
                </a:gridCol>
                <a:gridCol w="422527">
                  <a:extLst>
                    <a:ext uri="{9D8B030D-6E8A-4147-A177-3AD203B41FA5}">
                      <a16:colId xmlns:a16="http://schemas.microsoft.com/office/drawing/2014/main" val="1974856931"/>
                    </a:ext>
                  </a:extLst>
                </a:gridCol>
                <a:gridCol w="422527">
                  <a:extLst>
                    <a:ext uri="{9D8B030D-6E8A-4147-A177-3AD203B41FA5}">
                      <a16:colId xmlns:a16="http://schemas.microsoft.com/office/drawing/2014/main" val="2346391635"/>
                    </a:ext>
                  </a:extLst>
                </a:gridCol>
                <a:gridCol w="422527">
                  <a:extLst>
                    <a:ext uri="{9D8B030D-6E8A-4147-A177-3AD203B41FA5}">
                      <a16:colId xmlns:a16="http://schemas.microsoft.com/office/drawing/2014/main" val="3293794609"/>
                    </a:ext>
                  </a:extLst>
                </a:gridCol>
                <a:gridCol w="422527">
                  <a:extLst>
                    <a:ext uri="{9D8B030D-6E8A-4147-A177-3AD203B41FA5}">
                      <a16:colId xmlns:a16="http://schemas.microsoft.com/office/drawing/2014/main" val="419555660"/>
                    </a:ext>
                  </a:extLst>
                </a:gridCol>
                <a:gridCol w="422527">
                  <a:extLst>
                    <a:ext uri="{9D8B030D-6E8A-4147-A177-3AD203B41FA5}">
                      <a16:colId xmlns:a16="http://schemas.microsoft.com/office/drawing/2014/main" val="3253896160"/>
                    </a:ext>
                  </a:extLst>
                </a:gridCol>
                <a:gridCol w="422527">
                  <a:extLst>
                    <a:ext uri="{9D8B030D-6E8A-4147-A177-3AD203B41FA5}">
                      <a16:colId xmlns:a16="http://schemas.microsoft.com/office/drawing/2014/main" val="49268696"/>
                    </a:ext>
                  </a:extLst>
                </a:gridCol>
              </a:tblGrid>
              <a:tr h="3123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Neatliekamās medicīnas ārsts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760693"/>
                  </a:ext>
                </a:extLst>
              </a:tr>
              <a:tr h="135443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649763776"/>
                  </a:ext>
                </a:extLst>
              </a:tr>
              <a:tr h="31232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"Cēsu klīnika"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51460455"/>
                  </a:ext>
                </a:extLst>
              </a:tr>
              <a:tr h="31232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"Jēkabpils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66738041"/>
                  </a:ext>
                </a:extLst>
              </a:tr>
              <a:tr h="31232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SIA "Liepājas reģionālā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32206904"/>
                  </a:ext>
                </a:extLst>
              </a:tr>
              <a:tr h="31232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4323204"/>
                  </a:ext>
                </a:extLst>
              </a:tr>
              <a:tr h="31232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Dzemdību nams"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7458185"/>
                  </a:ext>
                </a:extLst>
              </a:tr>
              <a:tr h="31232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7736616"/>
                  </a:ext>
                </a:extLst>
              </a:tr>
              <a:tr h="31232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1349110"/>
                  </a:ext>
                </a:extLst>
              </a:tr>
              <a:tr h="3123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SIA"Balvu un Gulbenes slimnīcu apvienība"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8569201"/>
                  </a:ext>
                </a:extLst>
              </a:tr>
              <a:tr h="31232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SIA"Ogres rajona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4384974"/>
                  </a:ext>
                </a:extLst>
              </a:tr>
              <a:tr h="31232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58221021"/>
                  </a:ext>
                </a:extLst>
              </a:tr>
              <a:tr h="31232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094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9042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68594-C77F-4F1A-B4FE-0607D6C8F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273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Nefrologs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E29D12-0774-9A8C-3AD7-4DB64EF70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060731"/>
              </p:ext>
            </p:extLst>
          </p:nvPr>
        </p:nvGraphicFramePr>
        <p:xfrm>
          <a:off x="2248250" y="1619074"/>
          <a:ext cx="8758106" cy="4320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5432">
                  <a:extLst>
                    <a:ext uri="{9D8B030D-6E8A-4147-A177-3AD203B41FA5}">
                      <a16:colId xmlns:a16="http://schemas.microsoft.com/office/drawing/2014/main" val="3503663156"/>
                    </a:ext>
                  </a:extLst>
                </a:gridCol>
                <a:gridCol w="509686">
                  <a:extLst>
                    <a:ext uri="{9D8B030D-6E8A-4147-A177-3AD203B41FA5}">
                      <a16:colId xmlns:a16="http://schemas.microsoft.com/office/drawing/2014/main" val="3308155828"/>
                    </a:ext>
                  </a:extLst>
                </a:gridCol>
                <a:gridCol w="407749">
                  <a:extLst>
                    <a:ext uri="{9D8B030D-6E8A-4147-A177-3AD203B41FA5}">
                      <a16:colId xmlns:a16="http://schemas.microsoft.com/office/drawing/2014/main" val="2383344240"/>
                    </a:ext>
                  </a:extLst>
                </a:gridCol>
                <a:gridCol w="407749">
                  <a:extLst>
                    <a:ext uri="{9D8B030D-6E8A-4147-A177-3AD203B41FA5}">
                      <a16:colId xmlns:a16="http://schemas.microsoft.com/office/drawing/2014/main" val="315418118"/>
                    </a:ext>
                  </a:extLst>
                </a:gridCol>
                <a:gridCol w="407749">
                  <a:extLst>
                    <a:ext uri="{9D8B030D-6E8A-4147-A177-3AD203B41FA5}">
                      <a16:colId xmlns:a16="http://schemas.microsoft.com/office/drawing/2014/main" val="2189600079"/>
                    </a:ext>
                  </a:extLst>
                </a:gridCol>
                <a:gridCol w="407749">
                  <a:extLst>
                    <a:ext uri="{9D8B030D-6E8A-4147-A177-3AD203B41FA5}">
                      <a16:colId xmlns:a16="http://schemas.microsoft.com/office/drawing/2014/main" val="939028700"/>
                    </a:ext>
                  </a:extLst>
                </a:gridCol>
                <a:gridCol w="407749">
                  <a:extLst>
                    <a:ext uri="{9D8B030D-6E8A-4147-A177-3AD203B41FA5}">
                      <a16:colId xmlns:a16="http://schemas.microsoft.com/office/drawing/2014/main" val="2381278104"/>
                    </a:ext>
                  </a:extLst>
                </a:gridCol>
                <a:gridCol w="407749">
                  <a:extLst>
                    <a:ext uri="{9D8B030D-6E8A-4147-A177-3AD203B41FA5}">
                      <a16:colId xmlns:a16="http://schemas.microsoft.com/office/drawing/2014/main" val="1791175070"/>
                    </a:ext>
                  </a:extLst>
                </a:gridCol>
                <a:gridCol w="407749">
                  <a:extLst>
                    <a:ext uri="{9D8B030D-6E8A-4147-A177-3AD203B41FA5}">
                      <a16:colId xmlns:a16="http://schemas.microsoft.com/office/drawing/2014/main" val="3687454098"/>
                    </a:ext>
                  </a:extLst>
                </a:gridCol>
                <a:gridCol w="407749">
                  <a:extLst>
                    <a:ext uri="{9D8B030D-6E8A-4147-A177-3AD203B41FA5}">
                      <a16:colId xmlns:a16="http://schemas.microsoft.com/office/drawing/2014/main" val="3797253189"/>
                    </a:ext>
                  </a:extLst>
                </a:gridCol>
                <a:gridCol w="407749">
                  <a:extLst>
                    <a:ext uri="{9D8B030D-6E8A-4147-A177-3AD203B41FA5}">
                      <a16:colId xmlns:a16="http://schemas.microsoft.com/office/drawing/2014/main" val="545539769"/>
                    </a:ext>
                  </a:extLst>
                </a:gridCol>
                <a:gridCol w="407749">
                  <a:extLst>
                    <a:ext uri="{9D8B030D-6E8A-4147-A177-3AD203B41FA5}">
                      <a16:colId xmlns:a16="http://schemas.microsoft.com/office/drawing/2014/main" val="516493194"/>
                    </a:ext>
                  </a:extLst>
                </a:gridCol>
                <a:gridCol w="407749">
                  <a:extLst>
                    <a:ext uri="{9D8B030D-6E8A-4147-A177-3AD203B41FA5}">
                      <a16:colId xmlns:a16="http://schemas.microsoft.com/office/drawing/2014/main" val="3696164455"/>
                    </a:ext>
                  </a:extLst>
                </a:gridCol>
                <a:gridCol w="407749">
                  <a:extLst>
                    <a:ext uri="{9D8B030D-6E8A-4147-A177-3AD203B41FA5}">
                      <a16:colId xmlns:a16="http://schemas.microsoft.com/office/drawing/2014/main" val="2094076846"/>
                    </a:ext>
                  </a:extLst>
                </a:gridCol>
              </a:tblGrid>
              <a:tr h="409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Nefrologs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895104"/>
                  </a:ext>
                </a:extLst>
              </a:tr>
              <a:tr h="145306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414870462"/>
                  </a:ext>
                </a:extLst>
              </a:tr>
              <a:tr h="81921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Madonas novada pašvaldības SIA "Madonas slimnīca"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058873"/>
                  </a:ext>
                </a:extLst>
              </a:tr>
              <a:tr h="409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SIA "Liepājas reģionālā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1953343"/>
                  </a:ext>
                </a:extLst>
              </a:tr>
              <a:tr h="409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41622237"/>
                  </a:ext>
                </a:extLst>
              </a:tr>
              <a:tr h="409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SIA"Ogres rajona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7729986"/>
                  </a:ext>
                </a:extLst>
              </a:tr>
              <a:tr h="4096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90279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227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465F-B146-4532-BFE5-00D3F237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8607"/>
          </a:xfrm>
        </p:spPr>
        <p:txBody>
          <a:bodyPr>
            <a:normAutofit/>
          </a:bodyPr>
          <a:lstStyle/>
          <a:p>
            <a:pPr algn="ctr"/>
            <a:r>
              <a:rPr lang="lv-LV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Neiroķirurgs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3B592AC-66F1-38FC-A92F-270C7A93F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8386"/>
              </p:ext>
            </p:extLst>
          </p:nvPr>
        </p:nvGraphicFramePr>
        <p:xfrm>
          <a:off x="2435290" y="1476462"/>
          <a:ext cx="8918510" cy="4414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886">
                  <a:extLst>
                    <a:ext uri="{9D8B030D-6E8A-4147-A177-3AD203B41FA5}">
                      <a16:colId xmlns:a16="http://schemas.microsoft.com/office/drawing/2014/main" val="3689574743"/>
                    </a:ext>
                  </a:extLst>
                </a:gridCol>
                <a:gridCol w="519020">
                  <a:extLst>
                    <a:ext uri="{9D8B030D-6E8A-4147-A177-3AD203B41FA5}">
                      <a16:colId xmlns:a16="http://schemas.microsoft.com/office/drawing/2014/main" val="2820088097"/>
                    </a:ext>
                  </a:extLst>
                </a:gridCol>
                <a:gridCol w="415217">
                  <a:extLst>
                    <a:ext uri="{9D8B030D-6E8A-4147-A177-3AD203B41FA5}">
                      <a16:colId xmlns:a16="http://schemas.microsoft.com/office/drawing/2014/main" val="1704820833"/>
                    </a:ext>
                  </a:extLst>
                </a:gridCol>
                <a:gridCol w="415217">
                  <a:extLst>
                    <a:ext uri="{9D8B030D-6E8A-4147-A177-3AD203B41FA5}">
                      <a16:colId xmlns:a16="http://schemas.microsoft.com/office/drawing/2014/main" val="3338223079"/>
                    </a:ext>
                  </a:extLst>
                </a:gridCol>
                <a:gridCol w="415217">
                  <a:extLst>
                    <a:ext uri="{9D8B030D-6E8A-4147-A177-3AD203B41FA5}">
                      <a16:colId xmlns:a16="http://schemas.microsoft.com/office/drawing/2014/main" val="2414532085"/>
                    </a:ext>
                  </a:extLst>
                </a:gridCol>
                <a:gridCol w="415217">
                  <a:extLst>
                    <a:ext uri="{9D8B030D-6E8A-4147-A177-3AD203B41FA5}">
                      <a16:colId xmlns:a16="http://schemas.microsoft.com/office/drawing/2014/main" val="2455190896"/>
                    </a:ext>
                  </a:extLst>
                </a:gridCol>
                <a:gridCol w="415217">
                  <a:extLst>
                    <a:ext uri="{9D8B030D-6E8A-4147-A177-3AD203B41FA5}">
                      <a16:colId xmlns:a16="http://schemas.microsoft.com/office/drawing/2014/main" val="3128710507"/>
                    </a:ext>
                  </a:extLst>
                </a:gridCol>
                <a:gridCol w="415217">
                  <a:extLst>
                    <a:ext uri="{9D8B030D-6E8A-4147-A177-3AD203B41FA5}">
                      <a16:colId xmlns:a16="http://schemas.microsoft.com/office/drawing/2014/main" val="2914635698"/>
                    </a:ext>
                  </a:extLst>
                </a:gridCol>
                <a:gridCol w="415217">
                  <a:extLst>
                    <a:ext uri="{9D8B030D-6E8A-4147-A177-3AD203B41FA5}">
                      <a16:colId xmlns:a16="http://schemas.microsoft.com/office/drawing/2014/main" val="2796664506"/>
                    </a:ext>
                  </a:extLst>
                </a:gridCol>
                <a:gridCol w="415217">
                  <a:extLst>
                    <a:ext uri="{9D8B030D-6E8A-4147-A177-3AD203B41FA5}">
                      <a16:colId xmlns:a16="http://schemas.microsoft.com/office/drawing/2014/main" val="794174225"/>
                    </a:ext>
                  </a:extLst>
                </a:gridCol>
                <a:gridCol w="415217">
                  <a:extLst>
                    <a:ext uri="{9D8B030D-6E8A-4147-A177-3AD203B41FA5}">
                      <a16:colId xmlns:a16="http://schemas.microsoft.com/office/drawing/2014/main" val="2240273345"/>
                    </a:ext>
                  </a:extLst>
                </a:gridCol>
                <a:gridCol w="415217">
                  <a:extLst>
                    <a:ext uri="{9D8B030D-6E8A-4147-A177-3AD203B41FA5}">
                      <a16:colId xmlns:a16="http://schemas.microsoft.com/office/drawing/2014/main" val="2981480962"/>
                    </a:ext>
                  </a:extLst>
                </a:gridCol>
                <a:gridCol w="415217">
                  <a:extLst>
                    <a:ext uri="{9D8B030D-6E8A-4147-A177-3AD203B41FA5}">
                      <a16:colId xmlns:a16="http://schemas.microsoft.com/office/drawing/2014/main" val="4042536419"/>
                    </a:ext>
                  </a:extLst>
                </a:gridCol>
                <a:gridCol w="415217">
                  <a:extLst>
                    <a:ext uri="{9D8B030D-6E8A-4147-A177-3AD203B41FA5}">
                      <a16:colId xmlns:a16="http://schemas.microsoft.com/office/drawing/2014/main" val="3024426777"/>
                    </a:ext>
                  </a:extLst>
                </a:gridCol>
              </a:tblGrid>
              <a:tr h="4945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Neiroķirurgs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58746"/>
                  </a:ext>
                </a:extLst>
              </a:tr>
              <a:tr h="144787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798471827"/>
                  </a:ext>
                </a:extLst>
              </a:tr>
              <a:tr h="49451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5603413"/>
                  </a:ext>
                </a:extLst>
              </a:tr>
              <a:tr h="49451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9201403"/>
                  </a:ext>
                </a:extLst>
              </a:tr>
              <a:tr h="49451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0196507"/>
                  </a:ext>
                </a:extLst>
              </a:tr>
              <a:tr h="4945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VSIA "Nacionālais rehabilitācijas centrs "Vaivari""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1139280"/>
                  </a:ext>
                </a:extLst>
              </a:tr>
              <a:tr h="49451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18180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2632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E1D21-78C4-49E3-9080-163146C6C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6662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Neirologs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87EC78-1F72-B975-DECD-D19C74CDA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836562"/>
              </p:ext>
            </p:extLst>
          </p:nvPr>
        </p:nvGraphicFramePr>
        <p:xfrm>
          <a:off x="2206304" y="1409350"/>
          <a:ext cx="8867168" cy="4990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7212">
                  <a:extLst>
                    <a:ext uri="{9D8B030D-6E8A-4147-A177-3AD203B41FA5}">
                      <a16:colId xmlns:a16="http://schemas.microsoft.com/office/drawing/2014/main" val="1316029665"/>
                    </a:ext>
                  </a:extLst>
                </a:gridCol>
                <a:gridCol w="516032">
                  <a:extLst>
                    <a:ext uri="{9D8B030D-6E8A-4147-A177-3AD203B41FA5}">
                      <a16:colId xmlns:a16="http://schemas.microsoft.com/office/drawing/2014/main" val="1598083512"/>
                    </a:ext>
                  </a:extLst>
                </a:gridCol>
                <a:gridCol w="412827">
                  <a:extLst>
                    <a:ext uri="{9D8B030D-6E8A-4147-A177-3AD203B41FA5}">
                      <a16:colId xmlns:a16="http://schemas.microsoft.com/office/drawing/2014/main" val="710508398"/>
                    </a:ext>
                  </a:extLst>
                </a:gridCol>
                <a:gridCol w="412827">
                  <a:extLst>
                    <a:ext uri="{9D8B030D-6E8A-4147-A177-3AD203B41FA5}">
                      <a16:colId xmlns:a16="http://schemas.microsoft.com/office/drawing/2014/main" val="74689847"/>
                    </a:ext>
                  </a:extLst>
                </a:gridCol>
                <a:gridCol w="412827">
                  <a:extLst>
                    <a:ext uri="{9D8B030D-6E8A-4147-A177-3AD203B41FA5}">
                      <a16:colId xmlns:a16="http://schemas.microsoft.com/office/drawing/2014/main" val="1327359248"/>
                    </a:ext>
                  </a:extLst>
                </a:gridCol>
                <a:gridCol w="412827">
                  <a:extLst>
                    <a:ext uri="{9D8B030D-6E8A-4147-A177-3AD203B41FA5}">
                      <a16:colId xmlns:a16="http://schemas.microsoft.com/office/drawing/2014/main" val="4004472524"/>
                    </a:ext>
                  </a:extLst>
                </a:gridCol>
                <a:gridCol w="412827">
                  <a:extLst>
                    <a:ext uri="{9D8B030D-6E8A-4147-A177-3AD203B41FA5}">
                      <a16:colId xmlns:a16="http://schemas.microsoft.com/office/drawing/2014/main" val="4142884698"/>
                    </a:ext>
                  </a:extLst>
                </a:gridCol>
                <a:gridCol w="412827">
                  <a:extLst>
                    <a:ext uri="{9D8B030D-6E8A-4147-A177-3AD203B41FA5}">
                      <a16:colId xmlns:a16="http://schemas.microsoft.com/office/drawing/2014/main" val="2241884325"/>
                    </a:ext>
                  </a:extLst>
                </a:gridCol>
                <a:gridCol w="412827">
                  <a:extLst>
                    <a:ext uri="{9D8B030D-6E8A-4147-A177-3AD203B41FA5}">
                      <a16:colId xmlns:a16="http://schemas.microsoft.com/office/drawing/2014/main" val="2215537446"/>
                    </a:ext>
                  </a:extLst>
                </a:gridCol>
                <a:gridCol w="412827">
                  <a:extLst>
                    <a:ext uri="{9D8B030D-6E8A-4147-A177-3AD203B41FA5}">
                      <a16:colId xmlns:a16="http://schemas.microsoft.com/office/drawing/2014/main" val="1051302097"/>
                    </a:ext>
                  </a:extLst>
                </a:gridCol>
                <a:gridCol w="412827">
                  <a:extLst>
                    <a:ext uri="{9D8B030D-6E8A-4147-A177-3AD203B41FA5}">
                      <a16:colId xmlns:a16="http://schemas.microsoft.com/office/drawing/2014/main" val="704373310"/>
                    </a:ext>
                  </a:extLst>
                </a:gridCol>
                <a:gridCol w="412827">
                  <a:extLst>
                    <a:ext uri="{9D8B030D-6E8A-4147-A177-3AD203B41FA5}">
                      <a16:colId xmlns:a16="http://schemas.microsoft.com/office/drawing/2014/main" val="600732371"/>
                    </a:ext>
                  </a:extLst>
                </a:gridCol>
                <a:gridCol w="412827">
                  <a:extLst>
                    <a:ext uri="{9D8B030D-6E8A-4147-A177-3AD203B41FA5}">
                      <a16:colId xmlns:a16="http://schemas.microsoft.com/office/drawing/2014/main" val="2090909266"/>
                    </a:ext>
                  </a:extLst>
                </a:gridCol>
                <a:gridCol w="412827">
                  <a:extLst>
                    <a:ext uri="{9D8B030D-6E8A-4147-A177-3AD203B41FA5}">
                      <a16:colId xmlns:a16="http://schemas.microsoft.com/office/drawing/2014/main" val="2981007719"/>
                    </a:ext>
                  </a:extLst>
                </a:gridCol>
              </a:tblGrid>
              <a:tr h="3858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Neirologs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964743"/>
                  </a:ext>
                </a:extLst>
              </a:tr>
              <a:tr h="1316785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493481609"/>
                  </a:ext>
                </a:extLst>
              </a:tr>
              <a:tr h="2192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"Aizkraukles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92619960"/>
                  </a:ext>
                </a:extLst>
              </a:tr>
              <a:tr h="2192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"Cēsu klīnika"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0780467"/>
                  </a:ext>
                </a:extLst>
              </a:tr>
              <a:tr h="2192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"Jelgavas pilsētas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98117094"/>
                  </a:ext>
                </a:extLst>
              </a:tr>
              <a:tr h="2192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SIA "Jēkabpils reģionālā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24982385"/>
                  </a:ext>
                </a:extLst>
              </a:tr>
              <a:tr h="2192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71086382"/>
                  </a:ext>
                </a:extLst>
              </a:tr>
              <a:tr h="2192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"Ludzas medicīnas centrs"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8836603"/>
                  </a:ext>
                </a:extLst>
              </a:tr>
              <a:tr h="2192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65229338"/>
                  </a:ext>
                </a:extLst>
              </a:tr>
              <a:tr h="2192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79928603"/>
                  </a:ext>
                </a:extLst>
              </a:tr>
              <a:tr h="2192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0314452"/>
                  </a:ext>
                </a:extLst>
              </a:tr>
              <a:tr h="2192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SIA"Balvu un Gulbenes slimnīcu apvienība"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6755228"/>
                  </a:ext>
                </a:extLst>
              </a:tr>
              <a:tr h="2192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SIALimbažu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8952305"/>
                  </a:ext>
                </a:extLst>
              </a:tr>
              <a:tr h="2192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 "Piejūras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7509455"/>
                  </a:ext>
                </a:extLst>
              </a:tr>
              <a:tr h="2192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6779180"/>
                  </a:ext>
                </a:extLst>
              </a:tr>
              <a:tr h="2192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VSIA "Nacionālais rehabilitācijas centrs "Vaivari""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95808023"/>
                  </a:ext>
                </a:extLst>
              </a:tr>
              <a:tr h="2192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6411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448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A1687F-0CAA-7B6E-247F-D6563C19B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165" y="1981483"/>
            <a:ext cx="8433600" cy="1986509"/>
          </a:xfrm>
        </p:spPr>
        <p:txBody>
          <a:bodyPr/>
          <a:lstStyle/>
          <a:p>
            <a:pPr algn="ctr"/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</a:rPr>
              <a:t>Pamatspecialitātes</a:t>
            </a:r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857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3D070-8FAD-483E-8452-041CEB409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3440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Oftalmologs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937B6D-704D-CF9A-BDE6-FAEFEEDD2F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423215"/>
              </p:ext>
            </p:extLst>
          </p:nvPr>
        </p:nvGraphicFramePr>
        <p:xfrm>
          <a:off x="2457974" y="1694576"/>
          <a:ext cx="8833607" cy="41806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359">
                  <a:extLst>
                    <a:ext uri="{9D8B030D-6E8A-4147-A177-3AD203B41FA5}">
                      <a16:colId xmlns:a16="http://schemas.microsoft.com/office/drawing/2014/main" val="2809616953"/>
                    </a:ext>
                  </a:extLst>
                </a:gridCol>
                <a:gridCol w="514080">
                  <a:extLst>
                    <a:ext uri="{9D8B030D-6E8A-4147-A177-3AD203B41FA5}">
                      <a16:colId xmlns:a16="http://schemas.microsoft.com/office/drawing/2014/main" val="2417560557"/>
                    </a:ext>
                  </a:extLst>
                </a:gridCol>
                <a:gridCol w="411264">
                  <a:extLst>
                    <a:ext uri="{9D8B030D-6E8A-4147-A177-3AD203B41FA5}">
                      <a16:colId xmlns:a16="http://schemas.microsoft.com/office/drawing/2014/main" val="3001952652"/>
                    </a:ext>
                  </a:extLst>
                </a:gridCol>
                <a:gridCol w="411264">
                  <a:extLst>
                    <a:ext uri="{9D8B030D-6E8A-4147-A177-3AD203B41FA5}">
                      <a16:colId xmlns:a16="http://schemas.microsoft.com/office/drawing/2014/main" val="3356489846"/>
                    </a:ext>
                  </a:extLst>
                </a:gridCol>
                <a:gridCol w="411264">
                  <a:extLst>
                    <a:ext uri="{9D8B030D-6E8A-4147-A177-3AD203B41FA5}">
                      <a16:colId xmlns:a16="http://schemas.microsoft.com/office/drawing/2014/main" val="286759336"/>
                    </a:ext>
                  </a:extLst>
                </a:gridCol>
                <a:gridCol w="411264">
                  <a:extLst>
                    <a:ext uri="{9D8B030D-6E8A-4147-A177-3AD203B41FA5}">
                      <a16:colId xmlns:a16="http://schemas.microsoft.com/office/drawing/2014/main" val="1786473665"/>
                    </a:ext>
                  </a:extLst>
                </a:gridCol>
                <a:gridCol w="411264">
                  <a:extLst>
                    <a:ext uri="{9D8B030D-6E8A-4147-A177-3AD203B41FA5}">
                      <a16:colId xmlns:a16="http://schemas.microsoft.com/office/drawing/2014/main" val="2505141491"/>
                    </a:ext>
                  </a:extLst>
                </a:gridCol>
                <a:gridCol w="411264">
                  <a:extLst>
                    <a:ext uri="{9D8B030D-6E8A-4147-A177-3AD203B41FA5}">
                      <a16:colId xmlns:a16="http://schemas.microsoft.com/office/drawing/2014/main" val="3578802026"/>
                    </a:ext>
                  </a:extLst>
                </a:gridCol>
                <a:gridCol w="411264">
                  <a:extLst>
                    <a:ext uri="{9D8B030D-6E8A-4147-A177-3AD203B41FA5}">
                      <a16:colId xmlns:a16="http://schemas.microsoft.com/office/drawing/2014/main" val="1075741959"/>
                    </a:ext>
                  </a:extLst>
                </a:gridCol>
                <a:gridCol w="411264">
                  <a:extLst>
                    <a:ext uri="{9D8B030D-6E8A-4147-A177-3AD203B41FA5}">
                      <a16:colId xmlns:a16="http://schemas.microsoft.com/office/drawing/2014/main" val="2448154024"/>
                    </a:ext>
                  </a:extLst>
                </a:gridCol>
                <a:gridCol w="411264">
                  <a:extLst>
                    <a:ext uri="{9D8B030D-6E8A-4147-A177-3AD203B41FA5}">
                      <a16:colId xmlns:a16="http://schemas.microsoft.com/office/drawing/2014/main" val="3621082229"/>
                    </a:ext>
                  </a:extLst>
                </a:gridCol>
                <a:gridCol w="411264">
                  <a:extLst>
                    <a:ext uri="{9D8B030D-6E8A-4147-A177-3AD203B41FA5}">
                      <a16:colId xmlns:a16="http://schemas.microsoft.com/office/drawing/2014/main" val="908600045"/>
                    </a:ext>
                  </a:extLst>
                </a:gridCol>
                <a:gridCol w="411264">
                  <a:extLst>
                    <a:ext uri="{9D8B030D-6E8A-4147-A177-3AD203B41FA5}">
                      <a16:colId xmlns:a16="http://schemas.microsoft.com/office/drawing/2014/main" val="4226009850"/>
                    </a:ext>
                  </a:extLst>
                </a:gridCol>
                <a:gridCol w="411264">
                  <a:extLst>
                    <a:ext uri="{9D8B030D-6E8A-4147-A177-3AD203B41FA5}">
                      <a16:colId xmlns:a16="http://schemas.microsoft.com/office/drawing/2014/main" val="1948937531"/>
                    </a:ext>
                  </a:extLst>
                </a:gridCol>
              </a:tblGrid>
              <a:tr h="4720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 err="1">
                          <a:effectLst/>
                        </a:rPr>
                        <a:t>Oftalmologs</a:t>
                      </a:r>
                      <a:r>
                        <a:rPr lang="lv-LV" sz="1200" b="1" u="none" strike="noStrike" dirty="0">
                          <a:effectLst/>
                        </a:rPr>
                        <a:t>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45739"/>
                  </a:ext>
                </a:extLst>
              </a:tr>
              <a:tr h="1348356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482730076"/>
                  </a:ext>
                </a:extLst>
              </a:tr>
              <a:tr h="47205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69565587"/>
                  </a:ext>
                </a:extLst>
              </a:tr>
              <a:tr h="47205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0333794"/>
                  </a:ext>
                </a:extLst>
              </a:tr>
              <a:tr h="47205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SIA"Ogres rajona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37811302"/>
                  </a:ext>
                </a:extLst>
              </a:tr>
              <a:tr h="47205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16199684"/>
                  </a:ext>
                </a:extLst>
              </a:tr>
              <a:tr h="47205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4931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9244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0FFF8-0DF7-49C1-AFC1-07D3C2EFD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3106"/>
          </a:xfrm>
        </p:spPr>
        <p:txBody>
          <a:bodyPr>
            <a:noAutofit/>
          </a:bodyPr>
          <a:lstStyle/>
          <a:p>
            <a:pPr algn="ctr"/>
            <a:r>
              <a:rPr lang="lv-LV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Onkologs </a:t>
            </a:r>
            <a:r>
              <a:rPr lang="lv-LV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ķīmijterapeits</a:t>
            </a:r>
            <a:r>
              <a:rPr lang="lv-LV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8CF875-3692-7861-C4F0-FF8CD8241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634339"/>
              </p:ext>
            </p:extLst>
          </p:nvPr>
        </p:nvGraphicFramePr>
        <p:xfrm>
          <a:off x="2435290" y="1558212"/>
          <a:ext cx="9171989" cy="38348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4001">
                  <a:extLst>
                    <a:ext uri="{9D8B030D-6E8A-4147-A177-3AD203B41FA5}">
                      <a16:colId xmlns:a16="http://schemas.microsoft.com/office/drawing/2014/main" val="2614645761"/>
                    </a:ext>
                  </a:extLst>
                </a:gridCol>
                <a:gridCol w="533772">
                  <a:extLst>
                    <a:ext uri="{9D8B030D-6E8A-4147-A177-3AD203B41FA5}">
                      <a16:colId xmlns:a16="http://schemas.microsoft.com/office/drawing/2014/main" val="4059346217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2909107896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4278952209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3776082955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4107821199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550479090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3718960571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2706463785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3992488203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1281597478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2176819039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1767524515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4082727914"/>
                    </a:ext>
                  </a:extLst>
                </a:gridCol>
              </a:tblGrid>
              <a:tr h="5266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Onkologs </a:t>
                      </a:r>
                      <a:r>
                        <a:rPr lang="lv-LV" sz="1200" b="1" u="none" strike="noStrike" dirty="0" err="1">
                          <a:effectLst/>
                        </a:rPr>
                        <a:t>ķīmijterapeits</a:t>
                      </a:r>
                      <a:r>
                        <a:rPr lang="lv-LV" sz="1200" b="1" u="none" strike="noStrike" dirty="0">
                          <a:effectLst/>
                        </a:rPr>
                        <a:t>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941804"/>
                  </a:ext>
                </a:extLst>
              </a:tr>
              <a:tr h="1201536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657567488"/>
                  </a:ext>
                </a:extLst>
              </a:tr>
              <a:tr h="52666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2563629"/>
                  </a:ext>
                </a:extLst>
              </a:tr>
              <a:tr h="52666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0315433"/>
                  </a:ext>
                </a:extLst>
              </a:tr>
              <a:tr h="52666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732004"/>
                  </a:ext>
                </a:extLst>
              </a:tr>
              <a:tr h="52666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9884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5513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C01E8-8E73-4C41-9A26-88B0D12B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143"/>
            <a:ext cx="10515600" cy="577866"/>
          </a:xfrm>
        </p:spPr>
        <p:txBody>
          <a:bodyPr>
            <a:noAutofit/>
          </a:bodyPr>
          <a:lstStyle/>
          <a:p>
            <a:pPr algn="ctr"/>
            <a:br>
              <a:rPr lang="lv-LV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Otolaringologs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8FB5DF7-C2EB-FCFD-182E-B0F986FB36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604074"/>
              </p:ext>
            </p:extLst>
          </p:nvPr>
        </p:nvGraphicFramePr>
        <p:xfrm>
          <a:off x="2961314" y="1306286"/>
          <a:ext cx="8683293" cy="4373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6769">
                  <a:extLst>
                    <a:ext uri="{9D8B030D-6E8A-4147-A177-3AD203B41FA5}">
                      <a16:colId xmlns:a16="http://schemas.microsoft.com/office/drawing/2014/main" val="45190216"/>
                    </a:ext>
                  </a:extLst>
                </a:gridCol>
                <a:gridCol w="505332">
                  <a:extLst>
                    <a:ext uri="{9D8B030D-6E8A-4147-A177-3AD203B41FA5}">
                      <a16:colId xmlns:a16="http://schemas.microsoft.com/office/drawing/2014/main" val="1406937610"/>
                    </a:ext>
                  </a:extLst>
                </a:gridCol>
                <a:gridCol w="404266">
                  <a:extLst>
                    <a:ext uri="{9D8B030D-6E8A-4147-A177-3AD203B41FA5}">
                      <a16:colId xmlns:a16="http://schemas.microsoft.com/office/drawing/2014/main" val="609805467"/>
                    </a:ext>
                  </a:extLst>
                </a:gridCol>
                <a:gridCol w="404266">
                  <a:extLst>
                    <a:ext uri="{9D8B030D-6E8A-4147-A177-3AD203B41FA5}">
                      <a16:colId xmlns:a16="http://schemas.microsoft.com/office/drawing/2014/main" val="2352352552"/>
                    </a:ext>
                  </a:extLst>
                </a:gridCol>
                <a:gridCol w="404266">
                  <a:extLst>
                    <a:ext uri="{9D8B030D-6E8A-4147-A177-3AD203B41FA5}">
                      <a16:colId xmlns:a16="http://schemas.microsoft.com/office/drawing/2014/main" val="3643129302"/>
                    </a:ext>
                  </a:extLst>
                </a:gridCol>
                <a:gridCol w="404266">
                  <a:extLst>
                    <a:ext uri="{9D8B030D-6E8A-4147-A177-3AD203B41FA5}">
                      <a16:colId xmlns:a16="http://schemas.microsoft.com/office/drawing/2014/main" val="1084351765"/>
                    </a:ext>
                  </a:extLst>
                </a:gridCol>
                <a:gridCol w="404266">
                  <a:extLst>
                    <a:ext uri="{9D8B030D-6E8A-4147-A177-3AD203B41FA5}">
                      <a16:colId xmlns:a16="http://schemas.microsoft.com/office/drawing/2014/main" val="3619707621"/>
                    </a:ext>
                  </a:extLst>
                </a:gridCol>
                <a:gridCol w="404266">
                  <a:extLst>
                    <a:ext uri="{9D8B030D-6E8A-4147-A177-3AD203B41FA5}">
                      <a16:colId xmlns:a16="http://schemas.microsoft.com/office/drawing/2014/main" val="554878264"/>
                    </a:ext>
                  </a:extLst>
                </a:gridCol>
                <a:gridCol w="404266">
                  <a:extLst>
                    <a:ext uri="{9D8B030D-6E8A-4147-A177-3AD203B41FA5}">
                      <a16:colId xmlns:a16="http://schemas.microsoft.com/office/drawing/2014/main" val="2511991651"/>
                    </a:ext>
                  </a:extLst>
                </a:gridCol>
                <a:gridCol w="404266">
                  <a:extLst>
                    <a:ext uri="{9D8B030D-6E8A-4147-A177-3AD203B41FA5}">
                      <a16:colId xmlns:a16="http://schemas.microsoft.com/office/drawing/2014/main" val="2751697612"/>
                    </a:ext>
                  </a:extLst>
                </a:gridCol>
                <a:gridCol w="404266">
                  <a:extLst>
                    <a:ext uri="{9D8B030D-6E8A-4147-A177-3AD203B41FA5}">
                      <a16:colId xmlns:a16="http://schemas.microsoft.com/office/drawing/2014/main" val="1686379930"/>
                    </a:ext>
                  </a:extLst>
                </a:gridCol>
                <a:gridCol w="404266">
                  <a:extLst>
                    <a:ext uri="{9D8B030D-6E8A-4147-A177-3AD203B41FA5}">
                      <a16:colId xmlns:a16="http://schemas.microsoft.com/office/drawing/2014/main" val="2703886611"/>
                    </a:ext>
                  </a:extLst>
                </a:gridCol>
                <a:gridCol w="404266">
                  <a:extLst>
                    <a:ext uri="{9D8B030D-6E8A-4147-A177-3AD203B41FA5}">
                      <a16:colId xmlns:a16="http://schemas.microsoft.com/office/drawing/2014/main" val="1994192520"/>
                    </a:ext>
                  </a:extLst>
                </a:gridCol>
                <a:gridCol w="404266">
                  <a:extLst>
                    <a:ext uri="{9D8B030D-6E8A-4147-A177-3AD203B41FA5}">
                      <a16:colId xmlns:a16="http://schemas.microsoft.com/office/drawing/2014/main" val="633906278"/>
                    </a:ext>
                  </a:extLst>
                </a:gridCol>
              </a:tblGrid>
              <a:tr h="4901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 err="1">
                          <a:effectLst/>
                        </a:rPr>
                        <a:t>Otolaringologs</a:t>
                      </a:r>
                      <a:r>
                        <a:rPr lang="lv-LV" sz="1200" b="1" u="none" strike="noStrike" dirty="0">
                          <a:effectLst/>
                        </a:rPr>
                        <a:t>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6.gads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537184"/>
                  </a:ext>
                </a:extLst>
              </a:tr>
              <a:tr h="143193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746530511"/>
                  </a:ext>
                </a:extLst>
              </a:tr>
              <a:tr h="49018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"Jelgavas pilsētas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68914506"/>
                  </a:ext>
                </a:extLst>
              </a:tr>
              <a:tr h="49018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02695727"/>
                  </a:ext>
                </a:extLst>
              </a:tr>
              <a:tr h="49018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SIA"Ogres rajona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79287807"/>
                  </a:ext>
                </a:extLst>
              </a:tr>
              <a:tr h="49018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91400458"/>
                  </a:ext>
                </a:extLst>
              </a:tr>
              <a:tr h="49018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0595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9496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D17CB-3097-493C-9B54-5AC1E02B1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92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Patologs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368293-1898-91D8-DFE5-9C5FD79DE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64436"/>
              </p:ext>
            </p:extLst>
          </p:nvPr>
        </p:nvGraphicFramePr>
        <p:xfrm>
          <a:off x="1879600" y="1610686"/>
          <a:ext cx="9474199" cy="4077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9784">
                  <a:extLst>
                    <a:ext uri="{9D8B030D-6E8A-4147-A177-3AD203B41FA5}">
                      <a16:colId xmlns:a16="http://schemas.microsoft.com/office/drawing/2014/main" val="1685368154"/>
                    </a:ext>
                  </a:extLst>
                </a:gridCol>
                <a:gridCol w="551359">
                  <a:extLst>
                    <a:ext uri="{9D8B030D-6E8A-4147-A177-3AD203B41FA5}">
                      <a16:colId xmlns:a16="http://schemas.microsoft.com/office/drawing/2014/main" val="1722530812"/>
                    </a:ext>
                  </a:extLst>
                </a:gridCol>
                <a:gridCol w="441088">
                  <a:extLst>
                    <a:ext uri="{9D8B030D-6E8A-4147-A177-3AD203B41FA5}">
                      <a16:colId xmlns:a16="http://schemas.microsoft.com/office/drawing/2014/main" val="3838415154"/>
                    </a:ext>
                  </a:extLst>
                </a:gridCol>
                <a:gridCol w="441088">
                  <a:extLst>
                    <a:ext uri="{9D8B030D-6E8A-4147-A177-3AD203B41FA5}">
                      <a16:colId xmlns:a16="http://schemas.microsoft.com/office/drawing/2014/main" val="2920464297"/>
                    </a:ext>
                  </a:extLst>
                </a:gridCol>
                <a:gridCol w="441088">
                  <a:extLst>
                    <a:ext uri="{9D8B030D-6E8A-4147-A177-3AD203B41FA5}">
                      <a16:colId xmlns:a16="http://schemas.microsoft.com/office/drawing/2014/main" val="871687094"/>
                    </a:ext>
                  </a:extLst>
                </a:gridCol>
                <a:gridCol w="441088">
                  <a:extLst>
                    <a:ext uri="{9D8B030D-6E8A-4147-A177-3AD203B41FA5}">
                      <a16:colId xmlns:a16="http://schemas.microsoft.com/office/drawing/2014/main" val="742097530"/>
                    </a:ext>
                  </a:extLst>
                </a:gridCol>
                <a:gridCol w="441088">
                  <a:extLst>
                    <a:ext uri="{9D8B030D-6E8A-4147-A177-3AD203B41FA5}">
                      <a16:colId xmlns:a16="http://schemas.microsoft.com/office/drawing/2014/main" val="3560036544"/>
                    </a:ext>
                  </a:extLst>
                </a:gridCol>
                <a:gridCol w="441088">
                  <a:extLst>
                    <a:ext uri="{9D8B030D-6E8A-4147-A177-3AD203B41FA5}">
                      <a16:colId xmlns:a16="http://schemas.microsoft.com/office/drawing/2014/main" val="332367266"/>
                    </a:ext>
                  </a:extLst>
                </a:gridCol>
                <a:gridCol w="441088">
                  <a:extLst>
                    <a:ext uri="{9D8B030D-6E8A-4147-A177-3AD203B41FA5}">
                      <a16:colId xmlns:a16="http://schemas.microsoft.com/office/drawing/2014/main" val="2422371161"/>
                    </a:ext>
                  </a:extLst>
                </a:gridCol>
                <a:gridCol w="441088">
                  <a:extLst>
                    <a:ext uri="{9D8B030D-6E8A-4147-A177-3AD203B41FA5}">
                      <a16:colId xmlns:a16="http://schemas.microsoft.com/office/drawing/2014/main" val="2186987995"/>
                    </a:ext>
                  </a:extLst>
                </a:gridCol>
                <a:gridCol w="441088">
                  <a:extLst>
                    <a:ext uri="{9D8B030D-6E8A-4147-A177-3AD203B41FA5}">
                      <a16:colId xmlns:a16="http://schemas.microsoft.com/office/drawing/2014/main" val="2406122271"/>
                    </a:ext>
                  </a:extLst>
                </a:gridCol>
                <a:gridCol w="441088">
                  <a:extLst>
                    <a:ext uri="{9D8B030D-6E8A-4147-A177-3AD203B41FA5}">
                      <a16:colId xmlns:a16="http://schemas.microsoft.com/office/drawing/2014/main" val="1490038682"/>
                    </a:ext>
                  </a:extLst>
                </a:gridCol>
                <a:gridCol w="441088">
                  <a:extLst>
                    <a:ext uri="{9D8B030D-6E8A-4147-A177-3AD203B41FA5}">
                      <a16:colId xmlns:a16="http://schemas.microsoft.com/office/drawing/2014/main" val="3230300856"/>
                    </a:ext>
                  </a:extLst>
                </a:gridCol>
                <a:gridCol w="441088">
                  <a:extLst>
                    <a:ext uri="{9D8B030D-6E8A-4147-A177-3AD203B41FA5}">
                      <a16:colId xmlns:a16="http://schemas.microsoft.com/office/drawing/2014/main" val="3694125574"/>
                    </a:ext>
                  </a:extLst>
                </a:gridCol>
              </a:tblGrid>
              <a:tr h="5599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Patologs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836644"/>
                  </a:ext>
                </a:extLst>
              </a:tr>
              <a:tr h="1277411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492648232"/>
                  </a:ext>
                </a:extLst>
              </a:tr>
              <a:tr h="55992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86291528"/>
                  </a:ext>
                </a:extLst>
              </a:tr>
              <a:tr h="55992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01258913"/>
                  </a:ext>
                </a:extLst>
              </a:tr>
              <a:tr h="55992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61047422"/>
                  </a:ext>
                </a:extLst>
              </a:tr>
              <a:tr h="55992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31169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3781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DD7B-9271-4178-A211-E47C6EE68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0827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Pediatrs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F94BF4D-08C4-EFD2-FF07-E0A0495CC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039582"/>
              </p:ext>
            </p:extLst>
          </p:nvPr>
        </p:nvGraphicFramePr>
        <p:xfrm>
          <a:off x="2399251" y="1208015"/>
          <a:ext cx="9261447" cy="5306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8273">
                  <a:extLst>
                    <a:ext uri="{9D8B030D-6E8A-4147-A177-3AD203B41FA5}">
                      <a16:colId xmlns:a16="http://schemas.microsoft.com/office/drawing/2014/main" val="3988067160"/>
                    </a:ext>
                  </a:extLst>
                </a:gridCol>
                <a:gridCol w="538978">
                  <a:extLst>
                    <a:ext uri="{9D8B030D-6E8A-4147-A177-3AD203B41FA5}">
                      <a16:colId xmlns:a16="http://schemas.microsoft.com/office/drawing/2014/main" val="603760904"/>
                    </a:ext>
                  </a:extLst>
                </a:gridCol>
                <a:gridCol w="431183">
                  <a:extLst>
                    <a:ext uri="{9D8B030D-6E8A-4147-A177-3AD203B41FA5}">
                      <a16:colId xmlns:a16="http://schemas.microsoft.com/office/drawing/2014/main" val="3519793660"/>
                    </a:ext>
                  </a:extLst>
                </a:gridCol>
                <a:gridCol w="431183">
                  <a:extLst>
                    <a:ext uri="{9D8B030D-6E8A-4147-A177-3AD203B41FA5}">
                      <a16:colId xmlns:a16="http://schemas.microsoft.com/office/drawing/2014/main" val="367556592"/>
                    </a:ext>
                  </a:extLst>
                </a:gridCol>
                <a:gridCol w="431183">
                  <a:extLst>
                    <a:ext uri="{9D8B030D-6E8A-4147-A177-3AD203B41FA5}">
                      <a16:colId xmlns:a16="http://schemas.microsoft.com/office/drawing/2014/main" val="1910772789"/>
                    </a:ext>
                  </a:extLst>
                </a:gridCol>
                <a:gridCol w="431183">
                  <a:extLst>
                    <a:ext uri="{9D8B030D-6E8A-4147-A177-3AD203B41FA5}">
                      <a16:colId xmlns:a16="http://schemas.microsoft.com/office/drawing/2014/main" val="3036459862"/>
                    </a:ext>
                  </a:extLst>
                </a:gridCol>
                <a:gridCol w="431183">
                  <a:extLst>
                    <a:ext uri="{9D8B030D-6E8A-4147-A177-3AD203B41FA5}">
                      <a16:colId xmlns:a16="http://schemas.microsoft.com/office/drawing/2014/main" val="2441004171"/>
                    </a:ext>
                  </a:extLst>
                </a:gridCol>
                <a:gridCol w="431183">
                  <a:extLst>
                    <a:ext uri="{9D8B030D-6E8A-4147-A177-3AD203B41FA5}">
                      <a16:colId xmlns:a16="http://schemas.microsoft.com/office/drawing/2014/main" val="469890646"/>
                    </a:ext>
                  </a:extLst>
                </a:gridCol>
                <a:gridCol w="431183">
                  <a:extLst>
                    <a:ext uri="{9D8B030D-6E8A-4147-A177-3AD203B41FA5}">
                      <a16:colId xmlns:a16="http://schemas.microsoft.com/office/drawing/2014/main" val="2931970599"/>
                    </a:ext>
                  </a:extLst>
                </a:gridCol>
                <a:gridCol w="431183">
                  <a:extLst>
                    <a:ext uri="{9D8B030D-6E8A-4147-A177-3AD203B41FA5}">
                      <a16:colId xmlns:a16="http://schemas.microsoft.com/office/drawing/2014/main" val="3830017694"/>
                    </a:ext>
                  </a:extLst>
                </a:gridCol>
                <a:gridCol w="431183">
                  <a:extLst>
                    <a:ext uri="{9D8B030D-6E8A-4147-A177-3AD203B41FA5}">
                      <a16:colId xmlns:a16="http://schemas.microsoft.com/office/drawing/2014/main" val="2015955513"/>
                    </a:ext>
                  </a:extLst>
                </a:gridCol>
                <a:gridCol w="431183">
                  <a:extLst>
                    <a:ext uri="{9D8B030D-6E8A-4147-A177-3AD203B41FA5}">
                      <a16:colId xmlns:a16="http://schemas.microsoft.com/office/drawing/2014/main" val="1723262393"/>
                    </a:ext>
                  </a:extLst>
                </a:gridCol>
                <a:gridCol w="431183">
                  <a:extLst>
                    <a:ext uri="{9D8B030D-6E8A-4147-A177-3AD203B41FA5}">
                      <a16:colId xmlns:a16="http://schemas.microsoft.com/office/drawing/2014/main" val="724036043"/>
                    </a:ext>
                  </a:extLst>
                </a:gridCol>
                <a:gridCol w="431183">
                  <a:extLst>
                    <a:ext uri="{9D8B030D-6E8A-4147-A177-3AD203B41FA5}">
                      <a16:colId xmlns:a16="http://schemas.microsoft.com/office/drawing/2014/main" val="1196893058"/>
                    </a:ext>
                  </a:extLst>
                </a:gridCol>
              </a:tblGrid>
              <a:tr h="3128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Pediatrs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142933"/>
                  </a:ext>
                </a:extLst>
              </a:tr>
              <a:tr h="1239005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373082798"/>
                  </a:ext>
                </a:extLst>
              </a:tr>
              <a:tr h="6257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Madonas novada pašvaldības SIA "Madonas slimnīca"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94781263"/>
                  </a:ext>
                </a:extLst>
              </a:tr>
              <a:tr h="31288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"Cēsu klīnika"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5051239"/>
                  </a:ext>
                </a:extLst>
              </a:tr>
              <a:tr h="31288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"Jelgavas pilsētas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40892688"/>
                  </a:ext>
                </a:extLst>
              </a:tr>
              <a:tr h="31288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"Jēkabpils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48223581"/>
                  </a:ext>
                </a:extLst>
              </a:tr>
              <a:tr h="31288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"Kuldīgas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801727"/>
                  </a:ext>
                </a:extLst>
              </a:tr>
              <a:tr h="31288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18531967"/>
                  </a:ext>
                </a:extLst>
              </a:tr>
              <a:tr h="31288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Dzemdību nams"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7266150"/>
                  </a:ext>
                </a:extLst>
              </a:tr>
              <a:tr h="31288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85306794"/>
                  </a:ext>
                </a:extLst>
              </a:tr>
              <a:tr h="31288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7145334"/>
                  </a:ext>
                </a:extLst>
              </a:tr>
              <a:tr h="31288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SIA"Balvu un Gulbenes slimnīcu apvienība"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68278324"/>
                  </a:ext>
                </a:extLst>
              </a:tr>
              <a:tr h="31288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5150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42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5E2AE-9438-4005-A124-9E2174570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068"/>
            <a:ext cx="10515600" cy="297605"/>
          </a:xfrm>
        </p:spPr>
        <p:txBody>
          <a:bodyPr>
            <a:noAutofit/>
          </a:bodyPr>
          <a:lstStyle/>
          <a:p>
            <a:pPr algn="ctr"/>
            <a:r>
              <a:rPr lang="lv-LV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Plastikas ķirurgs 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6D20ACC-6E4D-BB4A-C7EE-57D7ADBFB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316957"/>
              </p:ext>
            </p:extLst>
          </p:nvPr>
        </p:nvGraphicFramePr>
        <p:xfrm>
          <a:off x="2374084" y="1539550"/>
          <a:ext cx="9121219" cy="4047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4553">
                  <a:extLst>
                    <a:ext uri="{9D8B030D-6E8A-4147-A177-3AD203B41FA5}">
                      <a16:colId xmlns:a16="http://schemas.microsoft.com/office/drawing/2014/main" val="1875819390"/>
                    </a:ext>
                  </a:extLst>
                </a:gridCol>
                <a:gridCol w="530818">
                  <a:extLst>
                    <a:ext uri="{9D8B030D-6E8A-4147-A177-3AD203B41FA5}">
                      <a16:colId xmlns:a16="http://schemas.microsoft.com/office/drawing/2014/main" val="357555467"/>
                    </a:ext>
                  </a:extLst>
                </a:gridCol>
                <a:gridCol w="424654">
                  <a:extLst>
                    <a:ext uri="{9D8B030D-6E8A-4147-A177-3AD203B41FA5}">
                      <a16:colId xmlns:a16="http://schemas.microsoft.com/office/drawing/2014/main" val="4151071022"/>
                    </a:ext>
                  </a:extLst>
                </a:gridCol>
                <a:gridCol w="424654">
                  <a:extLst>
                    <a:ext uri="{9D8B030D-6E8A-4147-A177-3AD203B41FA5}">
                      <a16:colId xmlns:a16="http://schemas.microsoft.com/office/drawing/2014/main" val="3649465429"/>
                    </a:ext>
                  </a:extLst>
                </a:gridCol>
                <a:gridCol w="424654">
                  <a:extLst>
                    <a:ext uri="{9D8B030D-6E8A-4147-A177-3AD203B41FA5}">
                      <a16:colId xmlns:a16="http://schemas.microsoft.com/office/drawing/2014/main" val="692342835"/>
                    </a:ext>
                  </a:extLst>
                </a:gridCol>
                <a:gridCol w="424654">
                  <a:extLst>
                    <a:ext uri="{9D8B030D-6E8A-4147-A177-3AD203B41FA5}">
                      <a16:colId xmlns:a16="http://schemas.microsoft.com/office/drawing/2014/main" val="395340199"/>
                    </a:ext>
                  </a:extLst>
                </a:gridCol>
                <a:gridCol w="424654">
                  <a:extLst>
                    <a:ext uri="{9D8B030D-6E8A-4147-A177-3AD203B41FA5}">
                      <a16:colId xmlns:a16="http://schemas.microsoft.com/office/drawing/2014/main" val="873050585"/>
                    </a:ext>
                  </a:extLst>
                </a:gridCol>
                <a:gridCol w="424654">
                  <a:extLst>
                    <a:ext uri="{9D8B030D-6E8A-4147-A177-3AD203B41FA5}">
                      <a16:colId xmlns:a16="http://schemas.microsoft.com/office/drawing/2014/main" val="2753067075"/>
                    </a:ext>
                  </a:extLst>
                </a:gridCol>
                <a:gridCol w="424654">
                  <a:extLst>
                    <a:ext uri="{9D8B030D-6E8A-4147-A177-3AD203B41FA5}">
                      <a16:colId xmlns:a16="http://schemas.microsoft.com/office/drawing/2014/main" val="974436639"/>
                    </a:ext>
                  </a:extLst>
                </a:gridCol>
                <a:gridCol w="424654">
                  <a:extLst>
                    <a:ext uri="{9D8B030D-6E8A-4147-A177-3AD203B41FA5}">
                      <a16:colId xmlns:a16="http://schemas.microsoft.com/office/drawing/2014/main" val="1870255667"/>
                    </a:ext>
                  </a:extLst>
                </a:gridCol>
                <a:gridCol w="424654">
                  <a:extLst>
                    <a:ext uri="{9D8B030D-6E8A-4147-A177-3AD203B41FA5}">
                      <a16:colId xmlns:a16="http://schemas.microsoft.com/office/drawing/2014/main" val="2334835593"/>
                    </a:ext>
                  </a:extLst>
                </a:gridCol>
                <a:gridCol w="424654">
                  <a:extLst>
                    <a:ext uri="{9D8B030D-6E8A-4147-A177-3AD203B41FA5}">
                      <a16:colId xmlns:a16="http://schemas.microsoft.com/office/drawing/2014/main" val="4239771723"/>
                    </a:ext>
                  </a:extLst>
                </a:gridCol>
                <a:gridCol w="424654">
                  <a:extLst>
                    <a:ext uri="{9D8B030D-6E8A-4147-A177-3AD203B41FA5}">
                      <a16:colId xmlns:a16="http://schemas.microsoft.com/office/drawing/2014/main" val="276201832"/>
                    </a:ext>
                  </a:extLst>
                </a:gridCol>
                <a:gridCol w="424654">
                  <a:extLst>
                    <a:ext uri="{9D8B030D-6E8A-4147-A177-3AD203B41FA5}">
                      <a16:colId xmlns:a16="http://schemas.microsoft.com/office/drawing/2014/main" val="632782322"/>
                    </a:ext>
                  </a:extLst>
                </a:gridCol>
              </a:tblGrid>
              <a:tr h="7663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Plastikas ķirurgs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977620"/>
                  </a:ext>
                </a:extLst>
              </a:tr>
              <a:tr h="1748395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627064919"/>
                  </a:ext>
                </a:extLst>
              </a:tr>
              <a:tr h="76637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2775742"/>
                  </a:ext>
                </a:extLst>
              </a:tr>
              <a:tr h="76637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697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9345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F34C2-8362-47C1-8390-D428BF3BB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7436"/>
            <a:ext cx="10515600" cy="297605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Pneimonologs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64D4C5-91E3-88CD-C983-85B483B55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032603"/>
              </p:ext>
            </p:extLst>
          </p:nvPr>
        </p:nvGraphicFramePr>
        <p:xfrm>
          <a:off x="2374084" y="1291905"/>
          <a:ext cx="9286606" cy="51881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7915">
                  <a:extLst>
                    <a:ext uri="{9D8B030D-6E8A-4147-A177-3AD203B41FA5}">
                      <a16:colId xmlns:a16="http://schemas.microsoft.com/office/drawing/2014/main" val="3201259432"/>
                    </a:ext>
                  </a:extLst>
                </a:gridCol>
                <a:gridCol w="540443">
                  <a:extLst>
                    <a:ext uri="{9D8B030D-6E8A-4147-A177-3AD203B41FA5}">
                      <a16:colId xmlns:a16="http://schemas.microsoft.com/office/drawing/2014/main" val="3871717363"/>
                    </a:ext>
                  </a:extLst>
                </a:gridCol>
                <a:gridCol w="432354">
                  <a:extLst>
                    <a:ext uri="{9D8B030D-6E8A-4147-A177-3AD203B41FA5}">
                      <a16:colId xmlns:a16="http://schemas.microsoft.com/office/drawing/2014/main" val="4089152191"/>
                    </a:ext>
                  </a:extLst>
                </a:gridCol>
                <a:gridCol w="432354">
                  <a:extLst>
                    <a:ext uri="{9D8B030D-6E8A-4147-A177-3AD203B41FA5}">
                      <a16:colId xmlns:a16="http://schemas.microsoft.com/office/drawing/2014/main" val="2398573946"/>
                    </a:ext>
                  </a:extLst>
                </a:gridCol>
                <a:gridCol w="432354">
                  <a:extLst>
                    <a:ext uri="{9D8B030D-6E8A-4147-A177-3AD203B41FA5}">
                      <a16:colId xmlns:a16="http://schemas.microsoft.com/office/drawing/2014/main" val="3796074197"/>
                    </a:ext>
                  </a:extLst>
                </a:gridCol>
                <a:gridCol w="432354">
                  <a:extLst>
                    <a:ext uri="{9D8B030D-6E8A-4147-A177-3AD203B41FA5}">
                      <a16:colId xmlns:a16="http://schemas.microsoft.com/office/drawing/2014/main" val="4079021931"/>
                    </a:ext>
                  </a:extLst>
                </a:gridCol>
                <a:gridCol w="432354">
                  <a:extLst>
                    <a:ext uri="{9D8B030D-6E8A-4147-A177-3AD203B41FA5}">
                      <a16:colId xmlns:a16="http://schemas.microsoft.com/office/drawing/2014/main" val="939082199"/>
                    </a:ext>
                  </a:extLst>
                </a:gridCol>
                <a:gridCol w="432354">
                  <a:extLst>
                    <a:ext uri="{9D8B030D-6E8A-4147-A177-3AD203B41FA5}">
                      <a16:colId xmlns:a16="http://schemas.microsoft.com/office/drawing/2014/main" val="2209063494"/>
                    </a:ext>
                  </a:extLst>
                </a:gridCol>
                <a:gridCol w="432354">
                  <a:extLst>
                    <a:ext uri="{9D8B030D-6E8A-4147-A177-3AD203B41FA5}">
                      <a16:colId xmlns:a16="http://schemas.microsoft.com/office/drawing/2014/main" val="3175278044"/>
                    </a:ext>
                  </a:extLst>
                </a:gridCol>
                <a:gridCol w="432354">
                  <a:extLst>
                    <a:ext uri="{9D8B030D-6E8A-4147-A177-3AD203B41FA5}">
                      <a16:colId xmlns:a16="http://schemas.microsoft.com/office/drawing/2014/main" val="638611414"/>
                    </a:ext>
                  </a:extLst>
                </a:gridCol>
                <a:gridCol w="432354">
                  <a:extLst>
                    <a:ext uri="{9D8B030D-6E8A-4147-A177-3AD203B41FA5}">
                      <a16:colId xmlns:a16="http://schemas.microsoft.com/office/drawing/2014/main" val="1874968301"/>
                    </a:ext>
                  </a:extLst>
                </a:gridCol>
                <a:gridCol w="432354">
                  <a:extLst>
                    <a:ext uri="{9D8B030D-6E8A-4147-A177-3AD203B41FA5}">
                      <a16:colId xmlns:a16="http://schemas.microsoft.com/office/drawing/2014/main" val="506828243"/>
                    </a:ext>
                  </a:extLst>
                </a:gridCol>
                <a:gridCol w="432354">
                  <a:extLst>
                    <a:ext uri="{9D8B030D-6E8A-4147-A177-3AD203B41FA5}">
                      <a16:colId xmlns:a16="http://schemas.microsoft.com/office/drawing/2014/main" val="2354744695"/>
                    </a:ext>
                  </a:extLst>
                </a:gridCol>
                <a:gridCol w="432354">
                  <a:extLst>
                    <a:ext uri="{9D8B030D-6E8A-4147-A177-3AD203B41FA5}">
                      <a16:colId xmlns:a16="http://schemas.microsoft.com/office/drawing/2014/main" val="2646980632"/>
                    </a:ext>
                  </a:extLst>
                </a:gridCol>
              </a:tblGrid>
              <a:tr h="3797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 err="1">
                          <a:effectLst/>
                        </a:rPr>
                        <a:t>Pneimonologs</a:t>
                      </a:r>
                      <a:r>
                        <a:rPr lang="lv-LV" sz="1200" b="1" u="none" strike="noStrike" dirty="0">
                          <a:effectLst/>
                        </a:rPr>
                        <a:t>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447923"/>
                  </a:ext>
                </a:extLst>
              </a:tr>
              <a:tr h="139029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626719926"/>
                  </a:ext>
                </a:extLst>
              </a:tr>
              <a:tr h="37978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"Cēsu klīnika"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6337522"/>
                  </a:ext>
                </a:extLst>
              </a:tr>
              <a:tr h="37978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"Jēkabpils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2717702"/>
                  </a:ext>
                </a:extLst>
              </a:tr>
              <a:tr h="37978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"Kuldīgas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56289477"/>
                  </a:ext>
                </a:extLst>
              </a:tr>
              <a:tr h="37978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0163827"/>
                  </a:ext>
                </a:extLst>
              </a:tr>
              <a:tr h="37978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67817706"/>
                  </a:ext>
                </a:extLst>
              </a:tr>
              <a:tr h="37978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67517775"/>
                  </a:ext>
                </a:extLst>
              </a:tr>
              <a:tr h="37978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08036796"/>
                  </a:ext>
                </a:extLst>
              </a:tr>
              <a:tr h="37978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VSIA "Nacionālais rehabilitācijas centrs "Vaivari""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11317651"/>
                  </a:ext>
                </a:extLst>
              </a:tr>
              <a:tr h="37978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0009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4351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E0E58-98A5-4DD2-AEE0-8E32A56CE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6662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Psihiatrs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1E69451-298D-3A96-A3EB-28CDB49BB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845488"/>
              </p:ext>
            </p:extLst>
          </p:nvPr>
        </p:nvGraphicFramePr>
        <p:xfrm>
          <a:off x="2481943" y="1296955"/>
          <a:ext cx="9171989" cy="51480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4001">
                  <a:extLst>
                    <a:ext uri="{9D8B030D-6E8A-4147-A177-3AD203B41FA5}">
                      <a16:colId xmlns:a16="http://schemas.microsoft.com/office/drawing/2014/main" val="3967326713"/>
                    </a:ext>
                  </a:extLst>
                </a:gridCol>
                <a:gridCol w="533772">
                  <a:extLst>
                    <a:ext uri="{9D8B030D-6E8A-4147-A177-3AD203B41FA5}">
                      <a16:colId xmlns:a16="http://schemas.microsoft.com/office/drawing/2014/main" val="3648720529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343847160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2823787377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1221136148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3187273146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3263444972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372938309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4095119840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1489701652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2232937751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1119209272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3555074768"/>
                    </a:ext>
                  </a:extLst>
                </a:gridCol>
                <a:gridCol w="427018">
                  <a:extLst>
                    <a:ext uri="{9D8B030D-6E8A-4147-A177-3AD203B41FA5}">
                      <a16:colId xmlns:a16="http://schemas.microsoft.com/office/drawing/2014/main" val="1810836181"/>
                    </a:ext>
                  </a:extLst>
                </a:gridCol>
              </a:tblGrid>
              <a:tr h="356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Psihiatrs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230717"/>
                  </a:ext>
                </a:extLst>
              </a:tr>
              <a:tr h="123002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275529161"/>
                  </a:ext>
                </a:extLst>
              </a:tr>
              <a:tr h="7123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Madonas novada pašvaldības SIA "Madonas slimnīca"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2236425"/>
                  </a:ext>
                </a:extLst>
              </a:tr>
              <a:tr h="35618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"Cēsu klīnika"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81052704"/>
                  </a:ext>
                </a:extLst>
              </a:tr>
              <a:tr h="35618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 err="1">
                          <a:effectLst/>
                        </a:rPr>
                        <a:t>SIA"Ogres</a:t>
                      </a:r>
                      <a:r>
                        <a:rPr lang="lv-LV" sz="1200" u="none" strike="noStrike" dirty="0">
                          <a:effectLst/>
                        </a:rPr>
                        <a:t> rajona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95764130"/>
                  </a:ext>
                </a:extLst>
              </a:tr>
              <a:tr h="35618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 "Piejūras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35491122"/>
                  </a:ext>
                </a:extLst>
              </a:tr>
              <a:tr h="35618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21220281"/>
                  </a:ext>
                </a:extLst>
              </a:tr>
              <a:tr h="35618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"Daugavpils psihoneiroloģiskā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12951697"/>
                  </a:ext>
                </a:extLst>
              </a:tr>
              <a:tr h="35618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"Rīgas psihiatrijas un narkoloģijas centrs"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6217255"/>
                  </a:ext>
                </a:extLst>
              </a:tr>
              <a:tr h="35618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"Slimnīca "Ģintermuiža""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6960362"/>
                  </a:ext>
                </a:extLst>
              </a:tr>
              <a:tr h="35618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"Strenču psihoneiroloģiskā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13213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7435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17028-CF2B-4067-A788-0E83FD2AD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756" y="289421"/>
            <a:ext cx="10515600" cy="356328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Psihoterapeits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B28E1E-FC43-EEE2-C8BA-97E5B5ACB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774589"/>
              </p:ext>
            </p:extLst>
          </p:nvPr>
        </p:nvGraphicFramePr>
        <p:xfrm>
          <a:off x="2072080" y="1518407"/>
          <a:ext cx="9152394" cy="3540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491">
                  <a:extLst>
                    <a:ext uri="{9D8B030D-6E8A-4147-A177-3AD203B41FA5}">
                      <a16:colId xmlns:a16="http://schemas.microsoft.com/office/drawing/2014/main" val="538448313"/>
                    </a:ext>
                  </a:extLst>
                </a:gridCol>
                <a:gridCol w="532631">
                  <a:extLst>
                    <a:ext uri="{9D8B030D-6E8A-4147-A177-3AD203B41FA5}">
                      <a16:colId xmlns:a16="http://schemas.microsoft.com/office/drawing/2014/main" val="2485173962"/>
                    </a:ext>
                  </a:extLst>
                </a:gridCol>
                <a:gridCol w="426106">
                  <a:extLst>
                    <a:ext uri="{9D8B030D-6E8A-4147-A177-3AD203B41FA5}">
                      <a16:colId xmlns:a16="http://schemas.microsoft.com/office/drawing/2014/main" val="314899765"/>
                    </a:ext>
                  </a:extLst>
                </a:gridCol>
                <a:gridCol w="426106">
                  <a:extLst>
                    <a:ext uri="{9D8B030D-6E8A-4147-A177-3AD203B41FA5}">
                      <a16:colId xmlns:a16="http://schemas.microsoft.com/office/drawing/2014/main" val="2044091120"/>
                    </a:ext>
                  </a:extLst>
                </a:gridCol>
                <a:gridCol w="426106">
                  <a:extLst>
                    <a:ext uri="{9D8B030D-6E8A-4147-A177-3AD203B41FA5}">
                      <a16:colId xmlns:a16="http://schemas.microsoft.com/office/drawing/2014/main" val="781886832"/>
                    </a:ext>
                  </a:extLst>
                </a:gridCol>
                <a:gridCol w="426106">
                  <a:extLst>
                    <a:ext uri="{9D8B030D-6E8A-4147-A177-3AD203B41FA5}">
                      <a16:colId xmlns:a16="http://schemas.microsoft.com/office/drawing/2014/main" val="1356319632"/>
                    </a:ext>
                  </a:extLst>
                </a:gridCol>
                <a:gridCol w="426106">
                  <a:extLst>
                    <a:ext uri="{9D8B030D-6E8A-4147-A177-3AD203B41FA5}">
                      <a16:colId xmlns:a16="http://schemas.microsoft.com/office/drawing/2014/main" val="320086291"/>
                    </a:ext>
                  </a:extLst>
                </a:gridCol>
                <a:gridCol w="426106">
                  <a:extLst>
                    <a:ext uri="{9D8B030D-6E8A-4147-A177-3AD203B41FA5}">
                      <a16:colId xmlns:a16="http://schemas.microsoft.com/office/drawing/2014/main" val="2969897931"/>
                    </a:ext>
                  </a:extLst>
                </a:gridCol>
                <a:gridCol w="426106">
                  <a:extLst>
                    <a:ext uri="{9D8B030D-6E8A-4147-A177-3AD203B41FA5}">
                      <a16:colId xmlns:a16="http://schemas.microsoft.com/office/drawing/2014/main" val="2388448613"/>
                    </a:ext>
                  </a:extLst>
                </a:gridCol>
                <a:gridCol w="426106">
                  <a:extLst>
                    <a:ext uri="{9D8B030D-6E8A-4147-A177-3AD203B41FA5}">
                      <a16:colId xmlns:a16="http://schemas.microsoft.com/office/drawing/2014/main" val="3507701712"/>
                    </a:ext>
                  </a:extLst>
                </a:gridCol>
                <a:gridCol w="426106">
                  <a:extLst>
                    <a:ext uri="{9D8B030D-6E8A-4147-A177-3AD203B41FA5}">
                      <a16:colId xmlns:a16="http://schemas.microsoft.com/office/drawing/2014/main" val="3654700520"/>
                    </a:ext>
                  </a:extLst>
                </a:gridCol>
                <a:gridCol w="426106">
                  <a:extLst>
                    <a:ext uri="{9D8B030D-6E8A-4147-A177-3AD203B41FA5}">
                      <a16:colId xmlns:a16="http://schemas.microsoft.com/office/drawing/2014/main" val="1838530223"/>
                    </a:ext>
                  </a:extLst>
                </a:gridCol>
                <a:gridCol w="426106">
                  <a:extLst>
                    <a:ext uri="{9D8B030D-6E8A-4147-A177-3AD203B41FA5}">
                      <a16:colId xmlns:a16="http://schemas.microsoft.com/office/drawing/2014/main" val="781662298"/>
                    </a:ext>
                  </a:extLst>
                </a:gridCol>
                <a:gridCol w="426106">
                  <a:extLst>
                    <a:ext uri="{9D8B030D-6E8A-4147-A177-3AD203B41FA5}">
                      <a16:colId xmlns:a16="http://schemas.microsoft.com/office/drawing/2014/main" val="2191976548"/>
                    </a:ext>
                  </a:extLst>
                </a:gridCol>
              </a:tblGrid>
              <a:tr h="6496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Psihoterapeits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361769"/>
                  </a:ext>
                </a:extLst>
              </a:tr>
              <a:tr h="148212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994830231"/>
                  </a:ext>
                </a:extLst>
              </a:tr>
              <a:tr h="64965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9840377"/>
                  </a:ext>
                </a:extLst>
              </a:tr>
              <a:tr h="7587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VSIA "Nacionālais rehabilitācijas centrs "Vaivari""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2674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0825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5FC18-9BFF-4297-93C2-3B64E6D65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250" y="365126"/>
            <a:ext cx="9105550" cy="305994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Radiologs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256C02-5786-5C04-6761-839967F00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68703"/>
              </p:ext>
            </p:extLst>
          </p:nvPr>
        </p:nvGraphicFramePr>
        <p:xfrm>
          <a:off x="2332139" y="1543573"/>
          <a:ext cx="8900710" cy="4879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0069">
                  <a:extLst>
                    <a:ext uri="{9D8B030D-6E8A-4147-A177-3AD203B41FA5}">
                      <a16:colId xmlns:a16="http://schemas.microsoft.com/office/drawing/2014/main" val="3357506989"/>
                    </a:ext>
                  </a:extLst>
                </a:gridCol>
                <a:gridCol w="517985">
                  <a:extLst>
                    <a:ext uri="{9D8B030D-6E8A-4147-A177-3AD203B41FA5}">
                      <a16:colId xmlns:a16="http://schemas.microsoft.com/office/drawing/2014/main" val="2325367282"/>
                    </a:ext>
                  </a:extLst>
                </a:gridCol>
                <a:gridCol w="414388">
                  <a:extLst>
                    <a:ext uri="{9D8B030D-6E8A-4147-A177-3AD203B41FA5}">
                      <a16:colId xmlns:a16="http://schemas.microsoft.com/office/drawing/2014/main" val="491411995"/>
                    </a:ext>
                  </a:extLst>
                </a:gridCol>
                <a:gridCol w="414388">
                  <a:extLst>
                    <a:ext uri="{9D8B030D-6E8A-4147-A177-3AD203B41FA5}">
                      <a16:colId xmlns:a16="http://schemas.microsoft.com/office/drawing/2014/main" val="1808095511"/>
                    </a:ext>
                  </a:extLst>
                </a:gridCol>
                <a:gridCol w="414388">
                  <a:extLst>
                    <a:ext uri="{9D8B030D-6E8A-4147-A177-3AD203B41FA5}">
                      <a16:colId xmlns:a16="http://schemas.microsoft.com/office/drawing/2014/main" val="2943133039"/>
                    </a:ext>
                  </a:extLst>
                </a:gridCol>
                <a:gridCol w="414388">
                  <a:extLst>
                    <a:ext uri="{9D8B030D-6E8A-4147-A177-3AD203B41FA5}">
                      <a16:colId xmlns:a16="http://schemas.microsoft.com/office/drawing/2014/main" val="3561043073"/>
                    </a:ext>
                  </a:extLst>
                </a:gridCol>
                <a:gridCol w="414388">
                  <a:extLst>
                    <a:ext uri="{9D8B030D-6E8A-4147-A177-3AD203B41FA5}">
                      <a16:colId xmlns:a16="http://schemas.microsoft.com/office/drawing/2014/main" val="1395194938"/>
                    </a:ext>
                  </a:extLst>
                </a:gridCol>
                <a:gridCol w="414388">
                  <a:extLst>
                    <a:ext uri="{9D8B030D-6E8A-4147-A177-3AD203B41FA5}">
                      <a16:colId xmlns:a16="http://schemas.microsoft.com/office/drawing/2014/main" val="1121929256"/>
                    </a:ext>
                  </a:extLst>
                </a:gridCol>
                <a:gridCol w="414388">
                  <a:extLst>
                    <a:ext uri="{9D8B030D-6E8A-4147-A177-3AD203B41FA5}">
                      <a16:colId xmlns:a16="http://schemas.microsoft.com/office/drawing/2014/main" val="2600632198"/>
                    </a:ext>
                  </a:extLst>
                </a:gridCol>
                <a:gridCol w="414388">
                  <a:extLst>
                    <a:ext uri="{9D8B030D-6E8A-4147-A177-3AD203B41FA5}">
                      <a16:colId xmlns:a16="http://schemas.microsoft.com/office/drawing/2014/main" val="4104605186"/>
                    </a:ext>
                  </a:extLst>
                </a:gridCol>
                <a:gridCol w="414388">
                  <a:extLst>
                    <a:ext uri="{9D8B030D-6E8A-4147-A177-3AD203B41FA5}">
                      <a16:colId xmlns:a16="http://schemas.microsoft.com/office/drawing/2014/main" val="2844252456"/>
                    </a:ext>
                  </a:extLst>
                </a:gridCol>
                <a:gridCol w="414388">
                  <a:extLst>
                    <a:ext uri="{9D8B030D-6E8A-4147-A177-3AD203B41FA5}">
                      <a16:colId xmlns:a16="http://schemas.microsoft.com/office/drawing/2014/main" val="1021269346"/>
                    </a:ext>
                  </a:extLst>
                </a:gridCol>
                <a:gridCol w="414388">
                  <a:extLst>
                    <a:ext uri="{9D8B030D-6E8A-4147-A177-3AD203B41FA5}">
                      <a16:colId xmlns:a16="http://schemas.microsoft.com/office/drawing/2014/main" val="513211818"/>
                    </a:ext>
                  </a:extLst>
                </a:gridCol>
                <a:gridCol w="414388">
                  <a:extLst>
                    <a:ext uri="{9D8B030D-6E8A-4147-A177-3AD203B41FA5}">
                      <a16:colId xmlns:a16="http://schemas.microsoft.com/office/drawing/2014/main" val="2073146108"/>
                    </a:ext>
                  </a:extLst>
                </a:gridCol>
              </a:tblGrid>
              <a:tr h="2759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Radiologs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723429"/>
                  </a:ext>
                </a:extLst>
              </a:tr>
              <a:tr h="1015946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722930830"/>
                  </a:ext>
                </a:extLst>
              </a:tr>
              <a:tr h="55192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Madonas novada pašvaldības SIA "Madonas slimnīca"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3672521"/>
                  </a:ext>
                </a:extLst>
              </a:tr>
              <a:tr h="27596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"Cēsu klīnika"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80487099"/>
                  </a:ext>
                </a:extLst>
              </a:tr>
              <a:tr h="27596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"Jelgavas pilsētas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3853133"/>
                  </a:ext>
                </a:extLst>
              </a:tr>
              <a:tr h="27596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5699860"/>
                  </a:ext>
                </a:extLst>
              </a:tr>
              <a:tr h="27596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2.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75354295"/>
                  </a:ext>
                </a:extLst>
              </a:tr>
              <a:tr h="27596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70275472"/>
                  </a:ext>
                </a:extLst>
              </a:tr>
              <a:tr h="27596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5400408"/>
                  </a:ext>
                </a:extLst>
              </a:tr>
              <a:tr h="27596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81370433"/>
                  </a:ext>
                </a:extLst>
              </a:tr>
              <a:tr h="2759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SIA"Balvu un Gulbenes slimnīcu apvienība"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46752533"/>
                  </a:ext>
                </a:extLst>
              </a:tr>
              <a:tr h="27596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SIA"Ogres rajona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88089209"/>
                  </a:ext>
                </a:extLst>
              </a:tr>
              <a:tr h="27596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63519809"/>
                  </a:ext>
                </a:extLst>
              </a:tr>
              <a:tr h="27596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9062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66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48CF6-DC60-40A1-95E5-4E0EDDDE9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b="1" i="0" u="none" strike="noStrike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Anesteziologs</a:t>
            </a:r>
            <a:r>
              <a:rPr lang="en-US" sz="2700" b="1" i="0" u="none" strike="noStrike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2700" b="1" i="0" u="none" strike="noStrike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reanimatologs</a:t>
            </a:r>
            <a:r>
              <a:rPr lang="en-US" sz="2700" b="1" i="0" u="none" strike="noStrike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 </a:t>
            </a:r>
            <a:br>
              <a:rPr lang="en-US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7B5490-CD7B-4D43-8F54-E3D7FE76D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806864"/>
              </p:ext>
            </p:extLst>
          </p:nvPr>
        </p:nvGraphicFramePr>
        <p:xfrm>
          <a:off x="2298582" y="1434517"/>
          <a:ext cx="8508563" cy="51088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7567">
                  <a:extLst>
                    <a:ext uri="{9D8B030D-6E8A-4147-A177-3AD203B41FA5}">
                      <a16:colId xmlns:a16="http://schemas.microsoft.com/office/drawing/2014/main" val="4214265942"/>
                    </a:ext>
                  </a:extLst>
                </a:gridCol>
                <a:gridCol w="792966">
                  <a:extLst>
                    <a:ext uri="{9D8B030D-6E8A-4147-A177-3AD203B41FA5}">
                      <a16:colId xmlns:a16="http://schemas.microsoft.com/office/drawing/2014/main" val="159100246"/>
                    </a:ext>
                  </a:extLst>
                </a:gridCol>
                <a:gridCol w="436803">
                  <a:extLst>
                    <a:ext uri="{9D8B030D-6E8A-4147-A177-3AD203B41FA5}">
                      <a16:colId xmlns:a16="http://schemas.microsoft.com/office/drawing/2014/main" val="3201238916"/>
                    </a:ext>
                  </a:extLst>
                </a:gridCol>
                <a:gridCol w="436803">
                  <a:extLst>
                    <a:ext uri="{9D8B030D-6E8A-4147-A177-3AD203B41FA5}">
                      <a16:colId xmlns:a16="http://schemas.microsoft.com/office/drawing/2014/main" val="2200559001"/>
                    </a:ext>
                  </a:extLst>
                </a:gridCol>
                <a:gridCol w="436803">
                  <a:extLst>
                    <a:ext uri="{9D8B030D-6E8A-4147-A177-3AD203B41FA5}">
                      <a16:colId xmlns:a16="http://schemas.microsoft.com/office/drawing/2014/main" val="2760108429"/>
                    </a:ext>
                  </a:extLst>
                </a:gridCol>
                <a:gridCol w="436803">
                  <a:extLst>
                    <a:ext uri="{9D8B030D-6E8A-4147-A177-3AD203B41FA5}">
                      <a16:colId xmlns:a16="http://schemas.microsoft.com/office/drawing/2014/main" val="2931240881"/>
                    </a:ext>
                  </a:extLst>
                </a:gridCol>
                <a:gridCol w="436803">
                  <a:extLst>
                    <a:ext uri="{9D8B030D-6E8A-4147-A177-3AD203B41FA5}">
                      <a16:colId xmlns:a16="http://schemas.microsoft.com/office/drawing/2014/main" val="1266406858"/>
                    </a:ext>
                  </a:extLst>
                </a:gridCol>
                <a:gridCol w="436803">
                  <a:extLst>
                    <a:ext uri="{9D8B030D-6E8A-4147-A177-3AD203B41FA5}">
                      <a16:colId xmlns:a16="http://schemas.microsoft.com/office/drawing/2014/main" val="2934187351"/>
                    </a:ext>
                  </a:extLst>
                </a:gridCol>
                <a:gridCol w="436803">
                  <a:extLst>
                    <a:ext uri="{9D8B030D-6E8A-4147-A177-3AD203B41FA5}">
                      <a16:colId xmlns:a16="http://schemas.microsoft.com/office/drawing/2014/main" val="1889783953"/>
                    </a:ext>
                  </a:extLst>
                </a:gridCol>
                <a:gridCol w="436803">
                  <a:extLst>
                    <a:ext uri="{9D8B030D-6E8A-4147-A177-3AD203B41FA5}">
                      <a16:colId xmlns:a16="http://schemas.microsoft.com/office/drawing/2014/main" val="2161302962"/>
                    </a:ext>
                  </a:extLst>
                </a:gridCol>
                <a:gridCol w="436803">
                  <a:extLst>
                    <a:ext uri="{9D8B030D-6E8A-4147-A177-3AD203B41FA5}">
                      <a16:colId xmlns:a16="http://schemas.microsoft.com/office/drawing/2014/main" val="977784910"/>
                    </a:ext>
                  </a:extLst>
                </a:gridCol>
                <a:gridCol w="436803">
                  <a:extLst>
                    <a:ext uri="{9D8B030D-6E8A-4147-A177-3AD203B41FA5}">
                      <a16:colId xmlns:a16="http://schemas.microsoft.com/office/drawing/2014/main" val="532993906"/>
                    </a:ext>
                  </a:extLst>
                </a:gridCol>
              </a:tblGrid>
              <a:tr h="3378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Anesteziologs, reanimatologs 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012523"/>
                  </a:ext>
                </a:extLst>
              </a:tr>
              <a:tr h="1047316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754972154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Madonas novada pašvaldības SIA "Madonas slimnīca"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82652931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"Alūksnes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9806736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"Cēsu klīnika"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0123345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"Jelgavas pilsētas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9308929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SIA "Jēkabpils reģionālā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0808577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SIA "Jūrmalas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2963056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"Kuldīgas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7565712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9614790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"Preiļu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3324452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2.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0919815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5104941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"Tukuma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3022813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73926671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0517089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SIA"Balvu un Gulbenes slimnīcu apvienība"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44964948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SIA"Ogres rajona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872930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9362389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08245050"/>
                  </a:ext>
                </a:extLst>
              </a:tr>
              <a:tr h="19598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"Traumatoloģijas un ortopēdijas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1074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6731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4546D-739D-495A-9293-877BF61E6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1495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Radiologs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terapeits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ADCD5B-112C-3F51-BC52-37E20DFA9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696291"/>
              </p:ext>
            </p:extLst>
          </p:nvPr>
        </p:nvGraphicFramePr>
        <p:xfrm>
          <a:off x="1879600" y="1526795"/>
          <a:ext cx="8791200" cy="34898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8109">
                  <a:extLst>
                    <a:ext uri="{9D8B030D-6E8A-4147-A177-3AD203B41FA5}">
                      <a16:colId xmlns:a16="http://schemas.microsoft.com/office/drawing/2014/main" val="1079404086"/>
                    </a:ext>
                  </a:extLst>
                </a:gridCol>
                <a:gridCol w="511611">
                  <a:extLst>
                    <a:ext uri="{9D8B030D-6E8A-4147-A177-3AD203B41FA5}">
                      <a16:colId xmlns:a16="http://schemas.microsoft.com/office/drawing/2014/main" val="1418663122"/>
                    </a:ext>
                  </a:extLst>
                </a:gridCol>
                <a:gridCol w="409290">
                  <a:extLst>
                    <a:ext uri="{9D8B030D-6E8A-4147-A177-3AD203B41FA5}">
                      <a16:colId xmlns:a16="http://schemas.microsoft.com/office/drawing/2014/main" val="2537231460"/>
                    </a:ext>
                  </a:extLst>
                </a:gridCol>
                <a:gridCol w="409290">
                  <a:extLst>
                    <a:ext uri="{9D8B030D-6E8A-4147-A177-3AD203B41FA5}">
                      <a16:colId xmlns:a16="http://schemas.microsoft.com/office/drawing/2014/main" val="3138819519"/>
                    </a:ext>
                  </a:extLst>
                </a:gridCol>
                <a:gridCol w="409290">
                  <a:extLst>
                    <a:ext uri="{9D8B030D-6E8A-4147-A177-3AD203B41FA5}">
                      <a16:colId xmlns:a16="http://schemas.microsoft.com/office/drawing/2014/main" val="3036389222"/>
                    </a:ext>
                  </a:extLst>
                </a:gridCol>
                <a:gridCol w="409290">
                  <a:extLst>
                    <a:ext uri="{9D8B030D-6E8A-4147-A177-3AD203B41FA5}">
                      <a16:colId xmlns:a16="http://schemas.microsoft.com/office/drawing/2014/main" val="2995511553"/>
                    </a:ext>
                  </a:extLst>
                </a:gridCol>
                <a:gridCol w="409290">
                  <a:extLst>
                    <a:ext uri="{9D8B030D-6E8A-4147-A177-3AD203B41FA5}">
                      <a16:colId xmlns:a16="http://schemas.microsoft.com/office/drawing/2014/main" val="4122177479"/>
                    </a:ext>
                  </a:extLst>
                </a:gridCol>
                <a:gridCol w="409290">
                  <a:extLst>
                    <a:ext uri="{9D8B030D-6E8A-4147-A177-3AD203B41FA5}">
                      <a16:colId xmlns:a16="http://schemas.microsoft.com/office/drawing/2014/main" val="134556833"/>
                    </a:ext>
                  </a:extLst>
                </a:gridCol>
                <a:gridCol w="409290">
                  <a:extLst>
                    <a:ext uri="{9D8B030D-6E8A-4147-A177-3AD203B41FA5}">
                      <a16:colId xmlns:a16="http://schemas.microsoft.com/office/drawing/2014/main" val="7091924"/>
                    </a:ext>
                  </a:extLst>
                </a:gridCol>
                <a:gridCol w="409290">
                  <a:extLst>
                    <a:ext uri="{9D8B030D-6E8A-4147-A177-3AD203B41FA5}">
                      <a16:colId xmlns:a16="http://schemas.microsoft.com/office/drawing/2014/main" val="4029741237"/>
                    </a:ext>
                  </a:extLst>
                </a:gridCol>
                <a:gridCol w="409290">
                  <a:extLst>
                    <a:ext uri="{9D8B030D-6E8A-4147-A177-3AD203B41FA5}">
                      <a16:colId xmlns:a16="http://schemas.microsoft.com/office/drawing/2014/main" val="3383602231"/>
                    </a:ext>
                  </a:extLst>
                </a:gridCol>
                <a:gridCol w="409290">
                  <a:extLst>
                    <a:ext uri="{9D8B030D-6E8A-4147-A177-3AD203B41FA5}">
                      <a16:colId xmlns:a16="http://schemas.microsoft.com/office/drawing/2014/main" val="4272325107"/>
                    </a:ext>
                  </a:extLst>
                </a:gridCol>
                <a:gridCol w="409290">
                  <a:extLst>
                    <a:ext uri="{9D8B030D-6E8A-4147-A177-3AD203B41FA5}">
                      <a16:colId xmlns:a16="http://schemas.microsoft.com/office/drawing/2014/main" val="2633435629"/>
                    </a:ext>
                  </a:extLst>
                </a:gridCol>
                <a:gridCol w="409290">
                  <a:extLst>
                    <a:ext uri="{9D8B030D-6E8A-4147-A177-3AD203B41FA5}">
                      <a16:colId xmlns:a16="http://schemas.microsoft.com/office/drawing/2014/main" val="1453584351"/>
                    </a:ext>
                  </a:extLst>
                </a:gridCol>
              </a:tblGrid>
              <a:tr h="4440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Radiologs terapeits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6.gads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322754"/>
                  </a:ext>
                </a:extLst>
              </a:tr>
              <a:tr h="215769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816228735"/>
                  </a:ext>
                </a:extLst>
              </a:tr>
              <a:tr h="46518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33520076"/>
                  </a:ext>
                </a:extLst>
              </a:tr>
              <a:tr h="42290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0388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127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0761F-1A3A-4CA5-B281-6183BDD33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3440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Reimatologs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D800052-6474-4D40-87D0-7B30E8368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845340"/>
              </p:ext>
            </p:extLst>
          </p:nvPr>
        </p:nvGraphicFramePr>
        <p:xfrm>
          <a:off x="2239346" y="1520890"/>
          <a:ext cx="9349275" cy="43036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22">
                  <a:extLst>
                    <a:ext uri="{9D8B030D-6E8A-4147-A177-3AD203B41FA5}">
                      <a16:colId xmlns:a16="http://schemas.microsoft.com/office/drawing/2014/main" val="3084324690"/>
                    </a:ext>
                  </a:extLst>
                </a:gridCol>
                <a:gridCol w="544089">
                  <a:extLst>
                    <a:ext uri="{9D8B030D-6E8A-4147-A177-3AD203B41FA5}">
                      <a16:colId xmlns:a16="http://schemas.microsoft.com/office/drawing/2014/main" val="2082939394"/>
                    </a:ext>
                  </a:extLst>
                </a:gridCol>
                <a:gridCol w="435272">
                  <a:extLst>
                    <a:ext uri="{9D8B030D-6E8A-4147-A177-3AD203B41FA5}">
                      <a16:colId xmlns:a16="http://schemas.microsoft.com/office/drawing/2014/main" val="2911821722"/>
                    </a:ext>
                  </a:extLst>
                </a:gridCol>
                <a:gridCol w="435272">
                  <a:extLst>
                    <a:ext uri="{9D8B030D-6E8A-4147-A177-3AD203B41FA5}">
                      <a16:colId xmlns:a16="http://schemas.microsoft.com/office/drawing/2014/main" val="2688542580"/>
                    </a:ext>
                  </a:extLst>
                </a:gridCol>
                <a:gridCol w="435272">
                  <a:extLst>
                    <a:ext uri="{9D8B030D-6E8A-4147-A177-3AD203B41FA5}">
                      <a16:colId xmlns:a16="http://schemas.microsoft.com/office/drawing/2014/main" val="2168904608"/>
                    </a:ext>
                  </a:extLst>
                </a:gridCol>
                <a:gridCol w="435272">
                  <a:extLst>
                    <a:ext uri="{9D8B030D-6E8A-4147-A177-3AD203B41FA5}">
                      <a16:colId xmlns:a16="http://schemas.microsoft.com/office/drawing/2014/main" val="1423526930"/>
                    </a:ext>
                  </a:extLst>
                </a:gridCol>
                <a:gridCol w="435272">
                  <a:extLst>
                    <a:ext uri="{9D8B030D-6E8A-4147-A177-3AD203B41FA5}">
                      <a16:colId xmlns:a16="http://schemas.microsoft.com/office/drawing/2014/main" val="3020051146"/>
                    </a:ext>
                  </a:extLst>
                </a:gridCol>
                <a:gridCol w="435272">
                  <a:extLst>
                    <a:ext uri="{9D8B030D-6E8A-4147-A177-3AD203B41FA5}">
                      <a16:colId xmlns:a16="http://schemas.microsoft.com/office/drawing/2014/main" val="393510865"/>
                    </a:ext>
                  </a:extLst>
                </a:gridCol>
                <a:gridCol w="435272">
                  <a:extLst>
                    <a:ext uri="{9D8B030D-6E8A-4147-A177-3AD203B41FA5}">
                      <a16:colId xmlns:a16="http://schemas.microsoft.com/office/drawing/2014/main" val="520825235"/>
                    </a:ext>
                  </a:extLst>
                </a:gridCol>
                <a:gridCol w="435272">
                  <a:extLst>
                    <a:ext uri="{9D8B030D-6E8A-4147-A177-3AD203B41FA5}">
                      <a16:colId xmlns:a16="http://schemas.microsoft.com/office/drawing/2014/main" val="2629841514"/>
                    </a:ext>
                  </a:extLst>
                </a:gridCol>
                <a:gridCol w="435272">
                  <a:extLst>
                    <a:ext uri="{9D8B030D-6E8A-4147-A177-3AD203B41FA5}">
                      <a16:colId xmlns:a16="http://schemas.microsoft.com/office/drawing/2014/main" val="4077655722"/>
                    </a:ext>
                  </a:extLst>
                </a:gridCol>
                <a:gridCol w="435272">
                  <a:extLst>
                    <a:ext uri="{9D8B030D-6E8A-4147-A177-3AD203B41FA5}">
                      <a16:colId xmlns:a16="http://schemas.microsoft.com/office/drawing/2014/main" val="3926357808"/>
                    </a:ext>
                  </a:extLst>
                </a:gridCol>
                <a:gridCol w="435272">
                  <a:extLst>
                    <a:ext uri="{9D8B030D-6E8A-4147-A177-3AD203B41FA5}">
                      <a16:colId xmlns:a16="http://schemas.microsoft.com/office/drawing/2014/main" val="2395010125"/>
                    </a:ext>
                  </a:extLst>
                </a:gridCol>
                <a:gridCol w="435272">
                  <a:extLst>
                    <a:ext uri="{9D8B030D-6E8A-4147-A177-3AD203B41FA5}">
                      <a16:colId xmlns:a16="http://schemas.microsoft.com/office/drawing/2014/main" val="3032202739"/>
                    </a:ext>
                  </a:extLst>
                </a:gridCol>
              </a:tblGrid>
              <a:tr h="4912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 err="1">
                          <a:effectLst/>
                        </a:rPr>
                        <a:t>Reimatologs</a:t>
                      </a:r>
                      <a:r>
                        <a:rPr lang="lv-LV" sz="1200" b="1" u="none" strike="noStrike" dirty="0">
                          <a:effectLst/>
                        </a:rPr>
                        <a:t>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6.gads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463924"/>
                  </a:ext>
                </a:extLst>
              </a:tr>
              <a:tr h="1356221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515972392"/>
                  </a:ext>
                </a:extLst>
              </a:tr>
              <a:tr h="9824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Madonas novada pašvaldības SIA "Madonas slimnīca"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1590677"/>
                  </a:ext>
                </a:extLst>
              </a:tr>
              <a:tr h="49124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82103307"/>
                  </a:ext>
                </a:extLst>
              </a:tr>
              <a:tr h="49124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5836813"/>
                  </a:ext>
                </a:extLst>
              </a:tr>
              <a:tr h="49124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608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0684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325C5-513E-4350-B181-5C87B8415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941"/>
          </a:xfrm>
        </p:spPr>
        <p:txBody>
          <a:bodyPr>
            <a:normAutofit/>
          </a:bodyPr>
          <a:lstStyle/>
          <a:p>
            <a:pPr algn="ctr"/>
            <a:r>
              <a:rPr lang="lv-LV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Sirds ķirurgs 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2C43CBE-6D40-5F30-2A3F-7012876E6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022074"/>
              </p:ext>
            </p:extLst>
          </p:nvPr>
        </p:nvGraphicFramePr>
        <p:xfrm>
          <a:off x="2466363" y="1442905"/>
          <a:ext cx="8699383" cy="3777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2934">
                  <a:extLst>
                    <a:ext uri="{9D8B030D-6E8A-4147-A177-3AD203B41FA5}">
                      <a16:colId xmlns:a16="http://schemas.microsoft.com/office/drawing/2014/main" val="1416504807"/>
                    </a:ext>
                  </a:extLst>
                </a:gridCol>
                <a:gridCol w="506269">
                  <a:extLst>
                    <a:ext uri="{9D8B030D-6E8A-4147-A177-3AD203B41FA5}">
                      <a16:colId xmlns:a16="http://schemas.microsoft.com/office/drawing/2014/main" val="3885738572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360263707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3434539327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2998239042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491442396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715608880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2699626698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3029418880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1812238318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2036077755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1196185896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653712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984897584"/>
                    </a:ext>
                  </a:extLst>
                </a:gridCol>
              </a:tblGrid>
              <a:tr h="7730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Sirds ķirurgs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892963"/>
                  </a:ext>
                </a:extLst>
              </a:tr>
              <a:tr h="145839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248830589"/>
                  </a:ext>
                </a:extLst>
              </a:tr>
              <a:tr h="77307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00512181"/>
                  </a:ext>
                </a:extLst>
              </a:tr>
              <a:tr h="77307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3721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9084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6E1A4-90F0-40A1-80EA-4AE14181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374" y="432237"/>
            <a:ext cx="10515600" cy="582831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Sporta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ārsts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AFB1B40-DBF9-ABFC-0311-394934F41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419098"/>
              </p:ext>
            </p:extLst>
          </p:nvPr>
        </p:nvGraphicFramePr>
        <p:xfrm>
          <a:off x="2634143" y="1409351"/>
          <a:ext cx="8808447" cy="33526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4716">
                  <a:extLst>
                    <a:ext uri="{9D8B030D-6E8A-4147-A177-3AD203B41FA5}">
                      <a16:colId xmlns:a16="http://schemas.microsoft.com/office/drawing/2014/main" val="4152341118"/>
                    </a:ext>
                  </a:extLst>
                </a:gridCol>
                <a:gridCol w="512615">
                  <a:extLst>
                    <a:ext uri="{9D8B030D-6E8A-4147-A177-3AD203B41FA5}">
                      <a16:colId xmlns:a16="http://schemas.microsoft.com/office/drawing/2014/main" val="2750183827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1153258426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2340626590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2620284036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1490560557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105042589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1808974226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3907072553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2751543523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1234133439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1752696627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4118998674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2520300550"/>
                    </a:ext>
                  </a:extLst>
                </a:gridCol>
              </a:tblGrid>
              <a:tr h="7116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Sporta ārsts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494527"/>
                  </a:ext>
                </a:extLst>
              </a:tr>
              <a:tr h="1217861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627920857"/>
                  </a:ext>
                </a:extLst>
              </a:tr>
              <a:tr h="71160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59946075"/>
                  </a:ext>
                </a:extLst>
              </a:tr>
              <a:tr h="7116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VSIA "Nacionālais rehabilitācijas centrs "Vaivari""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45400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4984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B4FD8-1DA6-4812-B49E-A7667B23E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7330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Tiesu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medicīnas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eksperts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1003C3-3693-31A6-70B5-5DE14F3E6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129350"/>
              </p:ext>
            </p:extLst>
          </p:nvPr>
        </p:nvGraphicFramePr>
        <p:xfrm>
          <a:off x="2608975" y="1820410"/>
          <a:ext cx="8581934" cy="3347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7937">
                  <a:extLst>
                    <a:ext uri="{9D8B030D-6E8A-4147-A177-3AD203B41FA5}">
                      <a16:colId xmlns:a16="http://schemas.microsoft.com/office/drawing/2014/main" val="1799809455"/>
                    </a:ext>
                  </a:extLst>
                </a:gridCol>
                <a:gridCol w="499433">
                  <a:extLst>
                    <a:ext uri="{9D8B030D-6E8A-4147-A177-3AD203B41FA5}">
                      <a16:colId xmlns:a16="http://schemas.microsoft.com/office/drawing/2014/main" val="2269468165"/>
                    </a:ext>
                  </a:extLst>
                </a:gridCol>
                <a:gridCol w="399547">
                  <a:extLst>
                    <a:ext uri="{9D8B030D-6E8A-4147-A177-3AD203B41FA5}">
                      <a16:colId xmlns:a16="http://schemas.microsoft.com/office/drawing/2014/main" val="1953525104"/>
                    </a:ext>
                  </a:extLst>
                </a:gridCol>
                <a:gridCol w="399547">
                  <a:extLst>
                    <a:ext uri="{9D8B030D-6E8A-4147-A177-3AD203B41FA5}">
                      <a16:colId xmlns:a16="http://schemas.microsoft.com/office/drawing/2014/main" val="2658027314"/>
                    </a:ext>
                  </a:extLst>
                </a:gridCol>
                <a:gridCol w="399547">
                  <a:extLst>
                    <a:ext uri="{9D8B030D-6E8A-4147-A177-3AD203B41FA5}">
                      <a16:colId xmlns:a16="http://schemas.microsoft.com/office/drawing/2014/main" val="2164071815"/>
                    </a:ext>
                  </a:extLst>
                </a:gridCol>
                <a:gridCol w="399547">
                  <a:extLst>
                    <a:ext uri="{9D8B030D-6E8A-4147-A177-3AD203B41FA5}">
                      <a16:colId xmlns:a16="http://schemas.microsoft.com/office/drawing/2014/main" val="661506399"/>
                    </a:ext>
                  </a:extLst>
                </a:gridCol>
                <a:gridCol w="399547">
                  <a:extLst>
                    <a:ext uri="{9D8B030D-6E8A-4147-A177-3AD203B41FA5}">
                      <a16:colId xmlns:a16="http://schemas.microsoft.com/office/drawing/2014/main" val="3448275618"/>
                    </a:ext>
                  </a:extLst>
                </a:gridCol>
                <a:gridCol w="399547">
                  <a:extLst>
                    <a:ext uri="{9D8B030D-6E8A-4147-A177-3AD203B41FA5}">
                      <a16:colId xmlns:a16="http://schemas.microsoft.com/office/drawing/2014/main" val="1016705830"/>
                    </a:ext>
                  </a:extLst>
                </a:gridCol>
                <a:gridCol w="399547">
                  <a:extLst>
                    <a:ext uri="{9D8B030D-6E8A-4147-A177-3AD203B41FA5}">
                      <a16:colId xmlns:a16="http://schemas.microsoft.com/office/drawing/2014/main" val="2193012201"/>
                    </a:ext>
                  </a:extLst>
                </a:gridCol>
                <a:gridCol w="399547">
                  <a:extLst>
                    <a:ext uri="{9D8B030D-6E8A-4147-A177-3AD203B41FA5}">
                      <a16:colId xmlns:a16="http://schemas.microsoft.com/office/drawing/2014/main" val="3674924628"/>
                    </a:ext>
                  </a:extLst>
                </a:gridCol>
                <a:gridCol w="399547">
                  <a:extLst>
                    <a:ext uri="{9D8B030D-6E8A-4147-A177-3AD203B41FA5}">
                      <a16:colId xmlns:a16="http://schemas.microsoft.com/office/drawing/2014/main" val="970026604"/>
                    </a:ext>
                  </a:extLst>
                </a:gridCol>
                <a:gridCol w="399547">
                  <a:extLst>
                    <a:ext uri="{9D8B030D-6E8A-4147-A177-3AD203B41FA5}">
                      <a16:colId xmlns:a16="http://schemas.microsoft.com/office/drawing/2014/main" val="1385407200"/>
                    </a:ext>
                  </a:extLst>
                </a:gridCol>
                <a:gridCol w="399547">
                  <a:extLst>
                    <a:ext uri="{9D8B030D-6E8A-4147-A177-3AD203B41FA5}">
                      <a16:colId xmlns:a16="http://schemas.microsoft.com/office/drawing/2014/main" val="2960761597"/>
                    </a:ext>
                  </a:extLst>
                </a:gridCol>
                <a:gridCol w="399547">
                  <a:extLst>
                    <a:ext uri="{9D8B030D-6E8A-4147-A177-3AD203B41FA5}">
                      <a16:colId xmlns:a16="http://schemas.microsoft.com/office/drawing/2014/main" val="2713717581"/>
                    </a:ext>
                  </a:extLst>
                </a:gridCol>
              </a:tblGrid>
              <a:tr h="6616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Tiesu medicīnas eksperts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63554"/>
                  </a:ext>
                </a:extLst>
              </a:tr>
              <a:tr h="202387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343513633"/>
                  </a:ext>
                </a:extLst>
              </a:tr>
              <a:tr h="66166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59499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8248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24268-2C38-43AF-B3DC-37DC2756D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3774"/>
          </a:xfrm>
        </p:spPr>
        <p:txBody>
          <a:bodyPr>
            <a:normAutofit/>
          </a:bodyPr>
          <a:lstStyle/>
          <a:p>
            <a:pPr algn="ctr"/>
            <a:r>
              <a:rPr lang="lv-LV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Torakālais</a:t>
            </a:r>
            <a:r>
              <a:rPr lang="lv-LV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ķirurgs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C24C37B-CF14-C8E8-A09D-B0C62DBE9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165939"/>
              </p:ext>
            </p:extLst>
          </p:nvPr>
        </p:nvGraphicFramePr>
        <p:xfrm>
          <a:off x="2608976" y="1761687"/>
          <a:ext cx="8489658" cy="34478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2583">
                  <a:extLst>
                    <a:ext uri="{9D8B030D-6E8A-4147-A177-3AD203B41FA5}">
                      <a16:colId xmlns:a16="http://schemas.microsoft.com/office/drawing/2014/main" val="35541920"/>
                    </a:ext>
                  </a:extLst>
                </a:gridCol>
                <a:gridCol w="494063">
                  <a:extLst>
                    <a:ext uri="{9D8B030D-6E8A-4147-A177-3AD203B41FA5}">
                      <a16:colId xmlns:a16="http://schemas.microsoft.com/office/drawing/2014/main" val="3061463394"/>
                    </a:ext>
                  </a:extLst>
                </a:gridCol>
                <a:gridCol w="395251">
                  <a:extLst>
                    <a:ext uri="{9D8B030D-6E8A-4147-A177-3AD203B41FA5}">
                      <a16:colId xmlns:a16="http://schemas.microsoft.com/office/drawing/2014/main" val="1612027494"/>
                    </a:ext>
                  </a:extLst>
                </a:gridCol>
                <a:gridCol w="395251">
                  <a:extLst>
                    <a:ext uri="{9D8B030D-6E8A-4147-A177-3AD203B41FA5}">
                      <a16:colId xmlns:a16="http://schemas.microsoft.com/office/drawing/2014/main" val="1766043719"/>
                    </a:ext>
                  </a:extLst>
                </a:gridCol>
                <a:gridCol w="395251">
                  <a:extLst>
                    <a:ext uri="{9D8B030D-6E8A-4147-A177-3AD203B41FA5}">
                      <a16:colId xmlns:a16="http://schemas.microsoft.com/office/drawing/2014/main" val="3764269306"/>
                    </a:ext>
                  </a:extLst>
                </a:gridCol>
                <a:gridCol w="395251">
                  <a:extLst>
                    <a:ext uri="{9D8B030D-6E8A-4147-A177-3AD203B41FA5}">
                      <a16:colId xmlns:a16="http://schemas.microsoft.com/office/drawing/2014/main" val="808460535"/>
                    </a:ext>
                  </a:extLst>
                </a:gridCol>
                <a:gridCol w="395251">
                  <a:extLst>
                    <a:ext uri="{9D8B030D-6E8A-4147-A177-3AD203B41FA5}">
                      <a16:colId xmlns:a16="http://schemas.microsoft.com/office/drawing/2014/main" val="911067192"/>
                    </a:ext>
                  </a:extLst>
                </a:gridCol>
                <a:gridCol w="395251">
                  <a:extLst>
                    <a:ext uri="{9D8B030D-6E8A-4147-A177-3AD203B41FA5}">
                      <a16:colId xmlns:a16="http://schemas.microsoft.com/office/drawing/2014/main" val="1023490569"/>
                    </a:ext>
                  </a:extLst>
                </a:gridCol>
                <a:gridCol w="395251">
                  <a:extLst>
                    <a:ext uri="{9D8B030D-6E8A-4147-A177-3AD203B41FA5}">
                      <a16:colId xmlns:a16="http://schemas.microsoft.com/office/drawing/2014/main" val="1404882417"/>
                    </a:ext>
                  </a:extLst>
                </a:gridCol>
                <a:gridCol w="395251">
                  <a:extLst>
                    <a:ext uri="{9D8B030D-6E8A-4147-A177-3AD203B41FA5}">
                      <a16:colId xmlns:a16="http://schemas.microsoft.com/office/drawing/2014/main" val="2925033953"/>
                    </a:ext>
                  </a:extLst>
                </a:gridCol>
                <a:gridCol w="395251">
                  <a:extLst>
                    <a:ext uri="{9D8B030D-6E8A-4147-A177-3AD203B41FA5}">
                      <a16:colId xmlns:a16="http://schemas.microsoft.com/office/drawing/2014/main" val="758796150"/>
                    </a:ext>
                  </a:extLst>
                </a:gridCol>
                <a:gridCol w="395251">
                  <a:extLst>
                    <a:ext uri="{9D8B030D-6E8A-4147-A177-3AD203B41FA5}">
                      <a16:colId xmlns:a16="http://schemas.microsoft.com/office/drawing/2014/main" val="3386295213"/>
                    </a:ext>
                  </a:extLst>
                </a:gridCol>
                <a:gridCol w="395251">
                  <a:extLst>
                    <a:ext uri="{9D8B030D-6E8A-4147-A177-3AD203B41FA5}">
                      <a16:colId xmlns:a16="http://schemas.microsoft.com/office/drawing/2014/main" val="2072282039"/>
                    </a:ext>
                  </a:extLst>
                </a:gridCol>
                <a:gridCol w="395251">
                  <a:extLst>
                    <a:ext uri="{9D8B030D-6E8A-4147-A177-3AD203B41FA5}">
                      <a16:colId xmlns:a16="http://schemas.microsoft.com/office/drawing/2014/main" val="2942238418"/>
                    </a:ext>
                  </a:extLst>
                </a:gridCol>
              </a:tblGrid>
              <a:tr h="6528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 err="1">
                          <a:effectLst/>
                        </a:rPr>
                        <a:t>Torakālais</a:t>
                      </a:r>
                      <a:r>
                        <a:rPr lang="lv-LV" sz="1200" b="1" u="none" strike="noStrike" dirty="0">
                          <a:effectLst/>
                        </a:rPr>
                        <a:t> ķirurgs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171176"/>
                  </a:ext>
                </a:extLst>
              </a:tr>
              <a:tr h="148936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453946686"/>
                  </a:ext>
                </a:extLst>
              </a:tr>
              <a:tr h="65283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2982131"/>
                  </a:ext>
                </a:extLst>
              </a:tr>
              <a:tr h="65283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458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4862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D4EB7-D526-4B78-94F7-C8A99D884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138" y="365126"/>
            <a:ext cx="9172662" cy="423440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Traumatologs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ortopēds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7DDCC9C-6164-CA8A-EDAC-E55F79CA4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62418"/>
              </p:ext>
            </p:extLst>
          </p:nvPr>
        </p:nvGraphicFramePr>
        <p:xfrm>
          <a:off x="2457974" y="1342239"/>
          <a:ext cx="9362118" cy="5242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6842">
                  <a:extLst>
                    <a:ext uri="{9D8B030D-6E8A-4147-A177-3AD203B41FA5}">
                      <a16:colId xmlns:a16="http://schemas.microsoft.com/office/drawing/2014/main" val="3523019606"/>
                    </a:ext>
                  </a:extLst>
                </a:gridCol>
                <a:gridCol w="544836">
                  <a:extLst>
                    <a:ext uri="{9D8B030D-6E8A-4147-A177-3AD203B41FA5}">
                      <a16:colId xmlns:a16="http://schemas.microsoft.com/office/drawing/2014/main" val="2024319383"/>
                    </a:ext>
                  </a:extLst>
                </a:gridCol>
                <a:gridCol w="435870">
                  <a:extLst>
                    <a:ext uri="{9D8B030D-6E8A-4147-A177-3AD203B41FA5}">
                      <a16:colId xmlns:a16="http://schemas.microsoft.com/office/drawing/2014/main" val="3294345083"/>
                    </a:ext>
                  </a:extLst>
                </a:gridCol>
                <a:gridCol w="435870">
                  <a:extLst>
                    <a:ext uri="{9D8B030D-6E8A-4147-A177-3AD203B41FA5}">
                      <a16:colId xmlns:a16="http://schemas.microsoft.com/office/drawing/2014/main" val="411529890"/>
                    </a:ext>
                  </a:extLst>
                </a:gridCol>
                <a:gridCol w="435870">
                  <a:extLst>
                    <a:ext uri="{9D8B030D-6E8A-4147-A177-3AD203B41FA5}">
                      <a16:colId xmlns:a16="http://schemas.microsoft.com/office/drawing/2014/main" val="1372840709"/>
                    </a:ext>
                  </a:extLst>
                </a:gridCol>
                <a:gridCol w="435870">
                  <a:extLst>
                    <a:ext uri="{9D8B030D-6E8A-4147-A177-3AD203B41FA5}">
                      <a16:colId xmlns:a16="http://schemas.microsoft.com/office/drawing/2014/main" val="1640366414"/>
                    </a:ext>
                  </a:extLst>
                </a:gridCol>
                <a:gridCol w="435870">
                  <a:extLst>
                    <a:ext uri="{9D8B030D-6E8A-4147-A177-3AD203B41FA5}">
                      <a16:colId xmlns:a16="http://schemas.microsoft.com/office/drawing/2014/main" val="1428763907"/>
                    </a:ext>
                  </a:extLst>
                </a:gridCol>
                <a:gridCol w="435870">
                  <a:extLst>
                    <a:ext uri="{9D8B030D-6E8A-4147-A177-3AD203B41FA5}">
                      <a16:colId xmlns:a16="http://schemas.microsoft.com/office/drawing/2014/main" val="3971856950"/>
                    </a:ext>
                  </a:extLst>
                </a:gridCol>
                <a:gridCol w="435870">
                  <a:extLst>
                    <a:ext uri="{9D8B030D-6E8A-4147-A177-3AD203B41FA5}">
                      <a16:colId xmlns:a16="http://schemas.microsoft.com/office/drawing/2014/main" val="3598081535"/>
                    </a:ext>
                  </a:extLst>
                </a:gridCol>
                <a:gridCol w="435870">
                  <a:extLst>
                    <a:ext uri="{9D8B030D-6E8A-4147-A177-3AD203B41FA5}">
                      <a16:colId xmlns:a16="http://schemas.microsoft.com/office/drawing/2014/main" val="2250877965"/>
                    </a:ext>
                  </a:extLst>
                </a:gridCol>
                <a:gridCol w="435870">
                  <a:extLst>
                    <a:ext uri="{9D8B030D-6E8A-4147-A177-3AD203B41FA5}">
                      <a16:colId xmlns:a16="http://schemas.microsoft.com/office/drawing/2014/main" val="2783308658"/>
                    </a:ext>
                  </a:extLst>
                </a:gridCol>
                <a:gridCol w="435870">
                  <a:extLst>
                    <a:ext uri="{9D8B030D-6E8A-4147-A177-3AD203B41FA5}">
                      <a16:colId xmlns:a16="http://schemas.microsoft.com/office/drawing/2014/main" val="3739501294"/>
                    </a:ext>
                  </a:extLst>
                </a:gridCol>
                <a:gridCol w="435870">
                  <a:extLst>
                    <a:ext uri="{9D8B030D-6E8A-4147-A177-3AD203B41FA5}">
                      <a16:colId xmlns:a16="http://schemas.microsoft.com/office/drawing/2014/main" val="799532166"/>
                    </a:ext>
                  </a:extLst>
                </a:gridCol>
                <a:gridCol w="435870">
                  <a:extLst>
                    <a:ext uri="{9D8B030D-6E8A-4147-A177-3AD203B41FA5}">
                      <a16:colId xmlns:a16="http://schemas.microsoft.com/office/drawing/2014/main" val="396337017"/>
                    </a:ext>
                  </a:extLst>
                </a:gridCol>
              </a:tblGrid>
              <a:tr h="2508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 err="1">
                          <a:effectLst/>
                        </a:rPr>
                        <a:t>Traumatologs</a:t>
                      </a:r>
                      <a:r>
                        <a:rPr lang="lv-LV" sz="1200" b="1" u="none" strike="noStrike" dirty="0">
                          <a:effectLst/>
                        </a:rPr>
                        <a:t>, ortopēds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829501"/>
                  </a:ext>
                </a:extLst>
              </a:tr>
              <a:tr h="1407585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4231256115"/>
                  </a:ext>
                </a:extLst>
              </a:tr>
              <a:tr h="23892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Madonas novada pašvaldības SIA "Madonas slimnīca"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46903502"/>
                  </a:ext>
                </a:extLst>
              </a:tr>
              <a:tr h="23892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"Alūksnes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3531480"/>
                  </a:ext>
                </a:extLst>
              </a:tr>
              <a:tr h="23892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"Cēsu klīnika"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1849289"/>
                  </a:ext>
                </a:extLst>
              </a:tr>
              <a:tr h="23892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"Jelgavas pilsētas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1347425"/>
                  </a:ext>
                </a:extLst>
              </a:tr>
              <a:tr h="23892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"Jēkabpils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6431605"/>
                  </a:ext>
                </a:extLst>
              </a:tr>
              <a:tr h="23892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71498703"/>
                  </a:ext>
                </a:extLst>
              </a:tr>
              <a:tr h="23892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2.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88844695"/>
                  </a:ext>
                </a:extLst>
              </a:tr>
              <a:tr h="23892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6383935"/>
                  </a:ext>
                </a:extLst>
              </a:tr>
              <a:tr h="23892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"Tukuma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30003692"/>
                  </a:ext>
                </a:extLst>
              </a:tr>
              <a:tr h="23892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04103179"/>
                  </a:ext>
                </a:extLst>
              </a:tr>
              <a:tr h="23892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"Ziemeļkurzemes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92770994"/>
                  </a:ext>
                </a:extLst>
              </a:tr>
              <a:tr h="23892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SIA"Ogres rajona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66229438"/>
                  </a:ext>
                </a:extLst>
              </a:tr>
              <a:tr h="23892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7473208"/>
                  </a:ext>
                </a:extLst>
              </a:tr>
              <a:tr h="23892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VSIA "Nacionālais rehabilitācijas centrs "Vaivari""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65298087"/>
                  </a:ext>
                </a:extLst>
              </a:tr>
              <a:tr h="23892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"Traumatoloģijas un ortopēdijas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7959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829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93540-8BF6-4632-9506-EA232BE19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0218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Urologs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BAC2681-F674-7426-6A3E-F3F7B8CA6F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10603"/>
              </p:ext>
            </p:extLst>
          </p:nvPr>
        </p:nvGraphicFramePr>
        <p:xfrm>
          <a:off x="1971413" y="1761689"/>
          <a:ext cx="9026552" cy="3938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280">
                  <a:extLst>
                    <a:ext uri="{9D8B030D-6E8A-4147-A177-3AD203B41FA5}">
                      <a16:colId xmlns:a16="http://schemas.microsoft.com/office/drawing/2014/main" val="927764701"/>
                    </a:ext>
                  </a:extLst>
                </a:gridCol>
                <a:gridCol w="525308">
                  <a:extLst>
                    <a:ext uri="{9D8B030D-6E8A-4147-A177-3AD203B41FA5}">
                      <a16:colId xmlns:a16="http://schemas.microsoft.com/office/drawing/2014/main" val="4021572154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2155331069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2157389157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1056846533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2673707726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2945184243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266005999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850048457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2193999560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4206267778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3301972541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800625992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81287760"/>
                    </a:ext>
                  </a:extLst>
                </a:gridCol>
              </a:tblGrid>
              <a:tr h="3077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Urologs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167245"/>
                  </a:ext>
                </a:extLst>
              </a:tr>
              <a:tr h="1286144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591618548"/>
                  </a:ext>
                </a:extLst>
              </a:tr>
              <a:tr h="2931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"Jelgavas pilsētas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3656645"/>
                  </a:ext>
                </a:extLst>
              </a:tr>
              <a:tr h="2931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"Kuldīgas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30212272"/>
                  </a:ext>
                </a:extLst>
              </a:tr>
              <a:tr h="2931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50068383"/>
                  </a:ext>
                </a:extLst>
              </a:tr>
              <a:tr h="2931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24045120"/>
                  </a:ext>
                </a:extLst>
              </a:tr>
              <a:tr h="2931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793139"/>
                  </a:ext>
                </a:extLst>
              </a:tr>
              <a:tr h="2931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SIA"Ogres rajona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6555590"/>
                  </a:ext>
                </a:extLst>
              </a:tr>
              <a:tr h="2931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7811786"/>
                  </a:ext>
                </a:extLst>
              </a:tr>
              <a:tr h="29310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74496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4441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B619511-5582-4206-BF7A-242C69F17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Klīniskais mikrobiologs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8F6B5E3-372D-EC29-43D4-529AFCFD15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564487"/>
              </p:ext>
            </p:extLst>
          </p:nvPr>
        </p:nvGraphicFramePr>
        <p:xfrm>
          <a:off x="2318158" y="2051226"/>
          <a:ext cx="9026552" cy="2566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280">
                  <a:extLst>
                    <a:ext uri="{9D8B030D-6E8A-4147-A177-3AD203B41FA5}">
                      <a16:colId xmlns:a16="http://schemas.microsoft.com/office/drawing/2014/main" val="2825414514"/>
                    </a:ext>
                  </a:extLst>
                </a:gridCol>
                <a:gridCol w="525308">
                  <a:extLst>
                    <a:ext uri="{9D8B030D-6E8A-4147-A177-3AD203B41FA5}">
                      <a16:colId xmlns:a16="http://schemas.microsoft.com/office/drawing/2014/main" val="2674450121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1693966364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53624935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2821389479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1793276865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3477275334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3106515272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3497242177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4118237457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762978017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2700713931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807885834"/>
                    </a:ext>
                  </a:extLst>
                </a:gridCol>
                <a:gridCol w="420247">
                  <a:extLst>
                    <a:ext uri="{9D8B030D-6E8A-4147-A177-3AD203B41FA5}">
                      <a16:colId xmlns:a16="http://schemas.microsoft.com/office/drawing/2014/main" val="503673816"/>
                    </a:ext>
                  </a:extLst>
                </a:gridCol>
              </a:tblGrid>
              <a:tr h="2236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Klīniskais mikrobiologs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020385"/>
                  </a:ext>
                </a:extLst>
              </a:tr>
              <a:tr h="140788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422171491"/>
                  </a:ext>
                </a:extLst>
              </a:tr>
              <a:tr h="934642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90140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7645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F9F50EA-B222-E19A-A4EC-62D33C301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598" y="2197915"/>
            <a:ext cx="7958223" cy="1333849"/>
          </a:xfrm>
        </p:spPr>
        <p:txBody>
          <a:bodyPr/>
          <a:lstStyle/>
          <a:p>
            <a:pPr algn="ctr"/>
            <a:r>
              <a:rPr lang="lv-LV" dirty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lv-LV" dirty="0" err="1">
                <a:solidFill>
                  <a:schemeClr val="accent2">
                    <a:lumMod val="75000"/>
                  </a:schemeClr>
                </a:solidFill>
              </a:rPr>
              <a:t>Apakšspecialitātes</a:t>
            </a:r>
            <a:br>
              <a:rPr lang="lv-LV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5297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45053-7507-4DD7-8638-3EF262B6A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6978"/>
          </a:xfrm>
        </p:spPr>
        <p:txBody>
          <a:bodyPr>
            <a:normAutofit/>
          </a:bodyPr>
          <a:lstStyle/>
          <a:p>
            <a:pPr algn="ctr"/>
            <a:r>
              <a:rPr lang="en-US" sz="2400" b="1" i="0" u="none" strike="noStrike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Arodveselības</a:t>
            </a:r>
            <a:r>
              <a:rPr lang="en-US" sz="2400" b="1" i="0" u="none" strike="noStrike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un </a:t>
            </a:r>
            <a:r>
              <a:rPr lang="en-US" sz="2400" b="1" i="0" u="none" strike="noStrike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arodslimību</a:t>
            </a:r>
            <a:r>
              <a:rPr lang="en-US" sz="2400" b="1" i="0" u="none" strike="noStrike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0" u="none" strike="noStrike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ārsts</a:t>
            </a:r>
            <a:r>
              <a:rPr lang="en-US" sz="2400" b="1" i="0" u="none" strike="noStrike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br>
              <a:rPr lang="en-US" sz="1800" b="1" i="0" u="none" strike="noStrike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7F50E0-14A1-A3B9-082F-BE19FFD80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625401"/>
              </p:ext>
            </p:extLst>
          </p:nvPr>
        </p:nvGraphicFramePr>
        <p:xfrm>
          <a:off x="2286000" y="1822174"/>
          <a:ext cx="9236768" cy="246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2164">
                  <a:extLst>
                    <a:ext uri="{9D8B030D-6E8A-4147-A177-3AD203B41FA5}">
                      <a16:colId xmlns:a16="http://schemas.microsoft.com/office/drawing/2014/main" val="2933607091"/>
                    </a:ext>
                  </a:extLst>
                </a:gridCol>
                <a:gridCol w="592734">
                  <a:extLst>
                    <a:ext uri="{9D8B030D-6E8A-4147-A177-3AD203B41FA5}">
                      <a16:colId xmlns:a16="http://schemas.microsoft.com/office/drawing/2014/main" val="3888116637"/>
                    </a:ext>
                  </a:extLst>
                </a:gridCol>
                <a:gridCol w="474187">
                  <a:extLst>
                    <a:ext uri="{9D8B030D-6E8A-4147-A177-3AD203B41FA5}">
                      <a16:colId xmlns:a16="http://schemas.microsoft.com/office/drawing/2014/main" val="2691677925"/>
                    </a:ext>
                  </a:extLst>
                </a:gridCol>
                <a:gridCol w="474187">
                  <a:extLst>
                    <a:ext uri="{9D8B030D-6E8A-4147-A177-3AD203B41FA5}">
                      <a16:colId xmlns:a16="http://schemas.microsoft.com/office/drawing/2014/main" val="2794536055"/>
                    </a:ext>
                  </a:extLst>
                </a:gridCol>
                <a:gridCol w="474187">
                  <a:extLst>
                    <a:ext uri="{9D8B030D-6E8A-4147-A177-3AD203B41FA5}">
                      <a16:colId xmlns:a16="http://schemas.microsoft.com/office/drawing/2014/main" val="633463190"/>
                    </a:ext>
                  </a:extLst>
                </a:gridCol>
                <a:gridCol w="474187">
                  <a:extLst>
                    <a:ext uri="{9D8B030D-6E8A-4147-A177-3AD203B41FA5}">
                      <a16:colId xmlns:a16="http://schemas.microsoft.com/office/drawing/2014/main" val="849416907"/>
                    </a:ext>
                  </a:extLst>
                </a:gridCol>
                <a:gridCol w="474187">
                  <a:extLst>
                    <a:ext uri="{9D8B030D-6E8A-4147-A177-3AD203B41FA5}">
                      <a16:colId xmlns:a16="http://schemas.microsoft.com/office/drawing/2014/main" val="384408968"/>
                    </a:ext>
                  </a:extLst>
                </a:gridCol>
                <a:gridCol w="474187">
                  <a:extLst>
                    <a:ext uri="{9D8B030D-6E8A-4147-A177-3AD203B41FA5}">
                      <a16:colId xmlns:a16="http://schemas.microsoft.com/office/drawing/2014/main" val="638474246"/>
                    </a:ext>
                  </a:extLst>
                </a:gridCol>
                <a:gridCol w="474187">
                  <a:extLst>
                    <a:ext uri="{9D8B030D-6E8A-4147-A177-3AD203B41FA5}">
                      <a16:colId xmlns:a16="http://schemas.microsoft.com/office/drawing/2014/main" val="2857292994"/>
                    </a:ext>
                  </a:extLst>
                </a:gridCol>
                <a:gridCol w="474187">
                  <a:extLst>
                    <a:ext uri="{9D8B030D-6E8A-4147-A177-3AD203B41FA5}">
                      <a16:colId xmlns:a16="http://schemas.microsoft.com/office/drawing/2014/main" val="4075477359"/>
                    </a:ext>
                  </a:extLst>
                </a:gridCol>
                <a:gridCol w="474187">
                  <a:extLst>
                    <a:ext uri="{9D8B030D-6E8A-4147-A177-3AD203B41FA5}">
                      <a16:colId xmlns:a16="http://schemas.microsoft.com/office/drawing/2014/main" val="3582258807"/>
                    </a:ext>
                  </a:extLst>
                </a:gridCol>
                <a:gridCol w="474187">
                  <a:extLst>
                    <a:ext uri="{9D8B030D-6E8A-4147-A177-3AD203B41FA5}">
                      <a16:colId xmlns:a16="http://schemas.microsoft.com/office/drawing/2014/main" val="2083447700"/>
                    </a:ext>
                  </a:extLst>
                </a:gridCol>
              </a:tblGrid>
              <a:tr h="3678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Arodveselības un arodslimību ārsts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047402"/>
                  </a:ext>
                </a:extLst>
              </a:tr>
              <a:tr h="136096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103803475"/>
                  </a:ext>
                </a:extLst>
              </a:tr>
              <a:tr h="36787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57142153"/>
                  </a:ext>
                </a:extLst>
              </a:tr>
              <a:tr h="36787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90802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5220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A09062C-FF45-19E7-7D4C-DD9BA676F8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594846"/>
              </p:ext>
            </p:extLst>
          </p:nvPr>
        </p:nvGraphicFramePr>
        <p:xfrm>
          <a:off x="2650921" y="1627475"/>
          <a:ext cx="8741329" cy="2751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9004">
                  <a:extLst>
                    <a:ext uri="{9D8B030D-6E8A-4147-A177-3AD203B41FA5}">
                      <a16:colId xmlns:a16="http://schemas.microsoft.com/office/drawing/2014/main" val="3739217363"/>
                    </a:ext>
                  </a:extLst>
                </a:gridCol>
                <a:gridCol w="508709">
                  <a:extLst>
                    <a:ext uri="{9D8B030D-6E8A-4147-A177-3AD203B41FA5}">
                      <a16:colId xmlns:a16="http://schemas.microsoft.com/office/drawing/2014/main" val="316274306"/>
                    </a:ext>
                  </a:extLst>
                </a:gridCol>
                <a:gridCol w="406968">
                  <a:extLst>
                    <a:ext uri="{9D8B030D-6E8A-4147-A177-3AD203B41FA5}">
                      <a16:colId xmlns:a16="http://schemas.microsoft.com/office/drawing/2014/main" val="773270718"/>
                    </a:ext>
                  </a:extLst>
                </a:gridCol>
                <a:gridCol w="406968">
                  <a:extLst>
                    <a:ext uri="{9D8B030D-6E8A-4147-A177-3AD203B41FA5}">
                      <a16:colId xmlns:a16="http://schemas.microsoft.com/office/drawing/2014/main" val="156461661"/>
                    </a:ext>
                  </a:extLst>
                </a:gridCol>
                <a:gridCol w="406968">
                  <a:extLst>
                    <a:ext uri="{9D8B030D-6E8A-4147-A177-3AD203B41FA5}">
                      <a16:colId xmlns:a16="http://schemas.microsoft.com/office/drawing/2014/main" val="3020050262"/>
                    </a:ext>
                  </a:extLst>
                </a:gridCol>
                <a:gridCol w="406968">
                  <a:extLst>
                    <a:ext uri="{9D8B030D-6E8A-4147-A177-3AD203B41FA5}">
                      <a16:colId xmlns:a16="http://schemas.microsoft.com/office/drawing/2014/main" val="2979984634"/>
                    </a:ext>
                  </a:extLst>
                </a:gridCol>
                <a:gridCol w="406968">
                  <a:extLst>
                    <a:ext uri="{9D8B030D-6E8A-4147-A177-3AD203B41FA5}">
                      <a16:colId xmlns:a16="http://schemas.microsoft.com/office/drawing/2014/main" val="2136166994"/>
                    </a:ext>
                  </a:extLst>
                </a:gridCol>
                <a:gridCol w="406968">
                  <a:extLst>
                    <a:ext uri="{9D8B030D-6E8A-4147-A177-3AD203B41FA5}">
                      <a16:colId xmlns:a16="http://schemas.microsoft.com/office/drawing/2014/main" val="2887581012"/>
                    </a:ext>
                  </a:extLst>
                </a:gridCol>
                <a:gridCol w="406968">
                  <a:extLst>
                    <a:ext uri="{9D8B030D-6E8A-4147-A177-3AD203B41FA5}">
                      <a16:colId xmlns:a16="http://schemas.microsoft.com/office/drawing/2014/main" val="1817014116"/>
                    </a:ext>
                  </a:extLst>
                </a:gridCol>
                <a:gridCol w="406968">
                  <a:extLst>
                    <a:ext uri="{9D8B030D-6E8A-4147-A177-3AD203B41FA5}">
                      <a16:colId xmlns:a16="http://schemas.microsoft.com/office/drawing/2014/main" val="3192953515"/>
                    </a:ext>
                  </a:extLst>
                </a:gridCol>
                <a:gridCol w="406968">
                  <a:extLst>
                    <a:ext uri="{9D8B030D-6E8A-4147-A177-3AD203B41FA5}">
                      <a16:colId xmlns:a16="http://schemas.microsoft.com/office/drawing/2014/main" val="125671499"/>
                    </a:ext>
                  </a:extLst>
                </a:gridCol>
                <a:gridCol w="406968">
                  <a:extLst>
                    <a:ext uri="{9D8B030D-6E8A-4147-A177-3AD203B41FA5}">
                      <a16:colId xmlns:a16="http://schemas.microsoft.com/office/drawing/2014/main" val="436254693"/>
                    </a:ext>
                  </a:extLst>
                </a:gridCol>
                <a:gridCol w="406968">
                  <a:extLst>
                    <a:ext uri="{9D8B030D-6E8A-4147-A177-3AD203B41FA5}">
                      <a16:colId xmlns:a16="http://schemas.microsoft.com/office/drawing/2014/main" val="3253767148"/>
                    </a:ext>
                  </a:extLst>
                </a:gridCol>
                <a:gridCol w="406968">
                  <a:extLst>
                    <a:ext uri="{9D8B030D-6E8A-4147-A177-3AD203B41FA5}">
                      <a16:colId xmlns:a16="http://schemas.microsoft.com/office/drawing/2014/main" val="3898428190"/>
                    </a:ext>
                  </a:extLst>
                </a:gridCol>
              </a:tblGrid>
              <a:tr h="2680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Bērnu </a:t>
                      </a:r>
                      <a:r>
                        <a:rPr lang="lv-LV" sz="1200" b="1" u="none" strike="noStrike" dirty="0" err="1">
                          <a:effectLst/>
                        </a:rPr>
                        <a:t>hematoonkologs</a:t>
                      </a:r>
                      <a:r>
                        <a:rPr lang="lv-LV" sz="1200" b="1" u="none" strike="noStrike" dirty="0">
                          <a:effectLst/>
                        </a:rPr>
                        <a:t>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6.gads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602442"/>
                  </a:ext>
                </a:extLst>
              </a:tr>
              <a:tr h="221552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920268707"/>
                  </a:ext>
                </a:extLst>
              </a:tr>
              <a:tr h="26802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4476432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9863D86-83A7-16A8-A81A-37F22A363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Bērnu </a:t>
            </a:r>
            <a:r>
              <a:rPr lang="lv-LV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hematoonkologs</a:t>
            </a:r>
            <a: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39744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E6CDFFA-D49B-F1FD-D60F-D54C901A1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Bērnu </a:t>
            </a:r>
            <a:r>
              <a:rPr lang="lv-LV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infektologs</a:t>
            </a:r>
            <a: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br>
              <a:rPr lang="lv-LV" sz="2200" dirty="0">
                <a:latin typeface="Times New Roman" panose="02020603050405020304" pitchFamily="18" charset="0"/>
              </a:rPr>
            </a:br>
            <a:endParaRPr lang="lv-LV" sz="2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C6265C6-A0EB-D8ED-F92B-72D2594D2B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318205"/>
              </p:ext>
            </p:extLst>
          </p:nvPr>
        </p:nvGraphicFramePr>
        <p:xfrm>
          <a:off x="2676089" y="1669408"/>
          <a:ext cx="8542940" cy="3464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2993">
                  <a:extLst>
                    <a:ext uri="{9D8B030D-6E8A-4147-A177-3AD203B41FA5}">
                      <a16:colId xmlns:a16="http://schemas.microsoft.com/office/drawing/2014/main" val="3358271439"/>
                    </a:ext>
                  </a:extLst>
                </a:gridCol>
                <a:gridCol w="497163">
                  <a:extLst>
                    <a:ext uri="{9D8B030D-6E8A-4147-A177-3AD203B41FA5}">
                      <a16:colId xmlns:a16="http://schemas.microsoft.com/office/drawing/2014/main" val="3867891259"/>
                    </a:ext>
                  </a:extLst>
                </a:gridCol>
                <a:gridCol w="397732">
                  <a:extLst>
                    <a:ext uri="{9D8B030D-6E8A-4147-A177-3AD203B41FA5}">
                      <a16:colId xmlns:a16="http://schemas.microsoft.com/office/drawing/2014/main" val="1519311807"/>
                    </a:ext>
                  </a:extLst>
                </a:gridCol>
                <a:gridCol w="397732">
                  <a:extLst>
                    <a:ext uri="{9D8B030D-6E8A-4147-A177-3AD203B41FA5}">
                      <a16:colId xmlns:a16="http://schemas.microsoft.com/office/drawing/2014/main" val="928730378"/>
                    </a:ext>
                  </a:extLst>
                </a:gridCol>
                <a:gridCol w="397732">
                  <a:extLst>
                    <a:ext uri="{9D8B030D-6E8A-4147-A177-3AD203B41FA5}">
                      <a16:colId xmlns:a16="http://schemas.microsoft.com/office/drawing/2014/main" val="1053600924"/>
                    </a:ext>
                  </a:extLst>
                </a:gridCol>
                <a:gridCol w="397732">
                  <a:extLst>
                    <a:ext uri="{9D8B030D-6E8A-4147-A177-3AD203B41FA5}">
                      <a16:colId xmlns:a16="http://schemas.microsoft.com/office/drawing/2014/main" val="3857186159"/>
                    </a:ext>
                  </a:extLst>
                </a:gridCol>
                <a:gridCol w="397732">
                  <a:extLst>
                    <a:ext uri="{9D8B030D-6E8A-4147-A177-3AD203B41FA5}">
                      <a16:colId xmlns:a16="http://schemas.microsoft.com/office/drawing/2014/main" val="363663446"/>
                    </a:ext>
                  </a:extLst>
                </a:gridCol>
                <a:gridCol w="397732">
                  <a:extLst>
                    <a:ext uri="{9D8B030D-6E8A-4147-A177-3AD203B41FA5}">
                      <a16:colId xmlns:a16="http://schemas.microsoft.com/office/drawing/2014/main" val="341445341"/>
                    </a:ext>
                  </a:extLst>
                </a:gridCol>
                <a:gridCol w="397732">
                  <a:extLst>
                    <a:ext uri="{9D8B030D-6E8A-4147-A177-3AD203B41FA5}">
                      <a16:colId xmlns:a16="http://schemas.microsoft.com/office/drawing/2014/main" val="3762575597"/>
                    </a:ext>
                  </a:extLst>
                </a:gridCol>
                <a:gridCol w="397732">
                  <a:extLst>
                    <a:ext uri="{9D8B030D-6E8A-4147-A177-3AD203B41FA5}">
                      <a16:colId xmlns:a16="http://schemas.microsoft.com/office/drawing/2014/main" val="728699060"/>
                    </a:ext>
                  </a:extLst>
                </a:gridCol>
                <a:gridCol w="397732">
                  <a:extLst>
                    <a:ext uri="{9D8B030D-6E8A-4147-A177-3AD203B41FA5}">
                      <a16:colId xmlns:a16="http://schemas.microsoft.com/office/drawing/2014/main" val="3802990504"/>
                    </a:ext>
                  </a:extLst>
                </a:gridCol>
                <a:gridCol w="397732">
                  <a:extLst>
                    <a:ext uri="{9D8B030D-6E8A-4147-A177-3AD203B41FA5}">
                      <a16:colId xmlns:a16="http://schemas.microsoft.com/office/drawing/2014/main" val="3164833778"/>
                    </a:ext>
                  </a:extLst>
                </a:gridCol>
                <a:gridCol w="397732">
                  <a:extLst>
                    <a:ext uri="{9D8B030D-6E8A-4147-A177-3AD203B41FA5}">
                      <a16:colId xmlns:a16="http://schemas.microsoft.com/office/drawing/2014/main" val="367344849"/>
                    </a:ext>
                  </a:extLst>
                </a:gridCol>
                <a:gridCol w="397732">
                  <a:extLst>
                    <a:ext uri="{9D8B030D-6E8A-4147-A177-3AD203B41FA5}">
                      <a16:colId xmlns:a16="http://schemas.microsoft.com/office/drawing/2014/main" val="3114644123"/>
                    </a:ext>
                  </a:extLst>
                </a:gridCol>
              </a:tblGrid>
              <a:tr h="8389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Bērnu </a:t>
                      </a:r>
                      <a:r>
                        <a:rPr lang="lv-LV" sz="1200" b="1" u="none" strike="noStrike" dirty="0" err="1">
                          <a:effectLst/>
                        </a:rPr>
                        <a:t>infektologs</a:t>
                      </a:r>
                      <a:r>
                        <a:rPr lang="lv-LV" sz="1200" b="1" u="none" strike="noStrike" dirty="0">
                          <a:effectLst/>
                        </a:rPr>
                        <a:t>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658970"/>
                  </a:ext>
                </a:extLst>
              </a:tr>
              <a:tr h="1786754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707862685"/>
                  </a:ext>
                </a:extLst>
              </a:tr>
              <a:tr h="83895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11131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8125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8D90CA-6725-E3F2-7A2B-20BDDEDF78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449189"/>
              </p:ext>
            </p:extLst>
          </p:nvPr>
        </p:nvGraphicFramePr>
        <p:xfrm>
          <a:off x="2718294" y="2099592"/>
          <a:ext cx="8433601" cy="2807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1108">
                  <a:extLst>
                    <a:ext uri="{9D8B030D-6E8A-4147-A177-3AD203B41FA5}">
                      <a16:colId xmlns:a16="http://schemas.microsoft.com/office/drawing/2014/main" val="3537143678"/>
                    </a:ext>
                  </a:extLst>
                </a:gridCol>
                <a:gridCol w="490801">
                  <a:extLst>
                    <a:ext uri="{9D8B030D-6E8A-4147-A177-3AD203B41FA5}">
                      <a16:colId xmlns:a16="http://schemas.microsoft.com/office/drawing/2014/main" val="2572686138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915378627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557314793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3374635724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3145639073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1044449328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4193827017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3039378022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4119978027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1820232282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1158374840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3752010341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129353887"/>
                    </a:ext>
                  </a:extLst>
                </a:gridCol>
              </a:tblGrid>
              <a:tr h="6558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Bērnu kardiologs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510150"/>
                  </a:ext>
                </a:extLst>
              </a:tr>
              <a:tr h="149625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258087575"/>
                  </a:ext>
                </a:extLst>
              </a:tr>
              <a:tr h="65585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869532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FC9222C-127C-A3A7-191B-E25D5479D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Bērnu kardiologs</a:t>
            </a:r>
            <a:br>
              <a:rPr lang="lv-LV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490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61218A-59CA-A428-839B-3F1ADF4D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Bērnu nefrologs </a:t>
            </a:r>
            <a:br>
              <a:rPr lang="lv-LV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24D41F2-2E9C-7522-F889-D9D5E2E48E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960435"/>
              </p:ext>
            </p:extLst>
          </p:nvPr>
        </p:nvGraphicFramePr>
        <p:xfrm>
          <a:off x="2541864" y="2189527"/>
          <a:ext cx="8808447" cy="2352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4716">
                  <a:extLst>
                    <a:ext uri="{9D8B030D-6E8A-4147-A177-3AD203B41FA5}">
                      <a16:colId xmlns:a16="http://schemas.microsoft.com/office/drawing/2014/main" val="371546622"/>
                    </a:ext>
                  </a:extLst>
                </a:gridCol>
                <a:gridCol w="512615">
                  <a:extLst>
                    <a:ext uri="{9D8B030D-6E8A-4147-A177-3AD203B41FA5}">
                      <a16:colId xmlns:a16="http://schemas.microsoft.com/office/drawing/2014/main" val="4112933807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853207068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530073817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618946272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2677178972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3682616611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720259072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255742600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1464284610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3680719350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3062807239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3703489980"/>
                    </a:ext>
                  </a:extLst>
                </a:gridCol>
                <a:gridCol w="410093">
                  <a:extLst>
                    <a:ext uri="{9D8B030D-6E8A-4147-A177-3AD203B41FA5}">
                      <a16:colId xmlns:a16="http://schemas.microsoft.com/office/drawing/2014/main" val="1236550873"/>
                    </a:ext>
                  </a:extLst>
                </a:gridCol>
              </a:tblGrid>
              <a:tr h="5316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Bērnu nefrologs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064775"/>
                  </a:ext>
                </a:extLst>
              </a:tr>
              <a:tr h="128875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413521004"/>
                  </a:ext>
                </a:extLst>
              </a:tr>
              <a:tr h="53165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70435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0364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95D5A4-DB4A-8940-2AF5-700D5309E3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700844"/>
              </p:ext>
            </p:extLst>
          </p:nvPr>
        </p:nvGraphicFramePr>
        <p:xfrm>
          <a:off x="2614707" y="1837189"/>
          <a:ext cx="8878215" cy="2634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1447">
                  <a:extLst>
                    <a:ext uri="{9D8B030D-6E8A-4147-A177-3AD203B41FA5}">
                      <a16:colId xmlns:a16="http://schemas.microsoft.com/office/drawing/2014/main" val="4076647085"/>
                    </a:ext>
                  </a:extLst>
                </a:gridCol>
                <a:gridCol w="516676">
                  <a:extLst>
                    <a:ext uri="{9D8B030D-6E8A-4147-A177-3AD203B41FA5}">
                      <a16:colId xmlns:a16="http://schemas.microsoft.com/office/drawing/2014/main" val="2319426280"/>
                    </a:ext>
                  </a:extLst>
                </a:gridCol>
                <a:gridCol w="413341">
                  <a:extLst>
                    <a:ext uri="{9D8B030D-6E8A-4147-A177-3AD203B41FA5}">
                      <a16:colId xmlns:a16="http://schemas.microsoft.com/office/drawing/2014/main" val="2449216063"/>
                    </a:ext>
                  </a:extLst>
                </a:gridCol>
                <a:gridCol w="413341">
                  <a:extLst>
                    <a:ext uri="{9D8B030D-6E8A-4147-A177-3AD203B41FA5}">
                      <a16:colId xmlns:a16="http://schemas.microsoft.com/office/drawing/2014/main" val="362673424"/>
                    </a:ext>
                  </a:extLst>
                </a:gridCol>
                <a:gridCol w="413341">
                  <a:extLst>
                    <a:ext uri="{9D8B030D-6E8A-4147-A177-3AD203B41FA5}">
                      <a16:colId xmlns:a16="http://schemas.microsoft.com/office/drawing/2014/main" val="2567420988"/>
                    </a:ext>
                  </a:extLst>
                </a:gridCol>
                <a:gridCol w="413341">
                  <a:extLst>
                    <a:ext uri="{9D8B030D-6E8A-4147-A177-3AD203B41FA5}">
                      <a16:colId xmlns:a16="http://schemas.microsoft.com/office/drawing/2014/main" val="1490635768"/>
                    </a:ext>
                  </a:extLst>
                </a:gridCol>
                <a:gridCol w="413341">
                  <a:extLst>
                    <a:ext uri="{9D8B030D-6E8A-4147-A177-3AD203B41FA5}">
                      <a16:colId xmlns:a16="http://schemas.microsoft.com/office/drawing/2014/main" val="614007215"/>
                    </a:ext>
                  </a:extLst>
                </a:gridCol>
                <a:gridCol w="413341">
                  <a:extLst>
                    <a:ext uri="{9D8B030D-6E8A-4147-A177-3AD203B41FA5}">
                      <a16:colId xmlns:a16="http://schemas.microsoft.com/office/drawing/2014/main" val="132471434"/>
                    </a:ext>
                  </a:extLst>
                </a:gridCol>
                <a:gridCol w="413341">
                  <a:extLst>
                    <a:ext uri="{9D8B030D-6E8A-4147-A177-3AD203B41FA5}">
                      <a16:colId xmlns:a16="http://schemas.microsoft.com/office/drawing/2014/main" val="3428476362"/>
                    </a:ext>
                  </a:extLst>
                </a:gridCol>
                <a:gridCol w="413341">
                  <a:extLst>
                    <a:ext uri="{9D8B030D-6E8A-4147-A177-3AD203B41FA5}">
                      <a16:colId xmlns:a16="http://schemas.microsoft.com/office/drawing/2014/main" val="325389493"/>
                    </a:ext>
                  </a:extLst>
                </a:gridCol>
                <a:gridCol w="413341">
                  <a:extLst>
                    <a:ext uri="{9D8B030D-6E8A-4147-A177-3AD203B41FA5}">
                      <a16:colId xmlns:a16="http://schemas.microsoft.com/office/drawing/2014/main" val="3411047589"/>
                    </a:ext>
                  </a:extLst>
                </a:gridCol>
                <a:gridCol w="413341">
                  <a:extLst>
                    <a:ext uri="{9D8B030D-6E8A-4147-A177-3AD203B41FA5}">
                      <a16:colId xmlns:a16="http://schemas.microsoft.com/office/drawing/2014/main" val="1733336477"/>
                    </a:ext>
                  </a:extLst>
                </a:gridCol>
                <a:gridCol w="413341">
                  <a:extLst>
                    <a:ext uri="{9D8B030D-6E8A-4147-A177-3AD203B41FA5}">
                      <a16:colId xmlns:a16="http://schemas.microsoft.com/office/drawing/2014/main" val="2558712946"/>
                    </a:ext>
                  </a:extLst>
                </a:gridCol>
                <a:gridCol w="413341">
                  <a:extLst>
                    <a:ext uri="{9D8B030D-6E8A-4147-A177-3AD203B41FA5}">
                      <a16:colId xmlns:a16="http://schemas.microsoft.com/office/drawing/2014/main" val="3548436838"/>
                    </a:ext>
                  </a:extLst>
                </a:gridCol>
              </a:tblGrid>
              <a:tr h="6152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Bērnu </a:t>
                      </a:r>
                      <a:r>
                        <a:rPr lang="lv-LV" sz="1200" b="1" u="none" strike="noStrike" dirty="0" err="1">
                          <a:effectLst/>
                        </a:rPr>
                        <a:t>reimatologs</a:t>
                      </a:r>
                      <a:r>
                        <a:rPr lang="lv-LV" sz="1200" b="1" u="none" strike="noStrike" dirty="0">
                          <a:effectLst/>
                        </a:rPr>
                        <a:t>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6.gads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321906"/>
                  </a:ext>
                </a:extLst>
              </a:tr>
              <a:tr h="140363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048128025"/>
                  </a:ext>
                </a:extLst>
              </a:tr>
              <a:tr h="61525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14281426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7AA9D60-D747-AA07-C405-44FCAE439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0" y="482268"/>
            <a:ext cx="8878216" cy="954000"/>
          </a:xfrm>
        </p:spPr>
        <p:txBody>
          <a:bodyPr/>
          <a:lstStyle/>
          <a:p>
            <a:pPr algn="ctr"/>
            <a: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Bērnu </a:t>
            </a:r>
            <a:r>
              <a:rPr lang="lv-LV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reimatologs</a:t>
            </a:r>
            <a: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br>
              <a:rPr lang="lv-LV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788029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3106BD4-8432-ABEC-10B9-1CA382ED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575248"/>
              </p:ext>
            </p:extLst>
          </p:nvPr>
        </p:nvGraphicFramePr>
        <p:xfrm>
          <a:off x="2676088" y="1199626"/>
          <a:ext cx="8716158" cy="45724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9361">
                  <a:extLst>
                    <a:ext uri="{9D8B030D-6E8A-4147-A177-3AD203B41FA5}">
                      <a16:colId xmlns:a16="http://schemas.microsoft.com/office/drawing/2014/main" val="775210922"/>
                    </a:ext>
                  </a:extLst>
                </a:gridCol>
                <a:gridCol w="507245">
                  <a:extLst>
                    <a:ext uri="{9D8B030D-6E8A-4147-A177-3AD203B41FA5}">
                      <a16:colId xmlns:a16="http://schemas.microsoft.com/office/drawing/2014/main" val="2230280694"/>
                    </a:ext>
                  </a:extLst>
                </a:gridCol>
                <a:gridCol w="405796">
                  <a:extLst>
                    <a:ext uri="{9D8B030D-6E8A-4147-A177-3AD203B41FA5}">
                      <a16:colId xmlns:a16="http://schemas.microsoft.com/office/drawing/2014/main" val="2701078877"/>
                    </a:ext>
                  </a:extLst>
                </a:gridCol>
                <a:gridCol w="405796">
                  <a:extLst>
                    <a:ext uri="{9D8B030D-6E8A-4147-A177-3AD203B41FA5}">
                      <a16:colId xmlns:a16="http://schemas.microsoft.com/office/drawing/2014/main" val="3970300044"/>
                    </a:ext>
                  </a:extLst>
                </a:gridCol>
                <a:gridCol w="405796">
                  <a:extLst>
                    <a:ext uri="{9D8B030D-6E8A-4147-A177-3AD203B41FA5}">
                      <a16:colId xmlns:a16="http://schemas.microsoft.com/office/drawing/2014/main" val="2521354119"/>
                    </a:ext>
                  </a:extLst>
                </a:gridCol>
                <a:gridCol w="405796">
                  <a:extLst>
                    <a:ext uri="{9D8B030D-6E8A-4147-A177-3AD203B41FA5}">
                      <a16:colId xmlns:a16="http://schemas.microsoft.com/office/drawing/2014/main" val="1754758283"/>
                    </a:ext>
                  </a:extLst>
                </a:gridCol>
                <a:gridCol w="405796">
                  <a:extLst>
                    <a:ext uri="{9D8B030D-6E8A-4147-A177-3AD203B41FA5}">
                      <a16:colId xmlns:a16="http://schemas.microsoft.com/office/drawing/2014/main" val="1450276958"/>
                    </a:ext>
                  </a:extLst>
                </a:gridCol>
                <a:gridCol w="405796">
                  <a:extLst>
                    <a:ext uri="{9D8B030D-6E8A-4147-A177-3AD203B41FA5}">
                      <a16:colId xmlns:a16="http://schemas.microsoft.com/office/drawing/2014/main" val="1606269218"/>
                    </a:ext>
                  </a:extLst>
                </a:gridCol>
                <a:gridCol w="405796">
                  <a:extLst>
                    <a:ext uri="{9D8B030D-6E8A-4147-A177-3AD203B41FA5}">
                      <a16:colId xmlns:a16="http://schemas.microsoft.com/office/drawing/2014/main" val="2812170493"/>
                    </a:ext>
                  </a:extLst>
                </a:gridCol>
                <a:gridCol w="405796">
                  <a:extLst>
                    <a:ext uri="{9D8B030D-6E8A-4147-A177-3AD203B41FA5}">
                      <a16:colId xmlns:a16="http://schemas.microsoft.com/office/drawing/2014/main" val="4140729357"/>
                    </a:ext>
                  </a:extLst>
                </a:gridCol>
                <a:gridCol w="405796">
                  <a:extLst>
                    <a:ext uri="{9D8B030D-6E8A-4147-A177-3AD203B41FA5}">
                      <a16:colId xmlns:a16="http://schemas.microsoft.com/office/drawing/2014/main" val="3859706792"/>
                    </a:ext>
                  </a:extLst>
                </a:gridCol>
                <a:gridCol w="405796">
                  <a:extLst>
                    <a:ext uri="{9D8B030D-6E8A-4147-A177-3AD203B41FA5}">
                      <a16:colId xmlns:a16="http://schemas.microsoft.com/office/drawing/2014/main" val="2955864793"/>
                    </a:ext>
                  </a:extLst>
                </a:gridCol>
                <a:gridCol w="405796">
                  <a:extLst>
                    <a:ext uri="{9D8B030D-6E8A-4147-A177-3AD203B41FA5}">
                      <a16:colId xmlns:a16="http://schemas.microsoft.com/office/drawing/2014/main" val="3962704178"/>
                    </a:ext>
                  </a:extLst>
                </a:gridCol>
                <a:gridCol w="405796">
                  <a:extLst>
                    <a:ext uri="{9D8B030D-6E8A-4147-A177-3AD203B41FA5}">
                      <a16:colId xmlns:a16="http://schemas.microsoft.com/office/drawing/2014/main" val="3225521489"/>
                    </a:ext>
                  </a:extLst>
                </a:gridCol>
              </a:tblGrid>
              <a:tr h="4165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 err="1">
                          <a:effectLst/>
                        </a:rPr>
                        <a:t>Neonatologs</a:t>
                      </a:r>
                      <a:r>
                        <a:rPr lang="lv-LV" sz="1200" b="1" u="none" strike="noStrike" dirty="0">
                          <a:effectLst/>
                        </a:rPr>
                        <a:t>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55228"/>
                  </a:ext>
                </a:extLst>
              </a:tr>
              <a:tr h="1210875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214281125"/>
                  </a:ext>
                </a:extLst>
              </a:tr>
              <a:tr h="41658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"Jelgavas pilsētas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87302127"/>
                  </a:ext>
                </a:extLst>
              </a:tr>
              <a:tr h="41658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SIA "Jūrmalas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5170405"/>
                  </a:ext>
                </a:extLst>
              </a:tr>
              <a:tr h="41658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"Liepājas reģionālā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2899225"/>
                  </a:ext>
                </a:extLst>
              </a:tr>
              <a:tr h="41658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Dzemdību nams"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53352222"/>
                  </a:ext>
                </a:extLst>
              </a:tr>
              <a:tr h="41658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9654844"/>
                  </a:ext>
                </a:extLst>
              </a:tr>
              <a:tr h="41658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88410613"/>
                  </a:ext>
                </a:extLst>
              </a:tr>
              <a:tr h="44542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82470307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ECD87DC-ED16-08B8-533A-2A00C3C2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Neonatologs</a:t>
            </a:r>
            <a: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b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endParaRPr lang="lv-LV" sz="2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149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616E8D-E21A-2187-C496-0C006BF067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163508"/>
              </p:ext>
            </p:extLst>
          </p:nvPr>
        </p:nvGraphicFramePr>
        <p:xfrm>
          <a:off x="2460769" y="1979813"/>
          <a:ext cx="8433599" cy="2567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1106">
                  <a:extLst>
                    <a:ext uri="{9D8B030D-6E8A-4147-A177-3AD203B41FA5}">
                      <a16:colId xmlns:a16="http://schemas.microsoft.com/office/drawing/2014/main" val="3041148043"/>
                    </a:ext>
                  </a:extLst>
                </a:gridCol>
                <a:gridCol w="490801">
                  <a:extLst>
                    <a:ext uri="{9D8B030D-6E8A-4147-A177-3AD203B41FA5}">
                      <a16:colId xmlns:a16="http://schemas.microsoft.com/office/drawing/2014/main" val="3046060626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3874312102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117350180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1524363013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1024603734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433586208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3348012664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1605862350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1503482387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3600203132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475300939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4193937233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215308546"/>
                    </a:ext>
                  </a:extLst>
                </a:gridCol>
              </a:tblGrid>
              <a:tr h="5995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Neirofiziologs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356557"/>
                  </a:ext>
                </a:extLst>
              </a:tr>
              <a:tr h="1367866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555420510"/>
                  </a:ext>
                </a:extLst>
              </a:tr>
              <a:tr h="59957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N/A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8301398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C4A08FB-67E4-6C17-F851-5FE55F76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Neirofiziologs</a:t>
            </a:r>
            <a:br>
              <a:rPr lang="lv-LV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182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B752FE4-5C3F-64CE-40DE-CBBE3F65F1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18355"/>
              </p:ext>
            </p:extLst>
          </p:nvPr>
        </p:nvGraphicFramePr>
        <p:xfrm>
          <a:off x="2642532" y="1946246"/>
          <a:ext cx="8839059" cy="2944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6446">
                  <a:extLst>
                    <a:ext uri="{9D8B030D-6E8A-4147-A177-3AD203B41FA5}">
                      <a16:colId xmlns:a16="http://schemas.microsoft.com/office/drawing/2014/main" val="1448118309"/>
                    </a:ext>
                  </a:extLst>
                </a:gridCol>
                <a:gridCol w="514397">
                  <a:extLst>
                    <a:ext uri="{9D8B030D-6E8A-4147-A177-3AD203B41FA5}">
                      <a16:colId xmlns:a16="http://schemas.microsoft.com/office/drawing/2014/main" val="2064291166"/>
                    </a:ext>
                  </a:extLst>
                </a:gridCol>
                <a:gridCol w="411518">
                  <a:extLst>
                    <a:ext uri="{9D8B030D-6E8A-4147-A177-3AD203B41FA5}">
                      <a16:colId xmlns:a16="http://schemas.microsoft.com/office/drawing/2014/main" val="2170103"/>
                    </a:ext>
                  </a:extLst>
                </a:gridCol>
                <a:gridCol w="411518">
                  <a:extLst>
                    <a:ext uri="{9D8B030D-6E8A-4147-A177-3AD203B41FA5}">
                      <a16:colId xmlns:a16="http://schemas.microsoft.com/office/drawing/2014/main" val="2676199270"/>
                    </a:ext>
                  </a:extLst>
                </a:gridCol>
                <a:gridCol w="411518">
                  <a:extLst>
                    <a:ext uri="{9D8B030D-6E8A-4147-A177-3AD203B41FA5}">
                      <a16:colId xmlns:a16="http://schemas.microsoft.com/office/drawing/2014/main" val="4174853869"/>
                    </a:ext>
                  </a:extLst>
                </a:gridCol>
                <a:gridCol w="411518">
                  <a:extLst>
                    <a:ext uri="{9D8B030D-6E8A-4147-A177-3AD203B41FA5}">
                      <a16:colId xmlns:a16="http://schemas.microsoft.com/office/drawing/2014/main" val="2744104582"/>
                    </a:ext>
                  </a:extLst>
                </a:gridCol>
                <a:gridCol w="411518">
                  <a:extLst>
                    <a:ext uri="{9D8B030D-6E8A-4147-A177-3AD203B41FA5}">
                      <a16:colId xmlns:a16="http://schemas.microsoft.com/office/drawing/2014/main" val="3196845265"/>
                    </a:ext>
                  </a:extLst>
                </a:gridCol>
                <a:gridCol w="411518">
                  <a:extLst>
                    <a:ext uri="{9D8B030D-6E8A-4147-A177-3AD203B41FA5}">
                      <a16:colId xmlns:a16="http://schemas.microsoft.com/office/drawing/2014/main" val="49386228"/>
                    </a:ext>
                  </a:extLst>
                </a:gridCol>
                <a:gridCol w="411518">
                  <a:extLst>
                    <a:ext uri="{9D8B030D-6E8A-4147-A177-3AD203B41FA5}">
                      <a16:colId xmlns:a16="http://schemas.microsoft.com/office/drawing/2014/main" val="2409165929"/>
                    </a:ext>
                  </a:extLst>
                </a:gridCol>
                <a:gridCol w="411518">
                  <a:extLst>
                    <a:ext uri="{9D8B030D-6E8A-4147-A177-3AD203B41FA5}">
                      <a16:colId xmlns:a16="http://schemas.microsoft.com/office/drawing/2014/main" val="2893102397"/>
                    </a:ext>
                  </a:extLst>
                </a:gridCol>
                <a:gridCol w="411518">
                  <a:extLst>
                    <a:ext uri="{9D8B030D-6E8A-4147-A177-3AD203B41FA5}">
                      <a16:colId xmlns:a16="http://schemas.microsoft.com/office/drawing/2014/main" val="4251504458"/>
                    </a:ext>
                  </a:extLst>
                </a:gridCol>
                <a:gridCol w="411518">
                  <a:extLst>
                    <a:ext uri="{9D8B030D-6E8A-4147-A177-3AD203B41FA5}">
                      <a16:colId xmlns:a16="http://schemas.microsoft.com/office/drawing/2014/main" val="3719327735"/>
                    </a:ext>
                  </a:extLst>
                </a:gridCol>
                <a:gridCol w="411518">
                  <a:extLst>
                    <a:ext uri="{9D8B030D-6E8A-4147-A177-3AD203B41FA5}">
                      <a16:colId xmlns:a16="http://schemas.microsoft.com/office/drawing/2014/main" val="3122711385"/>
                    </a:ext>
                  </a:extLst>
                </a:gridCol>
                <a:gridCol w="411518">
                  <a:extLst>
                    <a:ext uri="{9D8B030D-6E8A-4147-A177-3AD203B41FA5}">
                      <a16:colId xmlns:a16="http://schemas.microsoft.com/office/drawing/2014/main" val="3030246844"/>
                    </a:ext>
                  </a:extLst>
                </a:gridCol>
              </a:tblGrid>
              <a:tr h="6877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Onkoloģijas ginekologs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898757"/>
                  </a:ext>
                </a:extLst>
              </a:tr>
              <a:tr h="1569031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477520930"/>
                  </a:ext>
                </a:extLst>
              </a:tr>
              <a:tr h="687752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N/A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5823198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5DAA9A8-2087-A417-5437-BAEDF74C1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Onkoloģijas ginekologs </a:t>
            </a:r>
            <a:br>
              <a:rPr lang="lv-LV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8771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1DFB7F-D81A-23A4-B8AE-89AA3179B2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03240"/>
              </p:ext>
            </p:extLst>
          </p:nvPr>
        </p:nvGraphicFramePr>
        <p:xfrm>
          <a:off x="2667699" y="1862356"/>
          <a:ext cx="8623896" cy="3422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4009">
                  <a:extLst>
                    <a:ext uri="{9D8B030D-6E8A-4147-A177-3AD203B41FA5}">
                      <a16:colId xmlns:a16="http://schemas.microsoft.com/office/drawing/2014/main" val="327111727"/>
                    </a:ext>
                  </a:extLst>
                </a:gridCol>
                <a:gridCol w="501875">
                  <a:extLst>
                    <a:ext uri="{9D8B030D-6E8A-4147-A177-3AD203B41FA5}">
                      <a16:colId xmlns:a16="http://schemas.microsoft.com/office/drawing/2014/main" val="3070135611"/>
                    </a:ext>
                  </a:extLst>
                </a:gridCol>
                <a:gridCol w="401501">
                  <a:extLst>
                    <a:ext uri="{9D8B030D-6E8A-4147-A177-3AD203B41FA5}">
                      <a16:colId xmlns:a16="http://schemas.microsoft.com/office/drawing/2014/main" val="2100813591"/>
                    </a:ext>
                  </a:extLst>
                </a:gridCol>
                <a:gridCol w="401501">
                  <a:extLst>
                    <a:ext uri="{9D8B030D-6E8A-4147-A177-3AD203B41FA5}">
                      <a16:colId xmlns:a16="http://schemas.microsoft.com/office/drawing/2014/main" val="1648142044"/>
                    </a:ext>
                  </a:extLst>
                </a:gridCol>
                <a:gridCol w="401501">
                  <a:extLst>
                    <a:ext uri="{9D8B030D-6E8A-4147-A177-3AD203B41FA5}">
                      <a16:colId xmlns:a16="http://schemas.microsoft.com/office/drawing/2014/main" val="343232576"/>
                    </a:ext>
                  </a:extLst>
                </a:gridCol>
                <a:gridCol w="401501">
                  <a:extLst>
                    <a:ext uri="{9D8B030D-6E8A-4147-A177-3AD203B41FA5}">
                      <a16:colId xmlns:a16="http://schemas.microsoft.com/office/drawing/2014/main" val="395256385"/>
                    </a:ext>
                  </a:extLst>
                </a:gridCol>
                <a:gridCol w="401501">
                  <a:extLst>
                    <a:ext uri="{9D8B030D-6E8A-4147-A177-3AD203B41FA5}">
                      <a16:colId xmlns:a16="http://schemas.microsoft.com/office/drawing/2014/main" val="1349941247"/>
                    </a:ext>
                  </a:extLst>
                </a:gridCol>
                <a:gridCol w="401501">
                  <a:extLst>
                    <a:ext uri="{9D8B030D-6E8A-4147-A177-3AD203B41FA5}">
                      <a16:colId xmlns:a16="http://schemas.microsoft.com/office/drawing/2014/main" val="1286910054"/>
                    </a:ext>
                  </a:extLst>
                </a:gridCol>
                <a:gridCol w="401501">
                  <a:extLst>
                    <a:ext uri="{9D8B030D-6E8A-4147-A177-3AD203B41FA5}">
                      <a16:colId xmlns:a16="http://schemas.microsoft.com/office/drawing/2014/main" val="954151117"/>
                    </a:ext>
                  </a:extLst>
                </a:gridCol>
                <a:gridCol w="401501">
                  <a:extLst>
                    <a:ext uri="{9D8B030D-6E8A-4147-A177-3AD203B41FA5}">
                      <a16:colId xmlns:a16="http://schemas.microsoft.com/office/drawing/2014/main" val="565770400"/>
                    </a:ext>
                  </a:extLst>
                </a:gridCol>
                <a:gridCol w="401501">
                  <a:extLst>
                    <a:ext uri="{9D8B030D-6E8A-4147-A177-3AD203B41FA5}">
                      <a16:colId xmlns:a16="http://schemas.microsoft.com/office/drawing/2014/main" val="1525314621"/>
                    </a:ext>
                  </a:extLst>
                </a:gridCol>
                <a:gridCol w="401501">
                  <a:extLst>
                    <a:ext uri="{9D8B030D-6E8A-4147-A177-3AD203B41FA5}">
                      <a16:colId xmlns:a16="http://schemas.microsoft.com/office/drawing/2014/main" val="3787886451"/>
                    </a:ext>
                  </a:extLst>
                </a:gridCol>
                <a:gridCol w="401501">
                  <a:extLst>
                    <a:ext uri="{9D8B030D-6E8A-4147-A177-3AD203B41FA5}">
                      <a16:colId xmlns:a16="http://schemas.microsoft.com/office/drawing/2014/main" val="1463536667"/>
                    </a:ext>
                  </a:extLst>
                </a:gridCol>
                <a:gridCol w="401501">
                  <a:extLst>
                    <a:ext uri="{9D8B030D-6E8A-4147-A177-3AD203B41FA5}">
                      <a16:colId xmlns:a16="http://schemas.microsoft.com/office/drawing/2014/main" val="2462115123"/>
                    </a:ext>
                  </a:extLst>
                </a:gridCol>
              </a:tblGrid>
              <a:tr h="5448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Tiesu psihiatrijas eksperts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01480"/>
                  </a:ext>
                </a:extLst>
              </a:tr>
              <a:tr h="124312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778159479"/>
                  </a:ext>
                </a:extLst>
              </a:tr>
              <a:tr h="54489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"Rīgas psihiatrijas un narkoloģijas centrs"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1466330"/>
                  </a:ext>
                </a:extLst>
              </a:tr>
              <a:tr h="54489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"Slimnīca "Ģintermuiža""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36875549"/>
                  </a:ext>
                </a:extLst>
              </a:tr>
              <a:tr h="54489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"Strenču psihoneiroloģiskā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5156402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D71FA9C-E808-2FA0-050C-FE39DCCD1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Tiesu psihiatrijas eksperts </a:t>
            </a:r>
            <a:br>
              <a:rPr lang="lv-LV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514069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73860AC-1A8D-C7A9-70C5-5EB5FAC196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922492"/>
              </p:ext>
            </p:extLst>
          </p:nvPr>
        </p:nvGraphicFramePr>
        <p:xfrm>
          <a:off x="2692866" y="1661021"/>
          <a:ext cx="8699382" cy="1895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2933">
                  <a:extLst>
                    <a:ext uri="{9D8B030D-6E8A-4147-A177-3AD203B41FA5}">
                      <a16:colId xmlns:a16="http://schemas.microsoft.com/office/drawing/2014/main" val="853678571"/>
                    </a:ext>
                  </a:extLst>
                </a:gridCol>
                <a:gridCol w="506269">
                  <a:extLst>
                    <a:ext uri="{9D8B030D-6E8A-4147-A177-3AD203B41FA5}">
                      <a16:colId xmlns:a16="http://schemas.microsoft.com/office/drawing/2014/main" val="12102808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4071841642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3799204010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372032052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2401959449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2784984348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4133306636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479295401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4146230642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1388170238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2874781204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623397141"/>
                    </a:ext>
                  </a:extLst>
                </a:gridCol>
                <a:gridCol w="405015">
                  <a:extLst>
                    <a:ext uri="{9D8B030D-6E8A-4147-A177-3AD203B41FA5}">
                      <a16:colId xmlns:a16="http://schemas.microsoft.com/office/drawing/2014/main" val="1749129690"/>
                    </a:ext>
                  </a:extLst>
                </a:gridCol>
              </a:tblGrid>
              <a:tr h="3086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 dirty="0">
                          <a:effectLst/>
                        </a:rPr>
                        <a:t>Bērnu zobārsts</a:t>
                      </a:r>
                      <a:endParaRPr lang="lv-L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>
                          <a:effectLst/>
                        </a:rPr>
                        <a:t>Plānots slēgt rezidentūras līgumu 2022.gadā</a:t>
                      </a:r>
                      <a:endParaRPr lang="lv-L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>
                          <a:effectLst/>
                        </a:rPr>
                        <a:t> 1.gads </a:t>
                      </a:r>
                      <a:endParaRPr lang="lv-L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>
                          <a:effectLst/>
                        </a:rPr>
                        <a:t> 2.gads </a:t>
                      </a:r>
                      <a:endParaRPr lang="lv-L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>
                          <a:effectLst/>
                        </a:rPr>
                        <a:t> 3.gads </a:t>
                      </a:r>
                      <a:endParaRPr lang="lv-L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>
                          <a:effectLst/>
                        </a:rPr>
                        <a:t> 4.gads </a:t>
                      </a:r>
                      <a:endParaRPr lang="lv-L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>
                          <a:effectLst/>
                        </a:rPr>
                        <a:t> 5.gads </a:t>
                      </a:r>
                      <a:endParaRPr lang="lv-L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>
                          <a:effectLst/>
                        </a:rPr>
                        <a:t> 6.gads </a:t>
                      </a:r>
                      <a:endParaRPr lang="lv-L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567764"/>
                  </a:ext>
                </a:extLst>
              </a:tr>
              <a:tr h="999394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>
                          <a:effectLst/>
                        </a:rPr>
                        <a:t>  rotāciju cikli</a:t>
                      </a:r>
                      <a:endParaRPr lang="lv-L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 dirty="0">
                          <a:effectLst/>
                        </a:rPr>
                        <a:t> dežūras </a:t>
                      </a:r>
                      <a:endParaRPr lang="lv-L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>
                          <a:effectLst/>
                        </a:rPr>
                        <a:t>  rotāciju cikli</a:t>
                      </a:r>
                      <a:endParaRPr lang="lv-L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>
                          <a:effectLst/>
                        </a:rPr>
                        <a:t> dežūras </a:t>
                      </a:r>
                      <a:endParaRPr lang="lv-LV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 dirty="0">
                          <a:effectLst/>
                        </a:rPr>
                        <a:t>  rotāciju cikli</a:t>
                      </a:r>
                      <a:endParaRPr lang="lv-L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 dirty="0">
                          <a:effectLst/>
                        </a:rPr>
                        <a:t> dežūras </a:t>
                      </a:r>
                      <a:endParaRPr lang="lv-L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 dirty="0">
                          <a:effectLst/>
                        </a:rPr>
                        <a:t>  rotāciju cikli</a:t>
                      </a:r>
                      <a:endParaRPr lang="lv-L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 dirty="0">
                          <a:effectLst/>
                        </a:rPr>
                        <a:t> dežūras </a:t>
                      </a:r>
                      <a:endParaRPr lang="lv-L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 dirty="0">
                          <a:effectLst/>
                        </a:rPr>
                        <a:t>  rotāciju cikli</a:t>
                      </a:r>
                      <a:endParaRPr lang="lv-L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 dirty="0">
                          <a:effectLst/>
                        </a:rPr>
                        <a:t> dežūras </a:t>
                      </a:r>
                      <a:endParaRPr lang="lv-L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 dirty="0">
                          <a:effectLst/>
                        </a:rPr>
                        <a:t>  rotāciju cikli</a:t>
                      </a:r>
                      <a:endParaRPr lang="lv-L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800" b="1" u="none" strike="noStrike" dirty="0">
                          <a:effectLst/>
                        </a:rPr>
                        <a:t> dežūras </a:t>
                      </a:r>
                      <a:endParaRPr lang="lv-L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054843002"/>
                  </a:ext>
                </a:extLst>
              </a:tr>
              <a:tr h="29394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SIA "Liepājas reģionālā slimnīca"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x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x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x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x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2976314"/>
                  </a:ext>
                </a:extLst>
              </a:tr>
              <a:tr h="29394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VSIA "Bērnu klīniskā universitātes slimnīca"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x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x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700" u="none" strike="noStrike">
                          <a:effectLst/>
                        </a:rPr>
                        <a:t>x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700" u="none" strike="noStrike">
                          <a:effectLst/>
                        </a:rPr>
                        <a:t> </a:t>
                      </a:r>
                      <a:endParaRPr lang="lv-LV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700" u="none" strike="noStrike" dirty="0">
                          <a:effectLst/>
                        </a:rPr>
                        <a:t> </a:t>
                      </a:r>
                      <a:endParaRPr lang="lv-L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52827269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B1AD0DF-648C-1370-022B-6EC0EA1B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Bērnu zobārsts</a:t>
            </a:r>
            <a:br>
              <a:rPr lang="lv-LV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55499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6FE34-D9B8-4C6D-93DF-3D1918228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972"/>
          </a:xfrm>
        </p:spPr>
        <p:txBody>
          <a:bodyPr>
            <a:normAutofit/>
          </a:bodyPr>
          <a:lstStyle/>
          <a:p>
            <a:pPr algn="ctr"/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Asinsvadu ķirurgs 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0D818B5-1E5D-7470-3A6F-5786F4CF6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168087"/>
              </p:ext>
            </p:extLst>
          </p:nvPr>
        </p:nvGraphicFramePr>
        <p:xfrm>
          <a:off x="2239861" y="1812022"/>
          <a:ext cx="8971479" cy="2992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7180">
                  <a:extLst>
                    <a:ext uri="{9D8B030D-6E8A-4147-A177-3AD203B41FA5}">
                      <a16:colId xmlns:a16="http://schemas.microsoft.com/office/drawing/2014/main" val="1201833584"/>
                    </a:ext>
                  </a:extLst>
                </a:gridCol>
                <a:gridCol w="522103">
                  <a:extLst>
                    <a:ext uri="{9D8B030D-6E8A-4147-A177-3AD203B41FA5}">
                      <a16:colId xmlns:a16="http://schemas.microsoft.com/office/drawing/2014/main" val="25066984"/>
                    </a:ext>
                  </a:extLst>
                </a:gridCol>
                <a:gridCol w="417683">
                  <a:extLst>
                    <a:ext uri="{9D8B030D-6E8A-4147-A177-3AD203B41FA5}">
                      <a16:colId xmlns:a16="http://schemas.microsoft.com/office/drawing/2014/main" val="3151077318"/>
                    </a:ext>
                  </a:extLst>
                </a:gridCol>
                <a:gridCol w="417683">
                  <a:extLst>
                    <a:ext uri="{9D8B030D-6E8A-4147-A177-3AD203B41FA5}">
                      <a16:colId xmlns:a16="http://schemas.microsoft.com/office/drawing/2014/main" val="3615066336"/>
                    </a:ext>
                  </a:extLst>
                </a:gridCol>
                <a:gridCol w="417683">
                  <a:extLst>
                    <a:ext uri="{9D8B030D-6E8A-4147-A177-3AD203B41FA5}">
                      <a16:colId xmlns:a16="http://schemas.microsoft.com/office/drawing/2014/main" val="124844270"/>
                    </a:ext>
                  </a:extLst>
                </a:gridCol>
                <a:gridCol w="417683">
                  <a:extLst>
                    <a:ext uri="{9D8B030D-6E8A-4147-A177-3AD203B41FA5}">
                      <a16:colId xmlns:a16="http://schemas.microsoft.com/office/drawing/2014/main" val="3118281262"/>
                    </a:ext>
                  </a:extLst>
                </a:gridCol>
                <a:gridCol w="417683">
                  <a:extLst>
                    <a:ext uri="{9D8B030D-6E8A-4147-A177-3AD203B41FA5}">
                      <a16:colId xmlns:a16="http://schemas.microsoft.com/office/drawing/2014/main" val="3869943019"/>
                    </a:ext>
                  </a:extLst>
                </a:gridCol>
                <a:gridCol w="417683">
                  <a:extLst>
                    <a:ext uri="{9D8B030D-6E8A-4147-A177-3AD203B41FA5}">
                      <a16:colId xmlns:a16="http://schemas.microsoft.com/office/drawing/2014/main" val="842104775"/>
                    </a:ext>
                  </a:extLst>
                </a:gridCol>
                <a:gridCol w="417683">
                  <a:extLst>
                    <a:ext uri="{9D8B030D-6E8A-4147-A177-3AD203B41FA5}">
                      <a16:colId xmlns:a16="http://schemas.microsoft.com/office/drawing/2014/main" val="1218725159"/>
                    </a:ext>
                  </a:extLst>
                </a:gridCol>
                <a:gridCol w="417683">
                  <a:extLst>
                    <a:ext uri="{9D8B030D-6E8A-4147-A177-3AD203B41FA5}">
                      <a16:colId xmlns:a16="http://schemas.microsoft.com/office/drawing/2014/main" val="412434396"/>
                    </a:ext>
                  </a:extLst>
                </a:gridCol>
                <a:gridCol w="417683">
                  <a:extLst>
                    <a:ext uri="{9D8B030D-6E8A-4147-A177-3AD203B41FA5}">
                      <a16:colId xmlns:a16="http://schemas.microsoft.com/office/drawing/2014/main" val="3552856084"/>
                    </a:ext>
                  </a:extLst>
                </a:gridCol>
                <a:gridCol w="417683">
                  <a:extLst>
                    <a:ext uri="{9D8B030D-6E8A-4147-A177-3AD203B41FA5}">
                      <a16:colId xmlns:a16="http://schemas.microsoft.com/office/drawing/2014/main" val="2613482076"/>
                    </a:ext>
                  </a:extLst>
                </a:gridCol>
                <a:gridCol w="417683">
                  <a:extLst>
                    <a:ext uri="{9D8B030D-6E8A-4147-A177-3AD203B41FA5}">
                      <a16:colId xmlns:a16="http://schemas.microsoft.com/office/drawing/2014/main" val="3330200599"/>
                    </a:ext>
                  </a:extLst>
                </a:gridCol>
                <a:gridCol w="417683">
                  <a:extLst>
                    <a:ext uri="{9D8B030D-6E8A-4147-A177-3AD203B41FA5}">
                      <a16:colId xmlns:a16="http://schemas.microsoft.com/office/drawing/2014/main" val="2245212402"/>
                    </a:ext>
                  </a:extLst>
                </a:gridCol>
              </a:tblGrid>
              <a:tr h="4631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400" b="1" u="none" strike="noStrike" dirty="0">
                          <a:effectLst/>
                        </a:rPr>
                        <a:t>Asinsvadu ķirurgs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64069"/>
                  </a:ext>
                </a:extLst>
              </a:tr>
              <a:tr h="189224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300060912"/>
                  </a:ext>
                </a:extLst>
              </a:tr>
              <a:tr h="31860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3677214"/>
                  </a:ext>
                </a:extLst>
              </a:tr>
              <a:tr h="31860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9314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27719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ED0BB0-0FA3-4944-8C8D-91E7D60E57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602507"/>
              </p:ext>
            </p:extLst>
          </p:nvPr>
        </p:nvGraphicFramePr>
        <p:xfrm>
          <a:off x="2776756" y="1736751"/>
          <a:ext cx="8526136" cy="2768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6562">
                  <a:extLst>
                    <a:ext uri="{9D8B030D-6E8A-4147-A177-3AD203B41FA5}">
                      <a16:colId xmlns:a16="http://schemas.microsoft.com/office/drawing/2014/main" val="2919696871"/>
                    </a:ext>
                  </a:extLst>
                </a:gridCol>
                <a:gridCol w="496186">
                  <a:extLst>
                    <a:ext uri="{9D8B030D-6E8A-4147-A177-3AD203B41FA5}">
                      <a16:colId xmlns:a16="http://schemas.microsoft.com/office/drawing/2014/main" val="2225689572"/>
                    </a:ext>
                  </a:extLst>
                </a:gridCol>
                <a:gridCol w="396949">
                  <a:extLst>
                    <a:ext uri="{9D8B030D-6E8A-4147-A177-3AD203B41FA5}">
                      <a16:colId xmlns:a16="http://schemas.microsoft.com/office/drawing/2014/main" val="2264744244"/>
                    </a:ext>
                  </a:extLst>
                </a:gridCol>
                <a:gridCol w="396949">
                  <a:extLst>
                    <a:ext uri="{9D8B030D-6E8A-4147-A177-3AD203B41FA5}">
                      <a16:colId xmlns:a16="http://schemas.microsoft.com/office/drawing/2014/main" val="175031945"/>
                    </a:ext>
                  </a:extLst>
                </a:gridCol>
                <a:gridCol w="396949">
                  <a:extLst>
                    <a:ext uri="{9D8B030D-6E8A-4147-A177-3AD203B41FA5}">
                      <a16:colId xmlns:a16="http://schemas.microsoft.com/office/drawing/2014/main" val="18266147"/>
                    </a:ext>
                  </a:extLst>
                </a:gridCol>
                <a:gridCol w="396949">
                  <a:extLst>
                    <a:ext uri="{9D8B030D-6E8A-4147-A177-3AD203B41FA5}">
                      <a16:colId xmlns:a16="http://schemas.microsoft.com/office/drawing/2014/main" val="1578355264"/>
                    </a:ext>
                  </a:extLst>
                </a:gridCol>
                <a:gridCol w="396949">
                  <a:extLst>
                    <a:ext uri="{9D8B030D-6E8A-4147-A177-3AD203B41FA5}">
                      <a16:colId xmlns:a16="http://schemas.microsoft.com/office/drawing/2014/main" val="1403893910"/>
                    </a:ext>
                  </a:extLst>
                </a:gridCol>
                <a:gridCol w="396949">
                  <a:extLst>
                    <a:ext uri="{9D8B030D-6E8A-4147-A177-3AD203B41FA5}">
                      <a16:colId xmlns:a16="http://schemas.microsoft.com/office/drawing/2014/main" val="367107471"/>
                    </a:ext>
                  </a:extLst>
                </a:gridCol>
                <a:gridCol w="396949">
                  <a:extLst>
                    <a:ext uri="{9D8B030D-6E8A-4147-A177-3AD203B41FA5}">
                      <a16:colId xmlns:a16="http://schemas.microsoft.com/office/drawing/2014/main" val="4032961308"/>
                    </a:ext>
                  </a:extLst>
                </a:gridCol>
                <a:gridCol w="396949">
                  <a:extLst>
                    <a:ext uri="{9D8B030D-6E8A-4147-A177-3AD203B41FA5}">
                      <a16:colId xmlns:a16="http://schemas.microsoft.com/office/drawing/2014/main" val="3074915561"/>
                    </a:ext>
                  </a:extLst>
                </a:gridCol>
                <a:gridCol w="396949">
                  <a:extLst>
                    <a:ext uri="{9D8B030D-6E8A-4147-A177-3AD203B41FA5}">
                      <a16:colId xmlns:a16="http://schemas.microsoft.com/office/drawing/2014/main" val="2146618228"/>
                    </a:ext>
                  </a:extLst>
                </a:gridCol>
                <a:gridCol w="396949">
                  <a:extLst>
                    <a:ext uri="{9D8B030D-6E8A-4147-A177-3AD203B41FA5}">
                      <a16:colId xmlns:a16="http://schemas.microsoft.com/office/drawing/2014/main" val="2150787964"/>
                    </a:ext>
                  </a:extLst>
                </a:gridCol>
                <a:gridCol w="396949">
                  <a:extLst>
                    <a:ext uri="{9D8B030D-6E8A-4147-A177-3AD203B41FA5}">
                      <a16:colId xmlns:a16="http://schemas.microsoft.com/office/drawing/2014/main" val="1535576689"/>
                    </a:ext>
                  </a:extLst>
                </a:gridCol>
                <a:gridCol w="396949">
                  <a:extLst>
                    <a:ext uri="{9D8B030D-6E8A-4147-A177-3AD203B41FA5}">
                      <a16:colId xmlns:a16="http://schemas.microsoft.com/office/drawing/2014/main" val="4050755771"/>
                    </a:ext>
                  </a:extLst>
                </a:gridCol>
              </a:tblGrid>
              <a:tr h="5333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 err="1">
                          <a:effectLst/>
                        </a:rPr>
                        <a:t>Endodontists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760193"/>
                  </a:ext>
                </a:extLst>
              </a:tr>
              <a:tr h="1726911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493269195"/>
                  </a:ext>
                </a:extLst>
              </a:tr>
              <a:tr h="50791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N/A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6793559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D6DC751-2A51-3DE4-13C7-ECD55C482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Endodontists</a:t>
            </a:r>
            <a:b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endParaRPr lang="lv-LV" sz="2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0351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C7A0024-E95D-7AC9-5674-0656E2A327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343986"/>
              </p:ext>
            </p:extLst>
          </p:nvPr>
        </p:nvGraphicFramePr>
        <p:xfrm>
          <a:off x="2910979" y="2114026"/>
          <a:ext cx="8570613" cy="2759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3598">
                  <a:extLst>
                    <a:ext uri="{9D8B030D-6E8A-4147-A177-3AD203B41FA5}">
                      <a16:colId xmlns:a16="http://schemas.microsoft.com/office/drawing/2014/main" val="1381298478"/>
                    </a:ext>
                  </a:extLst>
                </a:gridCol>
                <a:gridCol w="498775">
                  <a:extLst>
                    <a:ext uri="{9D8B030D-6E8A-4147-A177-3AD203B41FA5}">
                      <a16:colId xmlns:a16="http://schemas.microsoft.com/office/drawing/2014/main" val="1936513627"/>
                    </a:ext>
                  </a:extLst>
                </a:gridCol>
                <a:gridCol w="399020">
                  <a:extLst>
                    <a:ext uri="{9D8B030D-6E8A-4147-A177-3AD203B41FA5}">
                      <a16:colId xmlns:a16="http://schemas.microsoft.com/office/drawing/2014/main" val="2425058765"/>
                    </a:ext>
                  </a:extLst>
                </a:gridCol>
                <a:gridCol w="399020">
                  <a:extLst>
                    <a:ext uri="{9D8B030D-6E8A-4147-A177-3AD203B41FA5}">
                      <a16:colId xmlns:a16="http://schemas.microsoft.com/office/drawing/2014/main" val="2262529451"/>
                    </a:ext>
                  </a:extLst>
                </a:gridCol>
                <a:gridCol w="399020">
                  <a:extLst>
                    <a:ext uri="{9D8B030D-6E8A-4147-A177-3AD203B41FA5}">
                      <a16:colId xmlns:a16="http://schemas.microsoft.com/office/drawing/2014/main" val="3921606125"/>
                    </a:ext>
                  </a:extLst>
                </a:gridCol>
                <a:gridCol w="399020">
                  <a:extLst>
                    <a:ext uri="{9D8B030D-6E8A-4147-A177-3AD203B41FA5}">
                      <a16:colId xmlns:a16="http://schemas.microsoft.com/office/drawing/2014/main" val="851534723"/>
                    </a:ext>
                  </a:extLst>
                </a:gridCol>
                <a:gridCol w="399020">
                  <a:extLst>
                    <a:ext uri="{9D8B030D-6E8A-4147-A177-3AD203B41FA5}">
                      <a16:colId xmlns:a16="http://schemas.microsoft.com/office/drawing/2014/main" val="1974320010"/>
                    </a:ext>
                  </a:extLst>
                </a:gridCol>
                <a:gridCol w="399020">
                  <a:extLst>
                    <a:ext uri="{9D8B030D-6E8A-4147-A177-3AD203B41FA5}">
                      <a16:colId xmlns:a16="http://schemas.microsoft.com/office/drawing/2014/main" val="3867188617"/>
                    </a:ext>
                  </a:extLst>
                </a:gridCol>
                <a:gridCol w="399020">
                  <a:extLst>
                    <a:ext uri="{9D8B030D-6E8A-4147-A177-3AD203B41FA5}">
                      <a16:colId xmlns:a16="http://schemas.microsoft.com/office/drawing/2014/main" val="1498904065"/>
                    </a:ext>
                  </a:extLst>
                </a:gridCol>
                <a:gridCol w="399020">
                  <a:extLst>
                    <a:ext uri="{9D8B030D-6E8A-4147-A177-3AD203B41FA5}">
                      <a16:colId xmlns:a16="http://schemas.microsoft.com/office/drawing/2014/main" val="1370199703"/>
                    </a:ext>
                  </a:extLst>
                </a:gridCol>
                <a:gridCol w="399020">
                  <a:extLst>
                    <a:ext uri="{9D8B030D-6E8A-4147-A177-3AD203B41FA5}">
                      <a16:colId xmlns:a16="http://schemas.microsoft.com/office/drawing/2014/main" val="808525087"/>
                    </a:ext>
                  </a:extLst>
                </a:gridCol>
                <a:gridCol w="399020">
                  <a:extLst>
                    <a:ext uri="{9D8B030D-6E8A-4147-A177-3AD203B41FA5}">
                      <a16:colId xmlns:a16="http://schemas.microsoft.com/office/drawing/2014/main" val="1700784957"/>
                    </a:ext>
                  </a:extLst>
                </a:gridCol>
                <a:gridCol w="399020">
                  <a:extLst>
                    <a:ext uri="{9D8B030D-6E8A-4147-A177-3AD203B41FA5}">
                      <a16:colId xmlns:a16="http://schemas.microsoft.com/office/drawing/2014/main" val="2798849133"/>
                    </a:ext>
                  </a:extLst>
                </a:gridCol>
                <a:gridCol w="399020">
                  <a:extLst>
                    <a:ext uri="{9D8B030D-6E8A-4147-A177-3AD203B41FA5}">
                      <a16:colId xmlns:a16="http://schemas.microsoft.com/office/drawing/2014/main" val="4284075799"/>
                    </a:ext>
                  </a:extLst>
                </a:gridCol>
              </a:tblGrid>
              <a:tr h="6446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 err="1">
                          <a:effectLst/>
                        </a:rPr>
                        <a:t>Ortodonts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932335"/>
                  </a:ext>
                </a:extLst>
              </a:tr>
              <a:tr h="147068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867775846"/>
                  </a:ext>
                </a:extLst>
              </a:tr>
              <a:tr h="64464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SIA"Ogres rajona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76611044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1E4BFF6-8AC7-B344-6BA0-145BA3149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Ortodonts</a:t>
            </a:r>
            <a:b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endParaRPr lang="lv-LV" sz="2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85267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D2EBC5-7B1A-F6CF-25FB-D053973EC5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894516"/>
              </p:ext>
            </p:extLst>
          </p:nvPr>
        </p:nvGraphicFramePr>
        <p:xfrm>
          <a:off x="2860646" y="1887523"/>
          <a:ext cx="8095382" cy="2578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525">
                  <a:extLst>
                    <a:ext uri="{9D8B030D-6E8A-4147-A177-3AD203B41FA5}">
                      <a16:colId xmlns:a16="http://schemas.microsoft.com/office/drawing/2014/main" val="1120442517"/>
                    </a:ext>
                  </a:extLst>
                </a:gridCol>
                <a:gridCol w="471117">
                  <a:extLst>
                    <a:ext uri="{9D8B030D-6E8A-4147-A177-3AD203B41FA5}">
                      <a16:colId xmlns:a16="http://schemas.microsoft.com/office/drawing/2014/main" val="2538184487"/>
                    </a:ext>
                  </a:extLst>
                </a:gridCol>
                <a:gridCol w="376895">
                  <a:extLst>
                    <a:ext uri="{9D8B030D-6E8A-4147-A177-3AD203B41FA5}">
                      <a16:colId xmlns:a16="http://schemas.microsoft.com/office/drawing/2014/main" val="1505943528"/>
                    </a:ext>
                  </a:extLst>
                </a:gridCol>
                <a:gridCol w="376895">
                  <a:extLst>
                    <a:ext uri="{9D8B030D-6E8A-4147-A177-3AD203B41FA5}">
                      <a16:colId xmlns:a16="http://schemas.microsoft.com/office/drawing/2014/main" val="2893052952"/>
                    </a:ext>
                  </a:extLst>
                </a:gridCol>
                <a:gridCol w="376895">
                  <a:extLst>
                    <a:ext uri="{9D8B030D-6E8A-4147-A177-3AD203B41FA5}">
                      <a16:colId xmlns:a16="http://schemas.microsoft.com/office/drawing/2014/main" val="1641447786"/>
                    </a:ext>
                  </a:extLst>
                </a:gridCol>
                <a:gridCol w="376895">
                  <a:extLst>
                    <a:ext uri="{9D8B030D-6E8A-4147-A177-3AD203B41FA5}">
                      <a16:colId xmlns:a16="http://schemas.microsoft.com/office/drawing/2014/main" val="3115515286"/>
                    </a:ext>
                  </a:extLst>
                </a:gridCol>
                <a:gridCol w="376895">
                  <a:extLst>
                    <a:ext uri="{9D8B030D-6E8A-4147-A177-3AD203B41FA5}">
                      <a16:colId xmlns:a16="http://schemas.microsoft.com/office/drawing/2014/main" val="676785136"/>
                    </a:ext>
                  </a:extLst>
                </a:gridCol>
                <a:gridCol w="376895">
                  <a:extLst>
                    <a:ext uri="{9D8B030D-6E8A-4147-A177-3AD203B41FA5}">
                      <a16:colId xmlns:a16="http://schemas.microsoft.com/office/drawing/2014/main" val="1477154143"/>
                    </a:ext>
                  </a:extLst>
                </a:gridCol>
                <a:gridCol w="376895">
                  <a:extLst>
                    <a:ext uri="{9D8B030D-6E8A-4147-A177-3AD203B41FA5}">
                      <a16:colId xmlns:a16="http://schemas.microsoft.com/office/drawing/2014/main" val="351413728"/>
                    </a:ext>
                  </a:extLst>
                </a:gridCol>
                <a:gridCol w="376895">
                  <a:extLst>
                    <a:ext uri="{9D8B030D-6E8A-4147-A177-3AD203B41FA5}">
                      <a16:colId xmlns:a16="http://schemas.microsoft.com/office/drawing/2014/main" val="1378834095"/>
                    </a:ext>
                  </a:extLst>
                </a:gridCol>
                <a:gridCol w="376895">
                  <a:extLst>
                    <a:ext uri="{9D8B030D-6E8A-4147-A177-3AD203B41FA5}">
                      <a16:colId xmlns:a16="http://schemas.microsoft.com/office/drawing/2014/main" val="3956396632"/>
                    </a:ext>
                  </a:extLst>
                </a:gridCol>
                <a:gridCol w="376895">
                  <a:extLst>
                    <a:ext uri="{9D8B030D-6E8A-4147-A177-3AD203B41FA5}">
                      <a16:colId xmlns:a16="http://schemas.microsoft.com/office/drawing/2014/main" val="976328557"/>
                    </a:ext>
                  </a:extLst>
                </a:gridCol>
                <a:gridCol w="376895">
                  <a:extLst>
                    <a:ext uri="{9D8B030D-6E8A-4147-A177-3AD203B41FA5}">
                      <a16:colId xmlns:a16="http://schemas.microsoft.com/office/drawing/2014/main" val="1362503132"/>
                    </a:ext>
                  </a:extLst>
                </a:gridCol>
                <a:gridCol w="376895">
                  <a:extLst>
                    <a:ext uri="{9D8B030D-6E8A-4147-A177-3AD203B41FA5}">
                      <a16:colId xmlns:a16="http://schemas.microsoft.com/office/drawing/2014/main" val="1611155496"/>
                    </a:ext>
                  </a:extLst>
                </a:gridCol>
              </a:tblGrid>
              <a:tr h="6021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 err="1">
                          <a:effectLst/>
                        </a:rPr>
                        <a:t>Periodontologs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4.gads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46390"/>
                  </a:ext>
                </a:extLst>
              </a:tr>
              <a:tr h="137384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35628377"/>
                  </a:ext>
                </a:extLst>
              </a:tr>
              <a:tr h="60219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N/A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1733683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454EB45-918C-7E57-E361-0AB04D792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Periodontologs</a:t>
            </a:r>
            <a:b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endParaRPr lang="lv-LV" sz="2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9976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C0A222-0FBD-5C18-6A3A-E454EB7599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263873"/>
              </p:ext>
            </p:extLst>
          </p:nvPr>
        </p:nvGraphicFramePr>
        <p:xfrm>
          <a:off x="2768367" y="2004970"/>
          <a:ext cx="8632276" cy="2818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7222">
                  <a:extLst>
                    <a:ext uri="{9D8B030D-6E8A-4147-A177-3AD203B41FA5}">
                      <a16:colId xmlns:a16="http://schemas.microsoft.com/office/drawing/2014/main" val="2070889175"/>
                    </a:ext>
                  </a:extLst>
                </a:gridCol>
                <a:gridCol w="502362">
                  <a:extLst>
                    <a:ext uri="{9D8B030D-6E8A-4147-A177-3AD203B41FA5}">
                      <a16:colId xmlns:a16="http://schemas.microsoft.com/office/drawing/2014/main" val="238821194"/>
                    </a:ext>
                  </a:extLst>
                </a:gridCol>
                <a:gridCol w="401891">
                  <a:extLst>
                    <a:ext uri="{9D8B030D-6E8A-4147-A177-3AD203B41FA5}">
                      <a16:colId xmlns:a16="http://schemas.microsoft.com/office/drawing/2014/main" val="880939915"/>
                    </a:ext>
                  </a:extLst>
                </a:gridCol>
                <a:gridCol w="401891">
                  <a:extLst>
                    <a:ext uri="{9D8B030D-6E8A-4147-A177-3AD203B41FA5}">
                      <a16:colId xmlns:a16="http://schemas.microsoft.com/office/drawing/2014/main" val="3193068045"/>
                    </a:ext>
                  </a:extLst>
                </a:gridCol>
                <a:gridCol w="401891">
                  <a:extLst>
                    <a:ext uri="{9D8B030D-6E8A-4147-A177-3AD203B41FA5}">
                      <a16:colId xmlns:a16="http://schemas.microsoft.com/office/drawing/2014/main" val="3649392999"/>
                    </a:ext>
                  </a:extLst>
                </a:gridCol>
                <a:gridCol w="401891">
                  <a:extLst>
                    <a:ext uri="{9D8B030D-6E8A-4147-A177-3AD203B41FA5}">
                      <a16:colId xmlns:a16="http://schemas.microsoft.com/office/drawing/2014/main" val="386898203"/>
                    </a:ext>
                  </a:extLst>
                </a:gridCol>
                <a:gridCol w="401891">
                  <a:extLst>
                    <a:ext uri="{9D8B030D-6E8A-4147-A177-3AD203B41FA5}">
                      <a16:colId xmlns:a16="http://schemas.microsoft.com/office/drawing/2014/main" val="4268853726"/>
                    </a:ext>
                  </a:extLst>
                </a:gridCol>
                <a:gridCol w="401891">
                  <a:extLst>
                    <a:ext uri="{9D8B030D-6E8A-4147-A177-3AD203B41FA5}">
                      <a16:colId xmlns:a16="http://schemas.microsoft.com/office/drawing/2014/main" val="3504316427"/>
                    </a:ext>
                  </a:extLst>
                </a:gridCol>
                <a:gridCol w="401891">
                  <a:extLst>
                    <a:ext uri="{9D8B030D-6E8A-4147-A177-3AD203B41FA5}">
                      <a16:colId xmlns:a16="http://schemas.microsoft.com/office/drawing/2014/main" val="2023290404"/>
                    </a:ext>
                  </a:extLst>
                </a:gridCol>
                <a:gridCol w="401891">
                  <a:extLst>
                    <a:ext uri="{9D8B030D-6E8A-4147-A177-3AD203B41FA5}">
                      <a16:colId xmlns:a16="http://schemas.microsoft.com/office/drawing/2014/main" val="820454659"/>
                    </a:ext>
                  </a:extLst>
                </a:gridCol>
                <a:gridCol w="401891">
                  <a:extLst>
                    <a:ext uri="{9D8B030D-6E8A-4147-A177-3AD203B41FA5}">
                      <a16:colId xmlns:a16="http://schemas.microsoft.com/office/drawing/2014/main" val="4240421209"/>
                    </a:ext>
                  </a:extLst>
                </a:gridCol>
                <a:gridCol w="401891">
                  <a:extLst>
                    <a:ext uri="{9D8B030D-6E8A-4147-A177-3AD203B41FA5}">
                      <a16:colId xmlns:a16="http://schemas.microsoft.com/office/drawing/2014/main" val="2878602796"/>
                    </a:ext>
                  </a:extLst>
                </a:gridCol>
                <a:gridCol w="401891">
                  <a:extLst>
                    <a:ext uri="{9D8B030D-6E8A-4147-A177-3AD203B41FA5}">
                      <a16:colId xmlns:a16="http://schemas.microsoft.com/office/drawing/2014/main" val="3687292688"/>
                    </a:ext>
                  </a:extLst>
                </a:gridCol>
                <a:gridCol w="401891">
                  <a:extLst>
                    <a:ext uri="{9D8B030D-6E8A-4147-A177-3AD203B41FA5}">
                      <a16:colId xmlns:a16="http://schemas.microsoft.com/office/drawing/2014/main" val="1022863306"/>
                    </a:ext>
                  </a:extLst>
                </a:gridCol>
              </a:tblGrid>
              <a:tr h="4885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Zobu protēzists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661556"/>
                  </a:ext>
                </a:extLst>
              </a:tr>
              <a:tr h="1864926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4180330725"/>
                  </a:ext>
                </a:extLst>
              </a:tr>
              <a:tr h="46525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 err="1">
                          <a:effectLst/>
                        </a:rPr>
                        <a:t>SIA"Ogres</a:t>
                      </a:r>
                      <a:r>
                        <a:rPr lang="lv-LV" sz="1200" u="none" strike="noStrike" dirty="0">
                          <a:effectLst/>
                        </a:rPr>
                        <a:t> rajona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16621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84BB209-16F7-59B8-8F19-D18ACE58F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Zobu protēzists</a:t>
            </a:r>
            <a:br>
              <a:rPr lang="lv-LV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953301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68B142C-3026-0124-03A8-9E23EFB6D1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679556"/>
              </p:ext>
            </p:extLst>
          </p:nvPr>
        </p:nvGraphicFramePr>
        <p:xfrm>
          <a:off x="3047999" y="2004970"/>
          <a:ext cx="8433599" cy="27348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1106">
                  <a:extLst>
                    <a:ext uri="{9D8B030D-6E8A-4147-A177-3AD203B41FA5}">
                      <a16:colId xmlns:a16="http://schemas.microsoft.com/office/drawing/2014/main" val="82430468"/>
                    </a:ext>
                  </a:extLst>
                </a:gridCol>
                <a:gridCol w="490801">
                  <a:extLst>
                    <a:ext uri="{9D8B030D-6E8A-4147-A177-3AD203B41FA5}">
                      <a16:colId xmlns:a16="http://schemas.microsoft.com/office/drawing/2014/main" val="3756713533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2176763871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4206803441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516557928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3059831888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3188450411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3455885977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4260429138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2691034338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1658590487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436340194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3573222349"/>
                    </a:ext>
                  </a:extLst>
                </a:gridCol>
                <a:gridCol w="392641">
                  <a:extLst>
                    <a:ext uri="{9D8B030D-6E8A-4147-A177-3AD203B41FA5}">
                      <a16:colId xmlns:a16="http://schemas.microsoft.com/office/drawing/2014/main" val="1724333911"/>
                    </a:ext>
                  </a:extLst>
                </a:gridCol>
              </a:tblGrid>
              <a:tr h="6387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 err="1">
                          <a:effectLst/>
                        </a:rPr>
                        <a:t>Invazīvais</a:t>
                      </a:r>
                      <a:r>
                        <a:rPr lang="lv-LV" sz="1200" b="1" u="none" strike="noStrike" dirty="0">
                          <a:effectLst/>
                        </a:rPr>
                        <a:t> radiologs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91390"/>
                  </a:ext>
                </a:extLst>
              </a:tr>
              <a:tr h="1457275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388416565"/>
                  </a:ext>
                </a:extLst>
              </a:tr>
              <a:tr h="63876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3074186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7103825F-8516-81B0-1E93-F5B1A263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Invazīvais</a:t>
            </a:r>
            <a:r>
              <a:rPr lang="lv-LV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radiologs</a:t>
            </a:r>
            <a:br>
              <a:rPr lang="lv-LV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08315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181D36-28E9-3D81-33F9-6FEB4930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334" y="1656726"/>
            <a:ext cx="8433600" cy="954000"/>
          </a:xfrm>
        </p:spPr>
        <p:txBody>
          <a:bodyPr/>
          <a:lstStyle/>
          <a:p>
            <a:pPr algn="ctr"/>
            <a:r>
              <a:rPr lang="lv-LV" dirty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lv-LV" dirty="0" err="1">
                <a:solidFill>
                  <a:schemeClr val="accent1">
                    <a:lumMod val="75000"/>
                  </a:schemeClr>
                </a:solidFill>
              </a:rPr>
              <a:t>Papildspecialitātes</a:t>
            </a:r>
            <a:br>
              <a:rPr lang="lv-LV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5869707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81E540-B24B-632E-25CA-65CB767699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33148"/>
              </p:ext>
            </p:extLst>
          </p:nvPr>
        </p:nvGraphicFramePr>
        <p:xfrm>
          <a:off x="2634143" y="2105637"/>
          <a:ext cx="8682606" cy="3842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6506">
                  <a:extLst>
                    <a:ext uri="{9D8B030D-6E8A-4147-A177-3AD203B41FA5}">
                      <a16:colId xmlns:a16="http://schemas.microsoft.com/office/drawing/2014/main" val="3783803698"/>
                    </a:ext>
                  </a:extLst>
                </a:gridCol>
                <a:gridCol w="505292">
                  <a:extLst>
                    <a:ext uri="{9D8B030D-6E8A-4147-A177-3AD203B41FA5}">
                      <a16:colId xmlns:a16="http://schemas.microsoft.com/office/drawing/2014/main" val="4286918317"/>
                    </a:ext>
                  </a:extLst>
                </a:gridCol>
                <a:gridCol w="404234">
                  <a:extLst>
                    <a:ext uri="{9D8B030D-6E8A-4147-A177-3AD203B41FA5}">
                      <a16:colId xmlns:a16="http://schemas.microsoft.com/office/drawing/2014/main" val="2935480112"/>
                    </a:ext>
                  </a:extLst>
                </a:gridCol>
                <a:gridCol w="404234">
                  <a:extLst>
                    <a:ext uri="{9D8B030D-6E8A-4147-A177-3AD203B41FA5}">
                      <a16:colId xmlns:a16="http://schemas.microsoft.com/office/drawing/2014/main" val="1565741402"/>
                    </a:ext>
                  </a:extLst>
                </a:gridCol>
                <a:gridCol w="404234">
                  <a:extLst>
                    <a:ext uri="{9D8B030D-6E8A-4147-A177-3AD203B41FA5}">
                      <a16:colId xmlns:a16="http://schemas.microsoft.com/office/drawing/2014/main" val="3817088108"/>
                    </a:ext>
                  </a:extLst>
                </a:gridCol>
                <a:gridCol w="404234">
                  <a:extLst>
                    <a:ext uri="{9D8B030D-6E8A-4147-A177-3AD203B41FA5}">
                      <a16:colId xmlns:a16="http://schemas.microsoft.com/office/drawing/2014/main" val="3935798518"/>
                    </a:ext>
                  </a:extLst>
                </a:gridCol>
                <a:gridCol w="404234">
                  <a:extLst>
                    <a:ext uri="{9D8B030D-6E8A-4147-A177-3AD203B41FA5}">
                      <a16:colId xmlns:a16="http://schemas.microsoft.com/office/drawing/2014/main" val="70989973"/>
                    </a:ext>
                  </a:extLst>
                </a:gridCol>
                <a:gridCol w="404234">
                  <a:extLst>
                    <a:ext uri="{9D8B030D-6E8A-4147-A177-3AD203B41FA5}">
                      <a16:colId xmlns:a16="http://schemas.microsoft.com/office/drawing/2014/main" val="3695049614"/>
                    </a:ext>
                  </a:extLst>
                </a:gridCol>
                <a:gridCol w="404234">
                  <a:extLst>
                    <a:ext uri="{9D8B030D-6E8A-4147-A177-3AD203B41FA5}">
                      <a16:colId xmlns:a16="http://schemas.microsoft.com/office/drawing/2014/main" val="712078861"/>
                    </a:ext>
                  </a:extLst>
                </a:gridCol>
                <a:gridCol w="404234">
                  <a:extLst>
                    <a:ext uri="{9D8B030D-6E8A-4147-A177-3AD203B41FA5}">
                      <a16:colId xmlns:a16="http://schemas.microsoft.com/office/drawing/2014/main" val="2141078484"/>
                    </a:ext>
                  </a:extLst>
                </a:gridCol>
                <a:gridCol w="404234">
                  <a:extLst>
                    <a:ext uri="{9D8B030D-6E8A-4147-A177-3AD203B41FA5}">
                      <a16:colId xmlns:a16="http://schemas.microsoft.com/office/drawing/2014/main" val="3083339857"/>
                    </a:ext>
                  </a:extLst>
                </a:gridCol>
                <a:gridCol w="404234">
                  <a:extLst>
                    <a:ext uri="{9D8B030D-6E8A-4147-A177-3AD203B41FA5}">
                      <a16:colId xmlns:a16="http://schemas.microsoft.com/office/drawing/2014/main" val="2291127506"/>
                    </a:ext>
                  </a:extLst>
                </a:gridCol>
                <a:gridCol w="404234">
                  <a:extLst>
                    <a:ext uri="{9D8B030D-6E8A-4147-A177-3AD203B41FA5}">
                      <a16:colId xmlns:a16="http://schemas.microsoft.com/office/drawing/2014/main" val="2323513427"/>
                    </a:ext>
                  </a:extLst>
                </a:gridCol>
                <a:gridCol w="404234">
                  <a:extLst>
                    <a:ext uri="{9D8B030D-6E8A-4147-A177-3AD203B41FA5}">
                      <a16:colId xmlns:a16="http://schemas.microsoft.com/office/drawing/2014/main" val="363013155"/>
                    </a:ext>
                  </a:extLst>
                </a:gridCol>
              </a:tblGrid>
              <a:tr h="5276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 err="1">
                          <a:effectLst/>
                        </a:rPr>
                        <a:t>Alergologs</a:t>
                      </a:r>
                      <a:r>
                        <a:rPr lang="lv-LV" sz="1200" b="1" u="none" strike="noStrike" dirty="0">
                          <a:effectLst/>
                        </a:rPr>
                        <a:t> 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127091"/>
                  </a:ext>
                </a:extLst>
              </a:tr>
              <a:tr h="1203816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691410854"/>
                  </a:ext>
                </a:extLst>
              </a:tr>
              <a:tr h="52766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SIA"Ogres rajona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453102"/>
                  </a:ext>
                </a:extLst>
              </a:tr>
              <a:tr h="52766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75738438"/>
                  </a:ext>
                </a:extLst>
              </a:tr>
              <a:tr h="5276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VSIA "Nacionālais rehabilitācijas centrs "Vaivari""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164701"/>
                  </a:ext>
                </a:extLst>
              </a:tr>
              <a:tr h="52766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01020533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870AC00-054C-4485-920E-E62C537E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Alergologs</a:t>
            </a:r>
            <a:r>
              <a:rPr lang="lv-LV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 </a:t>
            </a:r>
            <a:br>
              <a:rPr lang="lv-LV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endParaRPr lang="lv-LV" sz="2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9526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AE97BC5-DB64-F24C-A22A-4CB9CD039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994412"/>
              </p:ext>
            </p:extLst>
          </p:nvPr>
        </p:nvGraphicFramePr>
        <p:xfrm>
          <a:off x="2709645" y="2256639"/>
          <a:ext cx="8771958" cy="243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0738">
                  <a:extLst>
                    <a:ext uri="{9D8B030D-6E8A-4147-A177-3AD203B41FA5}">
                      <a16:colId xmlns:a16="http://schemas.microsoft.com/office/drawing/2014/main" val="4011698676"/>
                    </a:ext>
                  </a:extLst>
                </a:gridCol>
                <a:gridCol w="510492">
                  <a:extLst>
                    <a:ext uri="{9D8B030D-6E8A-4147-A177-3AD203B41FA5}">
                      <a16:colId xmlns:a16="http://schemas.microsoft.com/office/drawing/2014/main" val="3919269906"/>
                    </a:ext>
                  </a:extLst>
                </a:gridCol>
                <a:gridCol w="408394">
                  <a:extLst>
                    <a:ext uri="{9D8B030D-6E8A-4147-A177-3AD203B41FA5}">
                      <a16:colId xmlns:a16="http://schemas.microsoft.com/office/drawing/2014/main" val="57128522"/>
                    </a:ext>
                  </a:extLst>
                </a:gridCol>
                <a:gridCol w="408394">
                  <a:extLst>
                    <a:ext uri="{9D8B030D-6E8A-4147-A177-3AD203B41FA5}">
                      <a16:colId xmlns:a16="http://schemas.microsoft.com/office/drawing/2014/main" val="453153196"/>
                    </a:ext>
                  </a:extLst>
                </a:gridCol>
                <a:gridCol w="408394">
                  <a:extLst>
                    <a:ext uri="{9D8B030D-6E8A-4147-A177-3AD203B41FA5}">
                      <a16:colId xmlns:a16="http://schemas.microsoft.com/office/drawing/2014/main" val="2783455900"/>
                    </a:ext>
                  </a:extLst>
                </a:gridCol>
                <a:gridCol w="408394">
                  <a:extLst>
                    <a:ext uri="{9D8B030D-6E8A-4147-A177-3AD203B41FA5}">
                      <a16:colId xmlns:a16="http://schemas.microsoft.com/office/drawing/2014/main" val="1055195037"/>
                    </a:ext>
                  </a:extLst>
                </a:gridCol>
                <a:gridCol w="408394">
                  <a:extLst>
                    <a:ext uri="{9D8B030D-6E8A-4147-A177-3AD203B41FA5}">
                      <a16:colId xmlns:a16="http://schemas.microsoft.com/office/drawing/2014/main" val="1946243389"/>
                    </a:ext>
                  </a:extLst>
                </a:gridCol>
                <a:gridCol w="408394">
                  <a:extLst>
                    <a:ext uri="{9D8B030D-6E8A-4147-A177-3AD203B41FA5}">
                      <a16:colId xmlns:a16="http://schemas.microsoft.com/office/drawing/2014/main" val="2046042691"/>
                    </a:ext>
                  </a:extLst>
                </a:gridCol>
                <a:gridCol w="408394">
                  <a:extLst>
                    <a:ext uri="{9D8B030D-6E8A-4147-A177-3AD203B41FA5}">
                      <a16:colId xmlns:a16="http://schemas.microsoft.com/office/drawing/2014/main" val="3348613447"/>
                    </a:ext>
                  </a:extLst>
                </a:gridCol>
                <a:gridCol w="408394">
                  <a:extLst>
                    <a:ext uri="{9D8B030D-6E8A-4147-A177-3AD203B41FA5}">
                      <a16:colId xmlns:a16="http://schemas.microsoft.com/office/drawing/2014/main" val="1254816598"/>
                    </a:ext>
                  </a:extLst>
                </a:gridCol>
                <a:gridCol w="408394">
                  <a:extLst>
                    <a:ext uri="{9D8B030D-6E8A-4147-A177-3AD203B41FA5}">
                      <a16:colId xmlns:a16="http://schemas.microsoft.com/office/drawing/2014/main" val="3466820436"/>
                    </a:ext>
                  </a:extLst>
                </a:gridCol>
                <a:gridCol w="408394">
                  <a:extLst>
                    <a:ext uri="{9D8B030D-6E8A-4147-A177-3AD203B41FA5}">
                      <a16:colId xmlns:a16="http://schemas.microsoft.com/office/drawing/2014/main" val="3541402168"/>
                    </a:ext>
                  </a:extLst>
                </a:gridCol>
                <a:gridCol w="408394">
                  <a:extLst>
                    <a:ext uri="{9D8B030D-6E8A-4147-A177-3AD203B41FA5}">
                      <a16:colId xmlns:a16="http://schemas.microsoft.com/office/drawing/2014/main" val="1936454922"/>
                    </a:ext>
                  </a:extLst>
                </a:gridCol>
                <a:gridCol w="408394">
                  <a:extLst>
                    <a:ext uri="{9D8B030D-6E8A-4147-A177-3AD203B41FA5}">
                      <a16:colId xmlns:a16="http://schemas.microsoft.com/office/drawing/2014/main" val="2317076650"/>
                    </a:ext>
                  </a:extLst>
                </a:gridCol>
              </a:tblGrid>
              <a:tr h="5682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 err="1">
                          <a:effectLst/>
                        </a:rPr>
                        <a:t>Imunologs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6.gads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679145"/>
                  </a:ext>
                </a:extLst>
              </a:tr>
              <a:tr h="129635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308439747"/>
                  </a:ext>
                </a:extLst>
              </a:tr>
              <a:tr h="56822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074516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1F413FEC-F451-0D50-8693-354AF6573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1923" y="381600"/>
            <a:ext cx="8679677" cy="954000"/>
          </a:xfrm>
        </p:spPr>
        <p:txBody>
          <a:bodyPr/>
          <a:lstStyle/>
          <a:p>
            <a:pPr algn="ctr"/>
            <a:r>
              <a:rPr lang="lv-LV" sz="2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Imunologs</a:t>
            </a:r>
            <a:r>
              <a:rPr lang="lv-LV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651531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ADA640E-37C6-C32F-884E-7AA29F0007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281545"/>
              </p:ext>
            </p:extLst>
          </p:nvPr>
        </p:nvGraphicFramePr>
        <p:xfrm>
          <a:off x="2508308" y="2164360"/>
          <a:ext cx="9135606" cy="3668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0063">
                  <a:extLst>
                    <a:ext uri="{9D8B030D-6E8A-4147-A177-3AD203B41FA5}">
                      <a16:colId xmlns:a16="http://schemas.microsoft.com/office/drawing/2014/main" val="314591139"/>
                    </a:ext>
                  </a:extLst>
                </a:gridCol>
                <a:gridCol w="531655">
                  <a:extLst>
                    <a:ext uri="{9D8B030D-6E8A-4147-A177-3AD203B41FA5}">
                      <a16:colId xmlns:a16="http://schemas.microsoft.com/office/drawing/2014/main" val="1148465808"/>
                    </a:ext>
                  </a:extLst>
                </a:gridCol>
                <a:gridCol w="425324">
                  <a:extLst>
                    <a:ext uri="{9D8B030D-6E8A-4147-A177-3AD203B41FA5}">
                      <a16:colId xmlns:a16="http://schemas.microsoft.com/office/drawing/2014/main" val="3837310264"/>
                    </a:ext>
                  </a:extLst>
                </a:gridCol>
                <a:gridCol w="425324">
                  <a:extLst>
                    <a:ext uri="{9D8B030D-6E8A-4147-A177-3AD203B41FA5}">
                      <a16:colId xmlns:a16="http://schemas.microsoft.com/office/drawing/2014/main" val="969868529"/>
                    </a:ext>
                  </a:extLst>
                </a:gridCol>
                <a:gridCol w="425324">
                  <a:extLst>
                    <a:ext uri="{9D8B030D-6E8A-4147-A177-3AD203B41FA5}">
                      <a16:colId xmlns:a16="http://schemas.microsoft.com/office/drawing/2014/main" val="4123671443"/>
                    </a:ext>
                  </a:extLst>
                </a:gridCol>
                <a:gridCol w="425324">
                  <a:extLst>
                    <a:ext uri="{9D8B030D-6E8A-4147-A177-3AD203B41FA5}">
                      <a16:colId xmlns:a16="http://schemas.microsoft.com/office/drawing/2014/main" val="2707972964"/>
                    </a:ext>
                  </a:extLst>
                </a:gridCol>
                <a:gridCol w="425324">
                  <a:extLst>
                    <a:ext uri="{9D8B030D-6E8A-4147-A177-3AD203B41FA5}">
                      <a16:colId xmlns:a16="http://schemas.microsoft.com/office/drawing/2014/main" val="2283900477"/>
                    </a:ext>
                  </a:extLst>
                </a:gridCol>
                <a:gridCol w="425324">
                  <a:extLst>
                    <a:ext uri="{9D8B030D-6E8A-4147-A177-3AD203B41FA5}">
                      <a16:colId xmlns:a16="http://schemas.microsoft.com/office/drawing/2014/main" val="1526321579"/>
                    </a:ext>
                  </a:extLst>
                </a:gridCol>
                <a:gridCol w="425324">
                  <a:extLst>
                    <a:ext uri="{9D8B030D-6E8A-4147-A177-3AD203B41FA5}">
                      <a16:colId xmlns:a16="http://schemas.microsoft.com/office/drawing/2014/main" val="3732259644"/>
                    </a:ext>
                  </a:extLst>
                </a:gridCol>
                <a:gridCol w="425324">
                  <a:extLst>
                    <a:ext uri="{9D8B030D-6E8A-4147-A177-3AD203B41FA5}">
                      <a16:colId xmlns:a16="http://schemas.microsoft.com/office/drawing/2014/main" val="4219617674"/>
                    </a:ext>
                  </a:extLst>
                </a:gridCol>
                <a:gridCol w="425324">
                  <a:extLst>
                    <a:ext uri="{9D8B030D-6E8A-4147-A177-3AD203B41FA5}">
                      <a16:colId xmlns:a16="http://schemas.microsoft.com/office/drawing/2014/main" val="1529485611"/>
                    </a:ext>
                  </a:extLst>
                </a:gridCol>
                <a:gridCol w="425324">
                  <a:extLst>
                    <a:ext uri="{9D8B030D-6E8A-4147-A177-3AD203B41FA5}">
                      <a16:colId xmlns:a16="http://schemas.microsoft.com/office/drawing/2014/main" val="1855216089"/>
                    </a:ext>
                  </a:extLst>
                </a:gridCol>
                <a:gridCol w="425324">
                  <a:extLst>
                    <a:ext uri="{9D8B030D-6E8A-4147-A177-3AD203B41FA5}">
                      <a16:colId xmlns:a16="http://schemas.microsoft.com/office/drawing/2014/main" val="3340541519"/>
                    </a:ext>
                  </a:extLst>
                </a:gridCol>
                <a:gridCol w="425324">
                  <a:extLst>
                    <a:ext uri="{9D8B030D-6E8A-4147-A177-3AD203B41FA5}">
                      <a16:colId xmlns:a16="http://schemas.microsoft.com/office/drawing/2014/main" val="1972909406"/>
                    </a:ext>
                  </a:extLst>
                </a:gridCol>
              </a:tblGrid>
              <a:tr h="4082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Paliatīvās aprūpes speciālists 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5.gads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6.gads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613507"/>
                  </a:ext>
                </a:extLst>
              </a:tr>
              <a:tr h="121922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878539085"/>
                  </a:ext>
                </a:extLst>
              </a:tr>
              <a:tr h="40823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"Rīgas Austrumu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2039770"/>
                  </a:ext>
                </a:extLst>
              </a:tr>
              <a:tr h="40823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"Vidzemes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7285027"/>
                  </a:ext>
                </a:extLst>
              </a:tr>
              <a:tr h="40823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SIALimbažu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228223"/>
                  </a:ext>
                </a:extLst>
              </a:tr>
              <a:tr h="40823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7342391"/>
                  </a:ext>
                </a:extLst>
              </a:tr>
              <a:tr h="40823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"Paula Stradiņa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0692167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4AF6C61-BF28-340E-C483-5EEE0F157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400" dirty="0">
                <a:solidFill>
                  <a:schemeClr val="accent1">
                    <a:lumMod val="75000"/>
                  </a:schemeClr>
                </a:solidFill>
                <a:effectLst/>
              </a:rPr>
              <a:t>Paliatīvās aprūpes speciālists  </a:t>
            </a:r>
            <a:br>
              <a:rPr lang="lv-LV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1577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B234E4-9871-35B5-6E30-69D82BA73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2499" y="1825472"/>
            <a:ext cx="8433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2400" b="1" dirty="0"/>
              <a:t>Paldies</a:t>
            </a:r>
          </a:p>
          <a:p>
            <a:pPr marL="0" indent="0" algn="ctr">
              <a:buNone/>
            </a:pPr>
            <a:r>
              <a:rPr lang="lv-LV" sz="2400" b="1" dirty="0"/>
              <a:t>par iesaisti un dalību aptaujā!</a:t>
            </a:r>
          </a:p>
        </p:txBody>
      </p:sp>
    </p:spTree>
    <p:extLst>
      <p:ext uri="{BB962C8B-B14F-4D97-AF65-F5344CB8AC3E}">
        <p14:creationId xmlns:p14="http://schemas.microsoft.com/office/powerpoint/2010/main" val="67008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929B9-929D-4BC6-A8E6-B5633F83F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9918" y="365126"/>
            <a:ext cx="8853881" cy="577784"/>
          </a:xfrm>
        </p:spPr>
        <p:txBody>
          <a:bodyPr/>
          <a:lstStyle/>
          <a:p>
            <a:pPr algn="ctr"/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Bērnu ķirurgs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DB6FA2-1939-3CB2-9F31-F0D86796B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143004"/>
              </p:ext>
            </p:extLst>
          </p:nvPr>
        </p:nvGraphicFramePr>
        <p:xfrm>
          <a:off x="2551998" y="1794941"/>
          <a:ext cx="8749719" cy="2791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2787">
                  <a:extLst>
                    <a:ext uri="{9D8B030D-6E8A-4147-A177-3AD203B41FA5}">
                      <a16:colId xmlns:a16="http://schemas.microsoft.com/office/drawing/2014/main" val="2966594656"/>
                    </a:ext>
                  </a:extLst>
                </a:gridCol>
                <a:gridCol w="530550">
                  <a:extLst>
                    <a:ext uri="{9D8B030D-6E8A-4147-A177-3AD203B41FA5}">
                      <a16:colId xmlns:a16="http://schemas.microsoft.com/office/drawing/2014/main" val="37503551"/>
                    </a:ext>
                  </a:extLst>
                </a:gridCol>
                <a:gridCol w="424440">
                  <a:extLst>
                    <a:ext uri="{9D8B030D-6E8A-4147-A177-3AD203B41FA5}">
                      <a16:colId xmlns:a16="http://schemas.microsoft.com/office/drawing/2014/main" val="3134388655"/>
                    </a:ext>
                  </a:extLst>
                </a:gridCol>
                <a:gridCol w="424440">
                  <a:extLst>
                    <a:ext uri="{9D8B030D-6E8A-4147-A177-3AD203B41FA5}">
                      <a16:colId xmlns:a16="http://schemas.microsoft.com/office/drawing/2014/main" val="2970515630"/>
                    </a:ext>
                  </a:extLst>
                </a:gridCol>
                <a:gridCol w="424440">
                  <a:extLst>
                    <a:ext uri="{9D8B030D-6E8A-4147-A177-3AD203B41FA5}">
                      <a16:colId xmlns:a16="http://schemas.microsoft.com/office/drawing/2014/main" val="3732558424"/>
                    </a:ext>
                  </a:extLst>
                </a:gridCol>
                <a:gridCol w="424440">
                  <a:extLst>
                    <a:ext uri="{9D8B030D-6E8A-4147-A177-3AD203B41FA5}">
                      <a16:colId xmlns:a16="http://schemas.microsoft.com/office/drawing/2014/main" val="3002692294"/>
                    </a:ext>
                  </a:extLst>
                </a:gridCol>
                <a:gridCol w="424440">
                  <a:extLst>
                    <a:ext uri="{9D8B030D-6E8A-4147-A177-3AD203B41FA5}">
                      <a16:colId xmlns:a16="http://schemas.microsoft.com/office/drawing/2014/main" val="2011141842"/>
                    </a:ext>
                  </a:extLst>
                </a:gridCol>
                <a:gridCol w="424440">
                  <a:extLst>
                    <a:ext uri="{9D8B030D-6E8A-4147-A177-3AD203B41FA5}">
                      <a16:colId xmlns:a16="http://schemas.microsoft.com/office/drawing/2014/main" val="3252774322"/>
                    </a:ext>
                  </a:extLst>
                </a:gridCol>
                <a:gridCol w="424440">
                  <a:extLst>
                    <a:ext uri="{9D8B030D-6E8A-4147-A177-3AD203B41FA5}">
                      <a16:colId xmlns:a16="http://schemas.microsoft.com/office/drawing/2014/main" val="1903375421"/>
                    </a:ext>
                  </a:extLst>
                </a:gridCol>
                <a:gridCol w="424440">
                  <a:extLst>
                    <a:ext uri="{9D8B030D-6E8A-4147-A177-3AD203B41FA5}">
                      <a16:colId xmlns:a16="http://schemas.microsoft.com/office/drawing/2014/main" val="3054238985"/>
                    </a:ext>
                  </a:extLst>
                </a:gridCol>
                <a:gridCol w="424440">
                  <a:extLst>
                    <a:ext uri="{9D8B030D-6E8A-4147-A177-3AD203B41FA5}">
                      <a16:colId xmlns:a16="http://schemas.microsoft.com/office/drawing/2014/main" val="1556624267"/>
                    </a:ext>
                  </a:extLst>
                </a:gridCol>
                <a:gridCol w="906422">
                  <a:extLst>
                    <a:ext uri="{9D8B030D-6E8A-4147-A177-3AD203B41FA5}">
                      <a16:colId xmlns:a16="http://schemas.microsoft.com/office/drawing/2014/main" val="1477509454"/>
                    </a:ext>
                  </a:extLst>
                </a:gridCol>
              </a:tblGrid>
              <a:tr h="3307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Bērnu ķirurgs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2.gads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3.gads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52229"/>
                  </a:ext>
                </a:extLst>
              </a:tr>
              <a:tr h="1720483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856080639"/>
                  </a:ext>
                </a:extLst>
              </a:tr>
              <a:tr h="740063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6092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066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5161D-4488-417A-A554-89366E8DE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249" y="168123"/>
            <a:ext cx="8827601" cy="746277"/>
          </a:xfrm>
        </p:spPr>
        <p:txBody>
          <a:bodyPr>
            <a:normAutofit fontScale="90000"/>
          </a:bodyPr>
          <a:lstStyle/>
          <a:p>
            <a:pPr algn="ctr"/>
            <a:b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Bērnu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neirologs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 </a:t>
            </a:r>
            <a:br>
              <a:rPr lang="en-US" sz="4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899DB4-77FC-31E2-B11E-A9473FCCA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551778"/>
              </p:ext>
            </p:extLst>
          </p:nvPr>
        </p:nvGraphicFramePr>
        <p:xfrm>
          <a:off x="2377440" y="1820411"/>
          <a:ext cx="8698409" cy="2816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1486">
                  <a:extLst>
                    <a:ext uri="{9D8B030D-6E8A-4147-A177-3AD203B41FA5}">
                      <a16:colId xmlns:a16="http://schemas.microsoft.com/office/drawing/2014/main" val="1698558661"/>
                    </a:ext>
                  </a:extLst>
                </a:gridCol>
                <a:gridCol w="935771">
                  <a:extLst>
                    <a:ext uri="{9D8B030D-6E8A-4147-A177-3AD203B41FA5}">
                      <a16:colId xmlns:a16="http://schemas.microsoft.com/office/drawing/2014/main" val="3412351230"/>
                    </a:ext>
                  </a:extLst>
                </a:gridCol>
                <a:gridCol w="497644">
                  <a:extLst>
                    <a:ext uri="{9D8B030D-6E8A-4147-A177-3AD203B41FA5}">
                      <a16:colId xmlns:a16="http://schemas.microsoft.com/office/drawing/2014/main" val="1515504826"/>
                    </a:ext>
                  </a:extLst>
                </a:gridCol>
                <a:gridCol w="497644">
                  <a:extLst>
                    <a:ext uri="{9D8B030D-6E8A-4147-A177-3AD203B41FA5}">
                      <a16:colId xmlns:a16="http://schemas.microsoft.com/office/drawing/2014/main" val="1163016334"/>
                    </a:ext>
                  </a:extLst>
                </a:gridCol>
                <a:gridCol w="497644">
                  <a:extLst>
                    <a:ext uri="{9D8B030D-6E8A-4147-A177-3AD203B41FA5}">
                      <a16:colId xmlns:a16="http://schemas.microsoft.com/office/drawing/2014/main" val="3588440966"/>
                    </a:ext>
                  </a:extLst>
                </a:gridCol>
                <a:gridCol w="497644">
                  <a:extLst>
                    <a:ext uri="{9D8B030D-6E8A-4147-A177-3AD203B41FA5}">
                      <a16:colId xmlns:a16="http://schemas.microsoft.com/office/drawing/2014/main" val="167369488"/>
                    </a:ext>
                  </a:extLst>
                </a:gridCol>
                <a:gridCol w="497644">
                  <a:extLst>
                    <a:ext uri="{9D8B030D-6E8A-4147-A177-3AD203B41FA5}">
                      <a16:colId xmlns:a16="http://schemas.microsoft.com/office/drawing/2014/main" val="385806195"/>
                    </a:ext>
                  </a:extLst>
                </a:gridCol>
                <a:gridCol w="497644">
                  <a:extLst>
                    <a:ext uri="{9D8B030D-6E8A-4147-A177-3AD203B41FA5}">
                      <a16:colId xmlns:a16="http://schemas.microsoft.com/office/drawing/2014/main" val="3438441173"/>
                    </a:ext>
                  </a:extLst>
                </a:gridCol>
                <a:gridCol w="497644">
                  <a:extLst>
                    <a:ext uri="{9D8B030D-6E8A-4147-A177-3AD203B41FA5}">
                      <a16:colId xmlns:a16="http://schemas.microsoft.com/office/drawing/2014/main" val="2739842265"/>
                    </a:ext>
                  </a:extLst>
                </a:gridCol>
                <a:gridCol w="497644">
                  <a:extLst>
                    <a:ext uri="{9D8B030D-6E8A-4147-A177-3AD203B41FA5}">
                      <a16:colId xmlns:a16="http://schemas.microsoft.com/office/drawing/2014/main" val="4099098425"/>
                    </a:ext>
                  </a:extLst>
                </a:gridCol>
              </a:tblGrid>
              <a:tr h="2929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Bērnu neirologs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1.gads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144014"/>
                  </a:ext>
                </a:extLst>
              </a:tr>
              <a:tr h="203825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385470870"/>
                  </a:ext>
                </a:extLst>
              </a:tr>
              <a:tr h="485261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x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617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546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5576D-F3F9-4FB3-9E48-15EE49FEF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925" y="367531"/>
            <a:ext cx="10515600" cy="681623"/>
          </a:xfrm>
        </p:spPr>
        <p:txBody>
          <a:bodyPr/>
          <a:lstStyle/>
          <a:p>
            <a:pPr algn="ctr"/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Bērnu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psihiatrs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FD916A8-BDA5-4B48-EC3C-802A88DFA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868355"/>
              </p:ext>
            </p:extLst>
          </p:nvPr>
        </p:nvGraphicFramePr>
        <p:xfrm>
          <a:off x="2248250" y="1610686"/>
          <a:ext cx="8976222" cy="37304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8995">
                  <a:extLst>
                    <a:ext uri="{9D8B030D-6E8A-4147-A177-3AD203B41FA5}">
                      <a16:colId xmlns:a16="http://schemas.microsoft.com/office/drawing/2014/main" val="1752903007"/>
                    </a:ext>
                  </a:extLst>
                </a:gridCol>
                <a:gridCol w="522379">
                  <a:extLst>
                    <a:ext uri="{9D8B030D-6E8A-4147-A177-3AD203B41FA5}">
                      <a16:colId xmlns:a16="http://schemas.microsoft.com/office/drawing/2014/main" val="3681731214"/>
                    </a:ext>
                  </a:extLst>
                </a:gridCol>
                <a:gridCol w="417904">
                  <a:extLst>
                    <a:ext uri="{9D8B030D-6E8A-4147-A177-3AD203B41FA5}">
                      <a16:colId xmlns:a16="http://schemas.microsoft.com/office/drawing/2014/main" val="264634362"/>
                    </a:ext>
                  </a:extLst>
                </a:gridCol>
                <a:gridCol w="417904">
                  <a:extLst>
                    <a:ext uri="{9D8B030D-6E8A-4147-A177-3AD203B41FA5}">
                      <a16:colId xmlns:a16="http://schemas.microsoft.com/office/drawing/2014/main" val="1234639636"/>
                    </a:ext>
                  </a:extLst>
                </a:gridCol>
                <a:gridCol w="417904">
                  <a:extLst>
                    <a:ext uri="{9D8B030D-6E8A-4147-A177-3AD203B41FA5}">
                      <a16:colId xmlns:a16="http://schemas.microsoft.com/office/drawing/2014/main" val="2574471874"/>
                    </a:ext>
                  </a:extLst>
                </a:gridCol>
                <a:gridCol w="417904">
                  <a:extLst>
                    <a:ext uri="{9D8B030D-6E8A-4147-A177-3AD203B41FA5}">
                      <a16:colId xmlns:a16="http://schemas.microsoft.com/office/drawing/2014/main" val="2549725198"/>
                    </a:ext>
                  </a:extLst>
                </a:gridCol>
                <a:gridCol w="417904">
                  <a:extLst>
                    <a:ext uri="{9D8B030D-6E8A-4147-A177-3AD203B41FA5}">
                      <a16:colId xmlns:a16="http://schemas.microsoft.com/office/drawing/2014/main" val="668712626"/>
                    </a:ext>
                  </a:extLst>
                </a:gridCol>
                <a:gridCol w="417904">
                  <a:extLst>
                    <a:ext uri="{9D8B030D-6E8A-4147-A177-3AD203B41FA5}">
                      <a16:colId xmlns:a16="http://schemas.microsoft.com/office/drawing/2014/main" val="3328424405"/>
                    </a:ext>
                  </a:extLst>
                </a:gridCol>
                <a:gridCol w="417904">
                  <a:extLst>
                    <a:ext uri="{9D8B030D-6E8A-4147-A177-3AD203B41FA5}">
                      <a16:colId xmlns:a16="http://schemas.microsoft.com/office/drawing/2014/main" val="3849547790"/>
                    </a:ext>
                  </a:extLst>
                </a:gridCol>
                <a:gridCol w="417904">
                  <a:extLst>
                    <a:ext uri="{9D8B030D-6E8A-4147-A177-3AD203B41FA5}">
                      <a16:colId xmlns:a16="http://schemas.microsoft.com/office/drawing/2014/main" val="2150968010"/>
                    </a:ext>
                  </a:extLst>
                </a:gridCol>
                <a:gridCol w="417904">
                  <a:extLst>
                    <a:ext uri="{9D8B030D-6E8A-4147-A177-3AD203B41FA5}">
                      <a16:colId xmlns:a16="http://schemas.microsoft.com/office/drawing/2014/main" val="2119632219"/>
                    </a:ext>
                  </a:extLst>
                </a:gridCol>
                <a:gridCol w="417904">
                  <a:extLst>
                    <a:ext uri="{9D8B030D-6E8A-4147-A177-3AD203B41FA5}">
                      <a16:colId xmlns:a16="http://schemas.microsoft.com/office/drawing/2014/main" val="3854209507"/>
                    </a:ext>
                  </a:extLst>
                </a:gridCol>
                <a:gridCol w="417904">
                  <a:extLst>
                    <a:ext uri="{9D8B030D-6E8A-4147-A177-3AD203B41FA5}">
                      <a16:colId xmlns:a16="http://schemas.microsoft.com/office/drawing/2014/main" val="1667812263"/>
                    </a:ext>
                  </a:extLst>
                </a:gridCol>
                <a:gridCol w="417904">
                  <a:extLst>
                    <a:ext uri="{9D8B030D-6E8A-4147-A177-3AD203B41FA5}">
                      <a16:colId xmlns:a16="http://schemas.microsoft.com/office/drawing/2014/main" val="1488815076"/>
                    </a:ext>
                  </a:extLst>
                </a:gridCol>
              </a:tblGrid>
              <a:tr h="5513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Bērnu psihiatrs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Plānots slēgt rezidentūras līgumu 2022.gadā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1.gads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2.gads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3.gads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4.gads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5.gads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6.gads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283444"/>
                  </a:ext>
                </a:extLst>
              </a:tr>
              <a:tr h="1482814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 rotāciju cikli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>
                          <a:effectLst/>
                        </a:rPr>
                        <a:t> dežūras 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 rotāciju cikli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u="none" strike="noStrike" dirty="0">
                          <a:effectLst/>
                        </a:rPr>
                        <a:t> dežūras 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790382863"/>
                  </a:ext>
                </a:extLst>
              </a:tr>
              <a:tr h="28272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SIA "Cēsu klīnika"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7701752"/>
                  </a:ext>
                </a:extLst>
              </a:tr>
              <a:tr h="28272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 "Piejūras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5513053"/>
                  </a:ext>
                </a:extLst>
              </a:tr>
              <a:tr h="28272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"Bērnu klīniskā universitātes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74919825"/>
                  </a:ext>
                </a:extLst>
              </a:tr>
              <a:tr h="28272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"Rīgas psihiatrijas un narkoloģijas centrs"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73507944"/>
                  </a:ext>
                </a:extLst>
              </a:tr>
              <a:tr h="28272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"Slimnīca "Ģintermuiža""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3580167"/>
                  </a:ext>
                </a:extLst>
              </a:tr>
              <a:tr h="28272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VSIA "Strenču psihoneiroloģiskā slimnīca"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x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>
                          <a:effectLst/>
                        </a:rPr>
                        <a:t> 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u="none" strike="noStrike" dirty="0">
                          <a:effectLst/>
                        </a:rPr>
                        <a:t> 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16999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029994"/>
      </p:ext>
    </p:extLst>
  </p:cSld>
  <p:clrMapOvr>
    <a:masterClrMapping/>
  </p:clrMapOvr>
</p:sld>
</file>

<file path=ppt/theme/theme1.xml><?xml version="1.0" encoding="utf-8"?>
<a:theme xmlns:a="http://schemas.openxmlformats.org/drawingml/2006/main" name="VM identit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57C698-3AAC-498C-A528-18E56CC2B9F5}" vid="{ED0566A1-2429-4C8D-A927-FBF77DE16F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Gramata_2022</Template>
  <TotalTime>7401</TotalTime>
  <Words>10550</Words>
  <Application>Microsoft Office PowerPoint</Application>
  <PresentationFormat>Widescreen</PresentationFormat>
  <Paragraphs>5855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4" baseType="lpstr">
      <vt:lpstr>Arial</vt:lpstr>
      <vt:lpstr>Calibri</vt:lpstr>
      <vt:lpstr>Times New Roman</vt:lpstr>
      <vt:lpstr>Verdana</vt:lpstr>
      <vt:lpstr>VM identitate</vt:lpstr>
      <vt:lpstr>Slimnīcu aptaujas rezultāti par gatavību iesaistīties rezidentu apmācībā 2022.gadā</vt:lpstr>
      <vt:lpstr>PowerPoint Presentation</vt:lpstr>
      <vt:lpstr>1. Pamatspecialitātes</vt:lpstr>
      <vt:lpstr>Anesteziologs, reanimatologs   </vt:lpstr>
      <vt:lpstr>Arodveselības un arodslimību ārsts  </vt:lpstr>
      <vt:lpstr>Asinsvadu ķirurgs </vt:lpstr>
      <vt:lpstr>Bērnu ķirurgs</vt:lpstr>
      <vt:lpstr> Bērnu neirologs   </vt:lpstr>
      <vt:lpstr>Bērnu psihiatrs </vt:lpstr>
      <vt:lpstr>Dermatologs, venerologs</vt:lpstr>
      <vt:lpstr>Endokrinologs      </vt:lpstr>
      <vt:lpstr>Fizikālās un rehabilitācijas medicīnas ārsts</vt:lpstr>
      <vt:lpstr>Gastroenterologs </vt:lpstr>
      <vt:lpstr>Geriatrs       </vt:lpstr>
      <vt:lpstr>Ginekologs, dzemdību speciālists </vt:lpstr>
      <vt:lpstr>Ģimenes (vispārējās prakses) ārsts </vt:lpstr>
      <vt:lpstr>Hematologs  </vt:lpstr>
      <vt:lpstr>Infektologs</vt:lpstr>
      <vt:lpstr>Internists</vt:lpstr>
      <vt:lpstr>Kardiologs </vt:lpstr>
      <vt:lpstr>Ķirurgs </vt:lpstr>
      <vt:lpstr>Laboratorijas ārsts </vt:lpstr>
      <vt:lpstr>Medicīnas ģenētiķis  </vt:lpstr>
      <vt:lpstr>Mutes, sejas un žokļu ķirurgs</vt:lpstr>
      <vt:lpstr>Narkologs </vt:lpstr>
      <vt:lpstr>Neatliekamās medicīnas ārsts        </vt:lpstr>
      <vt:lpstr>Nefrologs </vt:lpstr>
      <vt:lpstr>Neiroķirurgs</vt:lpstr>
      <vt:lpstr>Neirologs </vt:lpstr>
      <vt:lpstr>Oftalmologs </vt:lpstr>
      <vt:lpstr>Onkologs ķīmijterapeits </vt:lpstr>
      <vt:lpstr> Otolaringologs </vt:lpstr>
      <vt:lpstr>Patologs </vt:lpstr>
      <vt:lpstr>Pediatrs </vt:lpstr>
      <vt:lpstr>Plastikas ķirurgs </vt:lpstr>
      <vt:lpstr>Pneimonologs </vt:lpstr>
      <vt:lpstr>Psihiatrs </vt:lpstr>
      <vt:lpstr>Psihoterapeits </vt:lpstr>
      <vt:lpstr>Radiologs</vt:lpstr>
      <vt:lpstr>Radiologs terapeits </vt:lpstr>
      <vt:lpstr>Reimatologs </vt:lpstr>
      <vt:lpstr>Sirds ķirurgs </vt:lpstr>
      <vt:lpstr>Sporta ārsts </vt:lpstr>
      <vt:lpstr>Tiesu medicīnas eksperts </vt:lpstr>
      <vt:lpstr>Torakālais ķirurgs</vt:lpstr>
      <vt:lpstr>Traumatologs, ortopēds </vt:lpstr>
      <vt:lpstr>Urologs </vt:lpstr>
      <vt:lpstr>Klīniskais mikrobiologs </vt:lpstr>
      <vt:lpstr>2. Apakšspecialitātes </vt:lpstr>
      <vt:lpstr>Bērnu hematoonkologs </vt:lpstr>
      <vt:lpstr>Bērnu infektologs  </vt:lpstr>
      <vt:lpstr>Bērnu kardiologs </vt:lpstr>
      <vt:lpstr>Bērnu nefrologs  </vt:lpstr>
      <vt:lpstr>Bērnu reimatologs  </vt:lpstr>
      <vt:lpstr>Neonatologs  </vt:lpstr>
      <vt:lpstr>Neirofiziologs </vt:lpstr>
      <vt:lpstr>Onkoloģijas ginekologs  </vt:lpstr>
      <vt:lpstr>Tiesu psihiatrijas eksperts  </vt:lpstr>
      <vt:lpstr>Bērnu zobārsts </vt:lpstr>
      <vt:lpstr>Endodontists </vt:lpstr>
      <vt:lpstr>Ortodonts </vt:lpstr>
      <vt:lpstr>Periodontologs </vt:lpstr>
      <vt:lpstr>Zobu protēzists </vt:lpstr>
      <vt:lpstr>Invazīvais radiologs </vt:lpstr>
      <vt:lpstr>3. Papildspecialitātes </vt:lpstr>
      <vt:lpstr>Alergologs   </vt:lpstr>
      <vt:lpstr>Imunologs </vt:lpstr>
      <vt:lpstr>Paliatīvās aprūpes speciālists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Daina Brante</dc:creator>
  <cp:lastModifiedBy>Evita Bune</cp:lastModifiedBy>
  <cp:revision>2</cp:revision>
  <dcterms:created xsi:type="dcterms:W3CDTF">2022-05-19T12:29:35Z</dcterms:created>
  <dcterms:modified xsi:type="dcterms:W3CDTF">2022-07-06T19:52:30Z</dcterms:modified>
</cp:coreProperties>
</file>