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27" r:id="rId3"/>
    <p:sldId id="328" r:id="rId4"/>
    <p:sldId id="30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6" r:id="rId43"/>
    <p:sldId id="297" r:id="rId44"/>
    <p:sldId id="298" r:id="rId45"/>
    <p:sldId id="299" r:id="rId46"/>
    <p:sldId id="300" r:id="rId47"/>
    <p:sldId id="301" r:id="rId48"/>
    <p:sldId id="304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9" r:id="rId7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62" d="100"/>
          <a:sy n="62" d="100"/>
        </p:scale>
        <p:origin x="8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399" y="2852938"/>
            <a:ext cx="10363200" cy="1190712"/>
          </a:xfrm>
        </p:spPr>
        <p:txBody>
          <a:bodyPr anchor="ctr" anchorCtr="0">
            <a:normAutofit/>
          </a:bodyPr>
          <a:lstStyle>
            <a:lvl1pPr algn="ctr">
              <a:defRPr sz="3200"/>
            </a:lvl1pPr>
          </a:lstStyle>
          <a:p>
            <a:r>
              <a:rPr lang="lv-LV" dirty="0"/>
              <a:t>Prezentācijas nosaukums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3999" y="4521597"/>
            <a:ext cx="9144000" cy="54448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Vārds uzvārds, ieņemamais amats, kontaktinformācija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752"/>
          <a:stretch/>
        </p:blipFill>
        <p:spPr>
          <a:xfrm>
            <a:off x="3556000" y="2"/>
            <a:ext cx="5036843" cy="2676697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1523999" y="5661578"/>
            <a:ext cx="9144000" cy="365125"/>
          </a:xfrm>
        </p:spPr>
        <p:txBody>
          <a:bodyPr/>
          <a:lstStyle>
            <a:lvl1pPr algn="ctr">
              <a:defRPr sz="1400"/>
            </a:lvl1pPr>
          </a:lstStyle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290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obeigum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3999" y="4521597"/>
            <a:ext cx="9144000" cy="54448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Vārds uzvārds, ieņemamais amats, kontaktinformācija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12192000" cy="2446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752"/>
          <a:stretch/>
        </p:blipFill>
        <p:spPr>
          <a:xfrm>
            <a:off x="3556000" y="2"/>
            <a:ext cx="5036843" cy="2676697"/>
          </a:xfrm>
          <a:prstGeom prst="rect">
            <a:avLst/>
          </a:prstGeom>
        </p:spPr>
      </p:pic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1523999" y="5661578"/>
            <a:ext cx="9144000" cy="365125"/>
          </a:xfrm>
        </p:spPr>
        <p:txBody>
          <a:bodyPr/>
          <a:lstStyle>
            <a:lvl1pPr algn="ctr">
              <a:defRPr sz="1400"/>
            </a:lvl1pPr>
          </a:lstStyle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0127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 sz="1800"/>
            </a:lvl2pPr>
            <a:lvl3pPr>
              <a:defRPr sz="1600"/>
            </a:lvl3pPr>
            <a:lvl4pPr>
              <a:defRPr sz="1400" baseline="0"/>
            </a:lvl4pPr>
            <a:lvl5pPr>
              <a:defRPr sz="1400"/>
            </a:lvl5pPr>
          </a:lstStyle>
          <a:p>
            <a:pPr lvl="0"/>
            <a:r>
              <a:rPr lang="lv-LV" dirty="0"/>
              <a:t>Teksts</a:t>
            </a:r>
            <a:endParaRPr lang="en-US" dirty="0"/>
          </a:p>
          <a:p>
            <a:pPr lvl="1"/>
            <a:r>
              <a:rPr lang="lv-LV" dirty="0"/>
              <a:t>Otrais līmenis</a:t>
            </a:r>
            <a:endParaRPr lang="en-US" dirty="0"/>
          </a:p>
          <a:p>
            <a:pPr lvl="2"/>
            <a:r>
              <a:rPr lang="lv-LV" dirty="0"/>
              <a:t>Trešais līmenis</a:t>
            </a:r>
            <a:endParaRPr lang="en-US" dirty="0"/>
          </a:p>
          <a:p>
            <a:pPr lvl="3"/>
            <a:r>
              <a:rPr lang="lv-LV" dirty="0"/>
              <a:t>Ceturtais līmenis</a:t>
            </a:r>
            <a:endParaRPr lang="en-US" dirty="0"/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dirty="0"/>
              <a:t>Nosaukums</a:t>
            </a:r>
          </a:p>
        </p:txBody>
      </p:sp>
    </p:spTree>
    <p:extLst>
      <p:ext uri="{BB962C8B-B14F-4D97-AF65-F5344CB8AC3E}">
        <p14:creationId xmlns:p14="http://schemas.microsoft.com/office/powerpoint/2010/main" val="189423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0" y="3436259"/>
            <a:ext cx="8433600" cy="2852737"/>
          </a:xfrm>
        </p:spPr>
        <p:txBody>
          <a:bodyPr anchor="t" anchorCtr="0">
            <a:normAutofit/>
          </a:bodyPr>
          <a:lstStyle>
            <a:lvl1pPr>
              <a:defRPr sz="2400"/>
            </a:lvl1pPr>
          </a:lstStyle>
          <a:p>
            <a:r>
              <a:rPr lang="lv-LV" dirty="0"/>
              <a:t>Nosaukums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048000" y="381600"/>
            <a:ext cx="8430304" cy="298730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dirty="0"/>
              <a:t>Teksts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426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048000" y="1296786"/>
            <a:ext cx="8430304" cy="4871837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dirty="0"/>
              <a:t>Spiediet uz ikonas, lai pievienotu bildi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4622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lv-LV" dirty="0"/>
              <a:t>Nosaukums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047999" y="1825625"/>
            <a:ext cx="4128000" cy="4351338"/>
          </a:xfrm>
        </p:spPr>
        <p:txBody>
          <a:bodyPr/>
          <a:lstStyle>
            <a:lvl1pPr>
              <a:defRPr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 baseline="0"/>
            </a:lvl5pPr>
          </a:lstStyle>
          <a:p>
            <a:pPr lvl="0"/>
            <a:r>
              <a:rPr lang="lv-LV" dirty="0"/>
              <a:t>Teksts</a:t>
            </a:r>
            <a:endParaRPr lang="en-US" dirty="0"/>
          </a:p>
          <a:p>
            <a:pPr lvl="1"/>
            <a:r>
              <a:rPr lang="lv-LV" dirty="0"/>
              <a:t>Otrais līmenis</a:t>
            </a:r>
            <a:endParaRPr lang="en-US" dirty="0"/>
          </a:p>
          <a:p>
            <a:pPr lvl="2"/>
            <a:r>
              <a:rPr lang="lv-LV" dirty="0"/>
              <a:t>Trešais līmenis</a:t>
            </a:r>
            <a:endParaRPr lang="en-US" dirty="0"/>
          </a:p>
          <a:p>
            <a:pPr lvl="3"/>
            <a:r>
              <a:rPr lang="lv-LV" dirty="0"/>
              <a:t>Ceturtais līmenis</a:t>
            </a:r>
            <a:endParaRPr lang="en-US" dirty="0"/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350304" y="1825625"/>
            <a:ext cx="4128000" cy="4351338"/>
          </a:xfrm>
        </p:spPr>
        <p:txBody>
          <a:bodyPr/>
          <a:lstStyle>
            <a:lvl1pPr>
              <a:defRPr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lv-LV" dirty="0"/>
              <a:t>Teksts</a:t>
            </a:r>
            <a:endParaRPr lang="en-US" dirty="0"/>
          </a:p>
          <a:p>
            <a:pPr lvl="1"/>
            <a:r>
              <a:rPr lang="lv-LV" dirty="0"/>
              <a:t>Otrais līmenis</a:t>
            </a:r>
            <a:endParaRPr lang="en-US" dirty="0"/>
          </a:p>
          <a:p>
            <a:pPr lvl="2"/>
            <a:r>
              <a:rPr lang="lv-LV" dirty="0"/>
              <a:t>Trešais līmenis</a:t>
            </a:r>
            <a:endParaRPr lang="en-US" dirty="0"/>
          </a:p>
          <a:p>
            <a:pPr lvl="3"/>
            <a:r>
              <a:rPr lang="lv-LV" dirty="0"/>
              <a:t>Ceturtais līmenis</a:t>
            </a:r>
            <a:endParaRPr lang="en-US" dirty="0"/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972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0" y="360914"/>
            <a:ext cx="8419219" cy="1325563"/>
          </a:xfrm>
        </p:spPr>
        <p:txBody>
          <a:bodyPr/>
          <a:lstStyle>
            <a:lvl1pPr>
              <a:defRPr/>
            </a:lvl1pPr>
          </a:lstStyle>
          <a:p>
            <a:r>
              <a:rPr lang="lv-LV" dirty="0"/>
              <a:t>Nosaukums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048000" y="1825200"/>
            <a:ext cx="4128000" cy="82391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Nosaukums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048000" y="2728388"/>
            <a:ext cx="4128000" cy="3540552"/>
          </a:xfrm>
        </p:spPr>
        <p:txBody>
          <a:bodyPr/>
          <a:lstStyle>
            <a:lvl1pPr>
              <a:defRPr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lv-LV" dirty="0"/>
              <a:t>Teksts</a:t>
            </a:r>
            <a:endParaRPr lang="en-US" dirty="0"/>
          </a:p>
          <a:p>
            <a:pPr lvl="1"/>
            <a:r>
              <a:rPr lang="lv-LV" dirty="0"/>
              <a:t>Otrais līmenis</a:t>
            </a:r>
            <a:endParaRPr lang="en-US" dirty="0"/>
          </a:p>
          <a:p>
            <a:pPr lvl="2"/>
            <a:r>
              <a:rPr lang="lv-LV" dirty="0"/>
              <a:t>Trešais līmenis</a:t>
            </a:r>
            <a:endParaRPr lang="en-US" dirty="0"/>
          </a:p>
          <a:p>
            <a:pPr lvl="3"/>
            <a:r>
              <a:rPr lang="lv-LV" dirty="0"/>
              <a:t>Ceturtais līmenis</a:t>
            </a:r>
            <a:endParaRPr lang="en-US" dirty="0"/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339219" y="1825200"/>
            <a:ext cx="4128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Nosaukums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339219" y="2728389"/>
            <a:ext cx="4128000" cy="3540551"/>
          </a:xfrm>
        </p:spPr>
        <p:txBody>
          <a:bodyPr/>
          <a:lstStyle>
            <a:lvl1pPr>
              <a:defRPr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lv-LV" dirty="0"/>
              <a:t>Teksts</a:t>
            </a:r>
            <a:endParaRPr lang="en-US" dirty="0"/>
          </a:p>
          <a:p>
            <a:pPr lvl="1"/>
            <a:r>
              <a:rPr lang="lv-LV" dirty="0"/>
              <a:t>Otrais līmenis</a:t>
            </a:r>
            <a:endParaRPr lang="en-US" dirty="0"/>
          </a:p>
          <a:p>
            <a:pPr lvl="2"/>
            <a:r>
              <a:rPr lang="lv-LV" dirty="0"/>
              <a:t>Trešais līmenis</a:t>
            </a:r>
            <a:endParaRPr lang="en-US" dirty="0"/>
          </a:p>
          <a:p>
            <a:pPr lvl="3"/>
            <a:r>
              <a:rPr lang="lv-LV" dirty="0"/>
              <a:t>Ceturtais līmenis</a:t>
            </a:r>
            <a:endParaRPr lang="en-US" dirty="0"/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465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dirty="0"/>
              <a:t>Nosaukums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3223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713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0" y="381599"/>
            <a:ext cx="4128000" cy="127298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 dirty="0"/>
              <a:t>Nosaukums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50304" y="381600"/>
            <a:ext cx="4128000" cy="579600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 baseline="0"/>
            </a:lvl4pPr>
            <a:lvl5pPr>
              <a:defRPr sz="14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dirty="0"/>
              <a:t>Teksts</a:t>
            </a:r>
            <a:endParaRPr lang="en-US" dirty="0"/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8000" y="1825200"/>
            <a:ext cx="4128000" cy="43524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dirty="0"/>
              <a:t>Teksts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498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0" y="381600"/>
            <a:ext cx="8433600" cy="95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 dirty="0"/>
              <a:t>Nosaukums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1842250"/>
            <a:ext cx="8433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Teksts</a:t>
            </a:r>
            <a:endParaRPr lang="en-US" dirty="0"/>
          </a:p>
          <a:p>
            <a:pPr lvl="1"/>
            <a:r>
              <a:rPr lang="lv-LV" dirty="0"/>
              <a:t>Otrais līmenis</a:t>
            </a:r>
            <a:endParaRPr lang="en-US" dirty="0"/>
          </a:p>
          <a:p>
            <a:pPr lvl="2"/>
            <a:r>
              <a:rPr lang="lv-LV" dirty="0"/>
              <a:t>Trešais līmenis</a:t>
            </a:r>
            <a:endParaRPr lang="en-US" dirty="0"/>
          </a:p>
          <a:p>
            <a:pPr lvl="3"/>
            <a:r>
              <a:rPr lang="lv-LV" dirty="0"/>
              <a:t>Ceturtais līmenis</a:t>
            </a:r>
            <a:endParaRPr lang="en-US" dirty="0"/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42313" y="6348218"/>
            <a:ext cx="49100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7490" y="6348218"/>
            <a:ext cx="1040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74D7158-00BD-40B3-88D9-944DB1AB4E12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21" y="1"/>
            <a:ext cx="2348991" cy="1957799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3048001" y="6348218"/>
            <a:ext cx="21091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1958E25-BC88-4462-BA5F-060F0CD309B0}" type="datetimeFigureOut">
              <a:rPr lang="lv-LV" smtClean="0"/>
              <a:t>06.07.2022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910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D364F-3D2D-4CC4-97FD-AB8BCE59F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345" y="3045204"/>
            <a:ext cx="10444294" cy="2608976"/>
          </a:xfrm>
        </p:spPr>
        <p:txBody>
          <a:bodyPr/>
          <a:lstStyle/>
          <a:p>
            <a:r>
              <a:rPr lang="lv-LV" dirty="0">
                <a:cs typeface="Times New Roman" panose="02020603050405020304" pitchFamily="18" charset="0"/>
              </a:rPr>
              <a:t>Slimnīcu aptaujas rezultāti par gatavību iesaistīties rezidentu apmācībā 2022.gadā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88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9C9D6-38CB-46C2-BB76-C5B55C3EC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418" y="365126"/>
            <a:ext cx="8929382" cy="453022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Dermatologs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venerologs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ABAE21-FE00-3CC0-AED5-5CBF1D51C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98297"/>
              </p:ext>
            </p:extLst>
          </p:nvPr>
        </p:nvGraphicFramePr>
        <p:xfrm>
          <a:off x="2357306" y="1610686"/>
          <a:ext cx="8929377" cy="4001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5976">
                  <a:extLst>
                    <a:ext uri="{9D8B030D-6E8A-4147-A177-3AD203B41FA5}">
                      <a16:colId xmlns:a16="http://schemas.microsoft.com/office/drawing/2014/main" val="205680296"/>
                    </a:ext>
                  </a:extLst>
                </a:gridCol>
                <a:gridCol w="324725">
                  <a:extLst>
                    <a:ext uri="{9D8B030D-6E8A-4147-A177-3AD203B41FA5}">
                      <a16:colId xmlns:a16="http://schemas.microsoft.com/office/drawing/2014/main" val="2346720607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2619041201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2862024950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3391424121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2706613499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3770523519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2658825889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3902475629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285438007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713867436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1726811095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3764474045"/>
                    </a:ext>
                  </a:extLst>
                </a:gridCol>
                <a:gridCol w="415723">
                  <a:extLst>
                    <a:ext uri="{9D8B030D-6E8A-4147-A177-3AD203B41FA5}">
                      <a16:colId xmlns:a16="http://schemas.microsoft.com/office/drawing/2014/main" val="2341287113"/>
                    </a:ext>
                  </a:extLst>
                </a:gridCol>
              </a:tblGrid>
              <a:tr h="3115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Dermatologs, venerologs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15302"/>
                  </a:ext>
                </a:extLst>
              </a:tr>
              <a:tr h="213224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419373302"/>
                  </a:ext>
                </a:extLst>
              </a:tr>
              <a:tr h="6230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37232974"/>
                  </a:ext>
                </a:extLst>
              </a:tr>
              <a:tr h="31153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"Bauskas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63100696"/>
                  </a:ext>
                </a:extLst>
              </a:tr>
              <a:tr h="31153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0783866"/>
                  </a:ext>
                </a:extLst>
              </a:tr>
              <a:tr h="31153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87886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352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C377D-90DE-435A-AF57-5022E70FA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20" y="365126"/>
            <a:ext cx="8702879" cy="5011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Endokrinologs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en-US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AA51B8-A22F-666E-248D-9D1206FCB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546885"/>
              </p:ext>
            </p:extLst>
          </p:nvPr>
        </p:nvGraphicFramePr>
        <p:xfrm>
          <a:off x="2435105" y="1640020"/>
          <a:ext cx="8856478" cy="45686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3119">
                  <a:extLst>
                    <a:ext uri="{9D8B030D-6E8A-4147-A177-3AD203B41FA5}">
                      <a16:colId xmlns:a16="http://schemas.microsoft.com/office/drawing/2014/main" val="1526372676"/>
                    </a:ext>
                  </a:extLst>
                </a:gridCol>
                <a:gridCol w="515411">
                  <a:extLst>
                    <a:ext uri="{9D8B030D-6E8A-4147-A177-3AD203B41FA5}">
                      <a16:colId xmlns:a16="http://schemas.microsoft.com/office/drawing/2014/main" val="3305025616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1664312507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2199034492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3011578989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251549482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2732057717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2241758291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3556674038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582023630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3248300695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3573755461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2778082486"/>
                    </a:ext>
                  </a:extLst>
                </a:gridCol>
                <a:gridCol w="412329">
                  <a:extLst>
                    <a:ext uri="{9D8B030D-6E8A-4147-A177-3AD203B41FA5}">
                      <a16:colId xmlns:a16="http://schemas.microsoft.com/office/drawing/2014/main" val="29498491"/>
                    </a:ext>
                  </a:extLst>
                </a:gridCol>
              </a:tblGrid>
              <a:tr h="29732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Endokrinologs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944519"/>
                  </a:ext>
                </a:extLst>
              </a:tr>
              <a:tr h="219004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776304375"/>
                  </a:ext>
                </a:extLst>
              </a:tr>
              <a:tr h="29732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05051733"/>
                  </a:ext>
                </a:extLst>
              </a:tr>
              <a:tr h="29732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"Aizkraukles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61705238"/>
                  </a:ext>
                </a:extLst>
              </a:tr>
              <a:tr h="29732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7174176"/>
                  </a:ext>
                </a:extLst>
              </a:tr>
              <a:tr h="29732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08289182"/>
                  </a:ext>
                </a:extLst>
              </a:tr>
              <a:tr h="29732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35558258"/>
                  </a:ext>
                </a:extLst>
              </a:tr>
              <a:tr h="29732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07992717"/>
                  </a:ext>
                </a:extLst>
              </a:tr>
              <a:tr h="29732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9745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977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DC8C0-2E6D-44F5-B8AD-3FA492F69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8032" y="365125"/>
            <a:ext cx="8635767" cy="717717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Fizikālās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un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rehabilitācijas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medicīnas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ārsts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ADADAE0-B31B-5FA0-622B-B559363C4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033555"/>
              </p:ext>
            </p:extLst>
          </p:nvPr>
        </p:nvGraphicFramePr>
        <p:xfrm>
          <a:off x="2189527" y="1577130"/>
          <a:ext cx="8824572" cy="4686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0891">
                  <a:extLst>
                    <a:ext uri="{9D8B030D-6E8A-4147-A177-3AD203B41FA5}">
                      <a16:colId xmlns:a16="http://schemas.microsoft.com/office/drawing/2014/main" val="2404875511"/>
                    </a:ext>
                  </a:extLst>
                </a:gridCol>
                <a:gridCol w="513553">
                  <a:extLst>
                    <a:ext uri="{9D8B030D-6E8A-4147-A177-3AD203B41FA5}">
                      <a16:colId xmlns:a16="http://schemas.microsoft.com/office/drawing/2014/main" val="1809615776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1132001992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107197836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773362461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2920386299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1163579136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94099389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489577394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3552214801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2302358627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963415982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2510348028"/>
                    </a:ext>
                  </a:extLst>
                </a:gridCol>
                <a:gridCol w="410844">
                  <a:extLst>
                    <a:ext uri="{9D8B030D-6E8A-4147-A177-3AD203B41FA5}">
                      <a16:colId xmlns:a16="http://schemas.microsoft.com/office/drawing/2014/main" val="3999548570"/>
                    </a:ext>
                  </a:extLst>
                </a:gridCol>
              </a:tblGrid>
              <a:tr h="3697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Fizikālās un rehabilitācijas medicīnas ārsts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678207"/>
                  </a:ext>
                </a:extLst>
              </a:tr>
              <a:tr h="144662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925063463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80684394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"Alūksnes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701262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84642041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8762857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"Jūrmalas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3019915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22139209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"Ludzas medicīnas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96576051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228992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85974149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06913258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77514283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51546696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87380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298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2E9F2-FEE9-4ED8-AA66-6C1E4C3D6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8332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Gastroenterologs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201CF4E-A06B-FF14-E313-32DF909B6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922261"/>
              </p:ext>
            </p:extLst>
          </p:nvPr>
        </p:nvGraphicFramePr>
        <p:xfrm>
          <a:off x="2495428" y="1551964"/>
          <a:ext cx="8858369" cy="4631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7738">
                  <a:extLst>
                    <a:ext uri="{9D8B030D-6E8A-4147-A177-3AD203B41FA5}">
                      <a16:colId xmlns:a16="http://schemas.microsoft.com/office/drawing/2014/main" val="209692599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112832416"/>
                    </a:ext>
                  </a:extLst>
                </a:gridCol>
                <a:gridCol w="292524">
                  <a:extLst>
                    <a:ext uri="{9D8B030D-6E8A-4147-A177-3AD203B41FA5}">
                      <a16:colId xmlns:a16="http://schemas.microsoft.com/office/drawing/2014/main" val="3298628300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3860596105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1158131068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735172655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2402652500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1559328625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1766440416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1894393826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1578302319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2333087395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333872057"/>
                    </a:ext>
                  </a:extLst>
                </a:gridCol>
                <a:gridCol w="412417">
                  <a:extLst>
                    <a:ext uri="{9D8B030D-6E8A-4147-A177-3AD203B41FA5}">
                      <a16:colId xmlns:a16="http://schemas.microsoft.com/office/drawing/2014/main" val="2334993090"/>
                    </a:ext>
                  </a:extLst>
                </a:gridCol>
              </a:tblGrid>
              <a:tr h="4714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Gastroenterologs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282043"/>
                  </a:ext>
                </a:extLst>
              </a:tr>
              <a:tr h="191622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756324291"/>
                  </a:ext>
                </a:extLst>
              </a:tr>
              <a:tr h="27474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08056949"/>
                  </a:ext>
                </a:extLst>
              </a:tr>
              <a:tr h="27474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15353962"/>
                  </a:ext>
                </a:extLst>
              </a:tr>
              <a:tr h="43505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0095280"/>
                  </a:ext>
                </a:extLst>
              </a:tr>
              <a:tr h="27474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06716512"/>
                  </a:ext>
                </a:extLst>
              </a:tr>
              <a:tr h="27474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6443419"/>
                  </a:ext>
                </a:extLst>
              </a:tr>
              <a:tr h="27474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399583"/>
                  </a:ext>
                </a:extLst>
              </a:tr>
              <a:tr h="43505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16962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425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1B3A9-5104-47D2-89A0-269B9A114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372" y="260059"/>
            <a:ext cx="10515600" cy="36911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Geriatrs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en-US" sz="4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7D6FEC3-5006-4926-E535-FEDDC7BB5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816726"/>
              </p:ext>
            </p:extLst>
          </p:nvPr>
        </p:nvGraphicFramePr>
        <p:xfrm>
          <a:off x="2401037" y="1616424"/>
          <a:ext cx="8795941" cy="47687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9921">
                  <a:extLst>
                    <a:ext uri="{9D8B030D-6E8A-4147-A177-3AD203B41FA5}">
                      <a16:colId xmlns:a16="http://schemas.microsoft.com/office/drawing/2014/main" val="2637950143"/>
                    </a:ext>
                  </a:extLst>
                </a:gridCol>
                <a:gridCol w="585504">
                  <a:extLst>
                    <a:ext uri="{9D8B030D-6E8A-4147-A177-3AD203B41FA5}">
                      <a16:colId xmlns:a16="http://schemas.microsoft.com/office/drawing/2014/main" val="4073122584"/>
                    </a:ext>
                  </a:extLst>
                </a:gridCol>
                <a:gridCol w="335895">
                  <a:extLst>
                    <a:ext uri="{9D8B030D-6E8A-4147-A177-3AD203B41FA5}">
                      <a16:colId xmlns:a16="http://schemas.microsoft.com/office/drawing/2014/main" val="3670150745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4103985755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1225644003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2075115466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2313074841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3180356770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183162285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1298736134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3812958622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2283183491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75843247"/>
                    </a:ext>
                  </a:extLst>
                </a:gridCol>
                <a:gridCol w="409511">
                  <a:extLst>
                    <a:ext uri="{9D8B030D-6E8A-4147-A177-3AD203B41FA5}">
                      <a16:colId xmlns:a16="http://schemas.microsoft.com/office/drawing/2014/main" val="3844685955"/>
                    </a:ext>
                  </a:extLst>
                </a:gridCol>
              </a:tblGrid>
              <a:tr h="49554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 err="1">
                          <a:effectLst/>
                        </a:rPr>
                        <a:t>Geriatrs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970084"/>
                  </a:ext>
                </a:extLst>
              </a:tr>
              <a:tr h="109138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526889464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768454"/>
                  </a:ext>
                </a:extLst>
              </a:tr>
              <a:tr h="34095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"Liepājas reģionālā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83917425"/>
                  </a:ext>
                </a:extLst>
              </a:tr>
              <a:tr h="46770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2933561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44423092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8122787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SIALimbažu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6136657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25754381"/>
                  </a:ext>
                </a:extLst>
              </a:tr>
              <a:tr h="46770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808534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"Strenču psihoneiroloģiskā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5802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384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56A1F-79C8-4A6C-AF08-CA164C243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916" y="365125"/>
            <a:ext cx="9155884" cy="649943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Ginekologs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dzemdību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speciālists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1EC3A2-30DB-B96C-0CD9-7B3D02D20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457273"/>
              </p:ext>
            </p:extLst>
          </p:nvPr>
        </p:nvGraphicFramePr>
        <p:xfrm>
          <a:off x="2197916" y="1415845"/>
          <a:ext cx="8993155" cy="5166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5486">
                  <a:extLst>
                    <a:ext uri="{9D8B030D-6E8A-4147-A177-3AD203B41FA5}">
                      <a16:colId xmlns:a16="http://schemas.microsoft.com/office/drawing/2014/main" val="1405174407"/>
                    </a:ext>
                  </a:extLst>
                </a:gridCol>
                <a:gridCol w="523365">
                  <a:extLst>
                    <a:ext uri="{9D8B030D-6E8A-4147-A177-3AD203B41FA5}">
                      <a16:colId xmlns:a16="http://schemas.microsoft.com/office/drawing/2014/main" val="1173730976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3556277801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1479889040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1640662594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1495827325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3702433243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3420035482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1494883077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3364170039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661760483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861454243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3535871524"/>
                    </a:ext>
                  </a:extLst>
                </a:gridCol>
                <a:gridCol w="418692">
                  <a:extLst>
                    <a:ext uri="{9D8B030D-6E8A-4147-A177-3AD203B41FA5}">
                      <a16:colId xmlns:a16="http://schemas.microsoft.com/office/drawing/2014/main" val="1751376086"/>
                    </a:ext>
                  </a:extLst>
                </a:gridCol>
              </a:tblGrid>
              <a:tr h="3659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Ginekologs, dzemdību speciālists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97679"/>
                  </a:ext>
                </a:extLst>
              </a:tr>
              <a:tr h="122191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767026846"/>
                  </a:ext>
                </a:extLst>
              </a:tr>
              <a:tr h="4209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92224330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"Alūksnes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3965556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5528210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998263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8573690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"Jūrmalas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87520620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44533198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67554033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"Preiļu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85854371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32613999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Dzemdību nams"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1765873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69704577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07476671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69908686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6937748"/>
                  </a:ext>
                </a:extLst>
              </a:tr>
              <a:tr h="21047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179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52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AB473-6E1F-4EFC-AC29-C3D0841C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273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Ģimenes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(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vispārējās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prakses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)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ārsts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46879FC-DE88-0703-8F53-F5F86B660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593391"/>
              </p:ext>
            </p:extLst>
          </p:nvPr>
        </p:nvGraphicFramePr>
        <p:xfrm>
          <a:off x="2290194" y="1476462"/>
          <a:ext cx="9063607" cy="48823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7132">
                  <a:extLst>
                    <a:ext uri="{9D8B030D-6E8A-4147-A177-3AD203B41FA5}">
                      <a16:colId xmlns:a16="http://schemas.microsoft.com/office/drawing/2014/main" val="4183943326"/>
                    </a:ext>
                  </a:extLst>
                </a:gridCol>
                <a:gridCol w="648171">
                  <a:extLst>
                    <a:ext uri="{9D8B030D-6E8A-4147-A177-3AD203B41FA5}">
                      <a16:colId xmlns:a16="http://schemas.microsoft.com/office/drawing/2014/main" val="1276800774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1316025684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4231013365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1164878084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505347275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3838298545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961932802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4053315148"/>
                    </a:ext>
                  </a:extLst>
                </a:gridCol>
                <a:gridCol w="518538">
                  <a:extLst>
                    <a:ext uri="{9D8B030D-6E8A-4147-A177-3AD203B41FA5}">
                      <a16:colId xmlns:a16="http://schemas.microsoft.com/office/drawing/2014/main" val="3252751444"/>
                    </a:ext>
                  </a:extLst>
                </a:gridCol>
              </a:tblGrid>
              <a:tr h="44092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Ģimenes (vispārējās prakses) ārsts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935944"/>
                  </a:ext>
                </a:extLst>
              </a:tr>
              <a:tr h="123458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687762197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</a:t>
                      </a:r>
                      <a:r>
                        <a:rPr lang="lv-LV" sz="1200" u="none" strike="noStrike" dirty="0" err="1">
                          <a:effectLst/>
                        </a:rPr>
                        <a:t>Cēsu</a:t>
                      </a:r>
                      <a:r>
                        <a:rPr lang="lv-LV" sz="1200" u="none" strike="noStrike" dirty="0">
                          <a:effectLst/>
                        </a:rPr>
                        <a:t> klīnika"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1098207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6534364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52425101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27991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6515432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27847975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Dzemdību nams"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54002250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06802987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0456930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73282834"/>
                  </a:ext>
                </a:extLst>
              </a:tr>
              <a:tr h="2915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49451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553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0940-E547-4032-AEE6-A7FA8C732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943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Hematologs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0ABB55-A32D-E6F7-5095-0F2DD0E7A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465586"/>
              </p:ext>
            </p:extLst>
          </p:nvPr>
        </p:nvGraphicFramePr>
        <p:xfrm>
          <a:off x="1879600" y="1716712"/>
          <a:ext cx="9069600" cy="3836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4774">
                  <a:extLst>
                    <a:ext uri="{9D8B030D-6E8A-4147-A177-3AD203B41FA5}">
                      <a16:colId xmlns:a16="http://schemas.microsoft.com/office/drawing/2014/main" val="4061471475"/>
                    </a:ext>
                  </a:extLst>
                </a:gridCol>
                <a:gridCol w="527814">
                  <a:extLst>
                    <a:ext uri="{9D8B030D-6E8A-4147-A177-3AD203B41FA5}">
                      <a16:colId xmlns:a16="http://schemas.microsoft.com/office/drawing/2014/main" val="2152563726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1430718028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2523439547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2896020005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1959365080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3720782253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2641024393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599784597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2815681449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1700365372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3103884710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1739699952"/>
                    </a:ext>
                  </a:extLst>
                </a:gridCol>
                <a:gridCol w="422251">
                  <a:extLst>
                    <a:ext uri="{9D8B030D-6E8A-4147-A177-3AD203B41FA5}">
                      <a16:colId xmlns:a16="http://schemas.microsoft.com/office/drawing/2014/main" val="3190427190"/>
                    </a:ext>
                  </a:extLst>
                </a:gridCol>
              </a:tblGrid>
              <a:tr h="52693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Hematologs 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284709"/>
                  </a:ext>
                </a:extLst>
              </a:tr>
              <a:tr h="120213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946884089"/>
                  </a:ext>
                </a:extLst>
              </a:tr>
              <a:tr h="52693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43592700"/>
                  </a:ext>
                </a:extLst>
              </a:tr>
              <a:tr h="52693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8790544"/>
                  </a:ext>
                </a:extLst>
              </a:tr>
              <a:tr h="52693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02101981"/>
                  </a:ext>
                </a:extLst>
              </a:tr>
              <a:tr h="52693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9458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059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DA20E-1B46-49CD-B900-3A7B41544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5719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Infektologs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D6063A2-6EE0-B1B9-99C0-37EEB7570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499693"/>
              </p:ext>
            </p:extLst>
          </p:nvPr>
        </p:nvGraphicFramePr>
        <p:xfrm>
          <a:off x="1879600" y="1592826"/>
          <a:ext cx="9335075" cy="4615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6480">
                  <a:extLst>
                    <a:ext uri="{9D8B030D-6E8A-4147-A177-3AD203B41FA5}">
                      <a16:colId xmlns:a16="http://schemas.microsoft.com/office/drawing/2014/main" val="475714771"/>
                    </a:ext>
                  </a:extLst>
                </a:gridCol>
                <a:gridCol w="543263">
                  <a:extLst>
                    <a:ext uri="{9D8B030D-6E8A-4147-A177-3AD203B41FA5}">
                      <a16:colId xmlns:a16="http://schemas.microsoft.com/office/drawing/2014/main" val="3663960390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872291142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2954773020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258433340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2407910675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758929846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4058660017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1370198349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3263868300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1276018750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487173519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4043159948"/>
                    </a:ext>
                  </a:extLst>
                </a:gridCol>
                <a:gridCol w="434611">
                  <a:extLst>
                    <a:ext uri="{9D8B030D-6E8A-4147-A177-3AD203B41FA5}">
                      <a16:colId xmlns:a16="http://schemas.microsoft.com/office/drawing/2014/main" val="2522854347"/>
                    </a:ext>
                  </a:extLst>
                </a:gridCol>
              </a:tblGrid>
              <a:tr h="47194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 err="1">
                          <a:effectLst/>
                        </a:rPr>
                        <a:t>Infektologs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449110"/>
                  </a:ext>
                </a:extLst>
              </a:tr>
              <a:tr h="139814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398516743"/>
                  </a:ext>
                </a:extLst>
              </a:tr>
              <a:tr h="3716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64267003"/>
                  </a:ext>
                </a:extLst>
              </a:tr>
              <a:tr h="33912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76321032"/>
                  </a:ext>
                </a:extLst>
              </a:tr>
              <a:tr h="33912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72688330"/>
                  </a:ext>
                </a:extLst>
              </a:tr>
              <a:tr h="33912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41970989"/>
                  </a:ext>
                </a:extLst>
              </a:tr>
              <a:tr h="33912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69044295"/>
                  </a:ext>
                </a:extLst>
              </a:tr>
              <a:tr h="33912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8888191"/>
                  </a:ext>
                </a:extLst>
              </a:tr>
              <a:tr h="33912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45532"/>
                  </a:ext>
                </a:extLst>
              </a:tr>
              <a:tr h="33912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517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91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BFA11-D650-447A-864A-6080F6212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996"/>
          </a:xfrm>
        </p:spPr>
        <p:txBody>
          <a:bodyPr/>
          <a:lstStyle/>
          <a:p>
            <a:pPr algn="ctr"/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Internists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3D1943D-4360-BFB2-C7CA-0120BEA358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310358"/>
              </p:ext>
            </p:extLst>
          </p:nvPr>
        </p:nvGraphicFramePr>
        <p:xfrm>
          <a:off x="2395138" y="766917"/>
          <a:ext cx="9273790" cy="57454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9324">
                  <a:extLst>
                    <a:ext uri="{9D8B030D-6E8A-4147-A177-3AD203B41FA5}">
                      <a16:colId xmlns:a16="http://schemas.microsoft.com/office/drawing/2014/main" val="3240370364"/>
                    </a:ext>
                  </a:extLst>
                </a:gridCol>
                <a:gridCol w="719286">
                  <a:extLst>
                    <a:ext uri="{9D8B030D-6E8A-4147-A177-3AD203B41FA5}">
                      <a16:colId xmlns:a16="http://schemas.microsoft.com/office/drawing/2014/main" val="960592818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875497024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2352897390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2326332874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1588006912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1498096185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2224026276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2182781936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1837148877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201581822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1907504439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2452268330"/>
                    </a:ext>
                  </a:extLst>
                </a:gridCol>
                <a:gridCol w="426265">
                  <a:extLst>
                    <a:ext uri="{9D8B030D-6E8A-4147-A177-3AD203B41FA5}">
                      <a16:colId xmlns:a16="http://schemas.microsoft.com/office/drawing/2014/main" val="2682497823"/>
                    </a:ext>
                  </a:extLst>
                </a:gridCol>
              </a:tblGrid>
              <a:tr h="45490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 err="1">
                          <a:effectLst/>
                        </a:rPr>
                        <a:t>Internists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174722"/>
                  </a:ext>
                </a:extLst>
              </a:tr>
              <a:tr h="99043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726703479"/>
                  </a:ext>
                </a:extLst>
              </a:tr>
              <a:tr h="335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6781253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"Aizkraukles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89185527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"Alūksnes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8443337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"Bauskas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7934408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09852484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6333989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92898134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"Jūrmalas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2987260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22659378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20944127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"Ludzas medicīnas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6188307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"Preiļu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84993445"/>
                  </a:ext>
                </a:extLst>
              </a:tr>
              <a:tr h="22116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4460204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"Saldus medicīnas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48870331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"Tukuma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1492104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01390808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5943569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2119027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4547712"/>
                  </a:ext>
                </a:extLst>
              </a:tr>
              <a:tr h="19709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SIALimbažu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9087404"/>
                  </a:ext>
                </a:extLst>
              </a:tr>
              <a:tr h="19544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52364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98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2112F6-6B16-FD1F-E736-65310B968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426" y="604007"/>
            <a:ext cx="8453174" cy="5589581"/>
          </a:xfrm>
        </p:spPr>
        <p:txBody>
          <a:bodyPr>
            <a:normAutofit/>
          </a:bodyPr>
          <a:lstStyle/>
          <a:p>
            <a:pPr algn="just"/>
            <a:r>
              <a:rPr lang="lv-LV" dirty="0"/>
              <a:t>Informācija sagatavota pamatojoties uz 2022.gada februārī veiktās Veselības ministrijas aptaujas datiem </a:t>
            </a:r>
            <a:r>
              <a:rPr lang="lv-LV" b="1" dirty="0"/>
              <a:t>par slimnīcu gatavību iesaistīties rezidentu apmācībā 2022.gadā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Detalizēta slimnīcu iesniegtā nosūtīta augstskolu vienotajai uzņemšanas komisijai izmantošanai pie rezidentūras vietu plānošanas ārstniecības iestādēs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Prezentācijā ietvertas specialitātes saskaņā ar veselības ministra 2022.gada 1.aprīļa rīkojumu  Nr.67 «Par rezidentūras vietu skaitu  2022./2023.studiju gadā»</a:t>
            </a:r>
          </a:p>
        </p:txBody>
      </p:sp>
    </p:spTree>
    <p:extLst>
      <p:ext uri="{BB962C8B-B14F-4D97-AF65-F5344CB8AC3E}">
        <p14:creationId xmlns:p14="http://schemas.microsoft.com/office/powerpoint/2010/main" val="1503393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487CA-87FF-43EF-81E3-01131EBA4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076"/>
            <a:ext cx="10515600" cy="473774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Kardiologs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6BFDEB-D79B-C2F7-D584-2F548382E5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833471"/>
              </p:ext>
            </p:extLst>
          </p:nvPr>
        </p:nvGraphicFramePr>
        <p:xfrm>
          <a:off x="1879600" y="1543051"/>
          <a:ext cx="9864720" cy="45473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79405">
                  <a:extLst>
                    <a:ext uri="{9D8B030D-6E8A-4147-A177-3AD203B41FA5}">
                      <a16:colId xmlns:a16="http://schemas.microsoft.com/office/drawing/2014/main" val="2844961645"/>
                    </a:ext>
                  </a:extLst>
                </a:gridCol>
                <a:gridCol w="574087">
                  <a:extLst>
                    <a:ext uri="{9D8B030D-6E8A-4147-A177-3AD203B41FA5}">
                      <a16:colId xmlns:a16="http://schemas.microsoft.com/office/drawing/2014/main" val="4142225598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658829907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2133469610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2218909351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2360433505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2000792963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3841455925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1359901218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2082067197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4290216371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711995356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1078571220"/>
                    </a:ext>
                  </a:extLst>
                </a:gridCol>
                <a:gridCol w="459269">
                  <a:extLst>
                    <a:ext uri="{9D8B030D-6E8A-4147-A177-3AD203B41FA5}">
                      <a16:colId xmlns:a16="http://schemas.microsoft.com/office/drawing/2014/main" val="234008946"/>
                    </a:ext>
                  </a:extLst>
                </a:gridCol>
              </a:tblGrid>
              <a:tr h="30508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Kardiologs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885066"/>
                  </a:ext>
                </a:extLst>
              </a:tr>
              <a:tr h="149649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704711853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"Alūksnes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45793794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4816727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4549220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33191476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1072996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77771945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10210765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19146130"/>
                  </a:ext>
                </a:extLst>
              </a:tr>
              <a:tr h="3050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9836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137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03273-BECC-4928-B1EF-3A1DB892A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829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Ķirurgs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9B8034B-F88F-365D-0B6B-BF70E7949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786269"/>
              </p:ext>
            </p:extLst>
          </p:nvPr>
        </p:nvGraphicFramePr>
        <p:xfrm>
          <a:off x="2239861" y="1333850"/>
          <a:ext cx="9255455" cy="51657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5978">
                  <a:extLst>
                    <a:ext uri="{9D8B030D-6E8A-4147-A177-3AD203B41FA5}">
                      <a16:colId xmlns:a16="http://schemas.microsoft.com/office/drawing/2014/main" val="885219313"/>
                    </a:ext>
                  </a:extLst>
                </a:gridCol>
                <a:gridCol w="538629">
                  <a:extLst>
                    <a:ext uri="{9D8B030D-6E8A-4147-A177-3AD203B41FA5}">
                      <a16:colId xmlns:a16="http://schemas.microsoft.com/office/drawing/2014/main" val="232632550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3818521691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4193809684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868251548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1177203703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128678320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1476778681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74561024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560076146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2276792818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2411083884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3581188760"/>
                    </a:ext>
                  </a:extLst>
                </a:gridCol>
                <a:gridCol w="430904">
                  <a:extLst>
                    <a:ext uri="{9D8B030D-6E8A-4147-A177-3AD203B41FA5}">
                      <a16:colId xmlns:a16="http://schemas.microsoft.com/office/drawing/2014/main" val="1145419085"/>
                    </a:ext>
                  </a:extLst>
                </a:gridCol>
              </a:tblGrid>
              <a:tr h="20496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Ķirurgs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154608"/>
                  </a:ext>
                </a:extLst>
              </a:tr>
              <a:tr h="131383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180124479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7311761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"Alūksnes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37774234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5949859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60784727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5447893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"Jūrmalas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2218827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2319646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7260190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"Preiļu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318688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259787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Dzemdību nams"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96205231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"Tukuma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75170334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84813026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6396774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310249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75635350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8922838"/>
                  </a:ext>
                </a:extLst>
              </a:tr>
              <a:tr h="202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14269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813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C0A65-B1A9-4BB1-8DE4-309EC38DA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829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Laboratorijas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ārsts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242787F-FF4B-5F4A-257E-9C6E4EF2C7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941469"/>
              </p:ext>
            </p:extLst>
          </p:nvPr>
        </p:nvGraphicFramePr>
        <p:xfrm>
          <a:off x="1879599" y="1702965"/>
          <a:ext cx="9151927" cy="4513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315">
                  <a:extLst>
                    <a:ext uri="{9D8B030D-6E8A-4147-A177-3AD203B41FA5}">
                      <a16:colId xmlns:a16="http://schemas.microsoft.com/office/drawing/2014/main" val="617911961"/>
                    </a:ext>
                  </a:extLst>
                </a:gridCol>
                <a:gridCol w="532604">
                  <a:extLst>
                    <a:ext uri="{9D8B030D-6E8A-4147-A177-3AD203B41FA5}">
                      <a16:colId xmlns:a16="http://schemas.microsoft.com/office/drawing/2014/main" val="163218301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4069921192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4068181893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972816472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3193009148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3900246577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2484453132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1301519382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2522295594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1020707320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691088827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103152325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3305300336"/>
                    </a:ext>
                  </a:extLst>
                </a:gridCol>
              </a:tblGrid>
              <a:tr h="5285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Laboratorijas ārsts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066525"/>
                  </a:ext>
                </a:extLst>
              </a:tr>
              <a:tr h="134216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4230174247"/>
                  </a:ext>
                </a:extLst>
              </a:tr>
              <a:tr h="52851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90952662"/>
                  </a:ext>
                </a:extLst>
              </a:tr>
              <a:tr h="52851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73967065"/>
                  </a:ext>
                </a:extLst>
              </a:tr>
              <a:tr h="52851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57726002"/>
                  </a:ext>
                </a:extLst>
              </a:tr>
              <a:tr h="52851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63843973"/>
                  </a:ext>
                </a:extLst>
              </a:tr>
              <a:tr h="52851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"Traumatoloģijas un ortopēdijas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7571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046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2C71A-4CE6-4294-97D7-C99460B29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0728"/>
            <a:ext cx="10515600" cy="49495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Medicīnas </a:t>
            </a:r>
            <a:r>
              <a:rPr lang="lv-LV" sz="20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ģenētiķis</a:t>
            </a:r>
            <a:br>
              <a:rPr lang="lv-LV" sz="2200" b="1" dirty="0">
                <a:solidFill>
                  <a:srgbClr val="C00000"/>
                </a:solidFill>
                <a:latin typeface="Times New Roman" panose="02020603050405020304" pitchFamily="18" charset="0"/>
              </a:rPr>
            </a:br>
            <a:br>
              <a:rPr lang="lv-LV" sz="4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99015F-544C-AEEF-1CEE-2DAD594D42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065821"/>
              </p:ext>
            </p:extLst>
          </p:nvPr>
        </p:nvGraphicFramePr>
        <p:xfrm>
          <a:off x="1879600" y="1812023"/>
          <a:ext cx="9177095" cy="273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5954">
                  <a:extLst>
                    <a:ext uri="{9D8B030D-6E8A-4147-A177-3AD203B41FA5}">
                      <a16:colId xmlns:a16="http://schemas.microsoft.com/office/drawing/2014/main" val="1051249917"/>
                    </a:ext>
                  </a:extLst>
                </a:gridCol>
                <a:gridCol w="534069">
                  <a:extLst>
                    <a:ext uri="{9D8B030D-6E8A-4147-A177-3AD203B41FA5}">
                      <a16:colId xmlns:a16="http://schemas.microsoft.com/office/drawing/2014/main" val="4206275847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3606948223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3493937201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624502235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3252412286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2368300462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67834504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3838008630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291594280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2066451685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1999920009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2173293146"/>
                    </a:ext>
                  </a:extLst>
                </a:gridCol>
                <a:gridCol w="427256">
                  <a:extLst>
                    <a:ext uri="{9D8B030D-6E8A-4147-A177-3AD203B41FA5}">
                      <a16:colId xmlns:a16="http://schemas.microsoft.com/office/drawing/2014/main" val="2569221886"/>
                    </a:ext>
                  </a:extLst>
                </a:gridCol>
              </a:tblGrid>
              <a:tr h="5268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Medicīnas </a:t>
                      </a:r>
                      <a:r>
                        <a:rPr lang="lv-LV" sz="1200" b="1" u="none" strike="noStrike" dirty="0" err="1">
                          <a:effectLst/>
                        </a:rPr>
                        <a:t>ģenētiķis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822732"/>
                  </a:ext>
                </a:extLst>
              </a:tr>
              <a:tr h="170612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955388335"/>
                  </a:ext>
                </a:extLst>
              </a:tr>
              <a:tr h="5018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37017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393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5E7C8-7F09-4A72-94D2-02E3895E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7939"/>
          </a:xfrm>
        </p:spPr>
        <p:txBody>
          <a:bodyPr>
            <a:noAutofit/>
          </a:bodyPr>
          <a:lstStyle/>
          <a:p>
            <a:pPr algn="ctr"/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Mutes, sejas un žokļu ķirurgs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4CBA57-5895-D021-A063-589BD6F39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465998"/>
              </p:ext>
            </p:extLst>
          </p:nvPr>
        </p:nvGraphicFramePr>
        <p:xfrm>
          <a:off x="1879600" y="1707503"/>
          <a:ext cx="8869262" cy="3200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8019">
                  <a:extLst>
                    <a:ext uri="{9D8B030D-6E8A-4147-A177-3AD203B41FA5}">
                      <a16:colId xmlns:a16="http://schemas.microsoft.com/office/drawing/2014/main" val="1462977837"/>
                    </a:ext>
                  </a:extLst>
                </a:gridCol>
                <a:gridCol w="516155">
                  <a:extLst>
                    <a:ext uri="{9D8B030D-6E8A-4147-A177-3AD203B41FA5}">
                      <a16:colId xmlns:a16="http://schemas.microsoft.com/office/drawing/2014/main" val="438062266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568936066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586715724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3290602722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291046617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4028711267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3684442452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232239714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2865344746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1079388852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4276011822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3996914625"/>
                    </a:ext>
                  </a:extLst>
                </a:gridCol>
                <a:gridCol w="412924">
                  <a:extLst>
                    <a:ext uri="{9D8B030D-6E8A-4147-A177-3AD203B41FA5}">
                      <a16:colId xmlns:a16="http://schemas.microsoft.com/office/drawing/2014/main" val="2042916562"/>
                    </a:ext>
                  </a:extLst>
                </a:gridCol>
              </a:tblGrid>
              <a:tr h="5209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Mutes, sejas un žokļu ķirurgs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022532"/>
                  </a:ext>
                </a:extLst>
              </a:tr>
              <a:tr h="168703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992092376"/>
                  </a:ext>
                </a:extLst>
              </a:tr>
              <a:tr h="4961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54469472"/>
                  </a:ext>
                </a:extLst>
              </a:tr>
              <a:tr h="49618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5026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4188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C8B1E-01BB-42B8-BB7A-C610DCECB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05994"/>
          </a:xfrm>
        </p:spPr>
        <p:txBody>
          <a:bodyPr>
            <a:no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Narkologs</a:t>
            </a:r>
            <a:r>
              <a:rPr lang="en-US" sz="2200" u="none" strike="noStrike" dirty="0">
                <a:effectLst/>
              </a:rPr>
              <a:t> </a:t>
            </a:r>
            <a:endParaRPr lang="en-US" sz="2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FDF047-5689-7480-7CA9-C413D3EC8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323254"/>
              </p:ext>
            </p:extLst>
          </p:nvPr>
        </p:nvGraphicFramePr>
        <p:xfrm>
          <a:off x="1879601" y="1800808"/>
          <a:ext cx="9177181" cy="3844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5988">
                  <a:extLst>
                    <a:ext uri="{9D8B030D-6E8A-4147-A177-3AD203B41FA5}">
                      <a16:colId xmlns:a16="http://schemas.microsoft.com/office/drawing/2014/main" val="1532437618"/>
                    </a:ext>
                  </a:extLst>
                </a:gridCol>
                <a:gridCol w="534073">
                  <a:extLst>
                    <a:ext uri="{9D8B030D-6E8A-4147-A177-3AD203B41FA5}">
                      <a16:colId xmlns:a16="http://schemas.microsoft.com/office/drawing/2014/main" val="2380420786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3762030442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4160478276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3322834749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292188484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1410626346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4248479537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1083041685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261781856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392677746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4048206294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3264091374"/>
                    </a:ext>
                  </a:extLst>
                </a:gridCol>
                <a:gridCol w="427260">
                  <a:extLst>
                    <a:ext uri="{9D8B030D-6E8A-4147-A177-3AD203B41FA5}">
                      <a16:colId xmlns:a16="http://schemas.microsoft.com/office/drawing/2014/main" val="3585496143"/>
                    </a:ext>
                  </a:extLst>
                </a:gridCol>
              </a:tblGrid>
              <a:tr h="5279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Narkologs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014573"/>
                  </a:ext>
                </a:extLst>
              </a:tr>
              <a:tr h="120446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768170949"/>
                  </a:ext>
                </a:extLst>
              </a:tr>
              <a:tr h="52795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</a:t>
                      </a:r>
                      <a:r>
                        <a:rPr lang="lv-LV" sz="1200" u="none" strike="noStrike" dirty="0" err="1">
                          <a:effectLst/>
                        </a:rPr>
                        <a:t>Ziemeļkurzemes</a:t>
                      </a:r>
                      <a:r>
                        <a:rPr lang="lv-LV" sz="1200" u="none" strike="noStrike" dirty="0">
                          <a:effectLst/>
                        </a:rPr>
                        <a:t> reģionālā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0800490"/>
                  </a:ext>
                </a:extLst>
              </a:tr>
              <a:tr h="52795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1123231"/>
                  </a:ext>
                </a:extLst>
              </a:tr>
              <a:tr h="52795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"Rīgas psihiatrijas un narkoloģijas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6596596"/>
                  </a:ext>
                </a:extLst>
              </a:tr>
              <a:tr h="52795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"Slimnīca "Ģintermuiža""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6666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5458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3C15-867B-419A-B8BE-A20C3184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892"/>
            <a:ext cx="10515600" cy="4949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Neatliekamās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medicīnas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ārsts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b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br>
              <a:rPr lang="en-US" sz="4400" u="none" strike="noStrike" dirty="0">
                <a:effectLst/>
              </a:rPr>
            </a:br>
            <a:br>
              <a:rPr lang="en-US" sz="4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563CA9-AB3B-7498-3432-2B62BEAA5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053021"/>
              </p:ext>
            </p:extLst>
          </p:nvPr>
        </p:nvGraphicFramePr>
        <p:xfrm>
          <a:off x="2382472" y="1501629"/>
          <a:ext cx="9075521" cy="5102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7039">
                  <a:extLst>
                    <a:ext uri="{9D8B030D-6E8A-4147-A177-3AD203B41FA5}">
                      <a16:colId xmlns:a16="http://schemas.microsoft.com/office/drawing/2014/main" val="1361321156"/>
                    </a:ext>
                  </a:extLst>
                </a:gridCol>
                <a:gridCol w="528158">
                  <a:extLst>
                    <a:ext uri="{9D8B030D-6E8A-4147-A177-3AD203B41FA5}">
                      <a16:colId xmlns:a16="http://schemas.microsoft.com/office/drawing/2014/main" val="2434445425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2450761954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2145159100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1572833407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312294903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3108814083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473929855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1974856931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2346391635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3293794609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419555660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3253896160"/>
                    </a:ext>
                  </a:extLst>
                </a:gridCol>
                <a:gridCol w="422527">
                  <a:extLst>
                    <a:ext uri="{9D8B030D-6E8A-4147-A177-3AD203B41FA5}">
                      <a16:colId xmlns:a16="http://schemas.microsoft.com/office/drawing/2014/main" val="49268696"/>
                    </a:ext>
                  </a:extLst>
                </a:gridCol>
              </a:tblGrid>
              <a:tr h="3123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Neatliekamās medicīnas ārsts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760693"/>
                  </a:ext>
                </a:extLst>
              </a:tr>
              <a:tr h="135443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649763776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51460455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66738041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"Liepājas reģionālā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2206904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4323204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Dzemdību nams"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7458185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736616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1349110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8569201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54384974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58221021"/>
                  </a:ext>
                </a:extLst>
              </a:tr>
              <a:tr h="3123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0094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9042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8594-C77F-4F1A-B4FE-0607D6C8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273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Nefrologs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E29D12-0774-9A8C-3AD7-4DB64EF70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060731"/>
              </p:ext>
            </p:extLst>
          </p:nvPr>
        </p:nvGraphicFramePr>
        <p:xfrm>
          <a:off x="2248250" y="1619074"/>
          <a:ext cx="8758106" cy="4320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5432">
                  <a:extLst>
                    <a:ext uri="{9D8B030D-6E8A-4147-A177-3AD203B41FA5}">
                      <a16:colId xmlns:a16="http://schemas.microsoft.com/office/drawing/2014/main" val="3503663156"/>
                    </a:ext>
                  </a:extLst>
                </a:gridCol>
                <a:gridCol w="509686">
                  <a:extLst>
                    <a:ext uri="{9D8B030D-6E8A-4147-A177-3AD203B41FA5}">
                      <a16:colId xmlns:a16="http://schemas.microsoft.com/office/drawing/2014/main" val="3308155828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2383344240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315418118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2189600079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939028700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2381278104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1791175070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3687454098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3797253189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545539769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516493194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3696164455"/>
                    </a:ext>
                  </a:extLst>
                </a:gridCol>
                <a:gridCol w="407749">
                  <a:extLst>
                    <a:ext uri="{9D8B030D-6E8A-4147-A177-3AD203B41FA5}">
                      <a16:colId xmlns:a16="http://schemas.microsoft.com/office/drawing/2014/main" val="2094076846"/>
                    </a:ext>
                  </a:extLst>
                </a:gridCol>
              </a:tblGrid>
              <a:tr h="4096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Nefrologs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895104"/>
                  </a:ext>
                </a:extLst>
              </a:tr>
              <a:tr h="145306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414870462"/>
                  </a:ext>
                </a:extLst>
              </a:tr>
              <a:tr h="8192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58873"/>
                  </a:ext>
                </a:extLst>
              </a:tr>
              <a:tr h="409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"Liepājas reģionālā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1953343"/>
                  </a:ext>
                </a:extLst>
              </a:tr>
              <a:tr h="409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1622237"/>
                  </a:ext>
                </a:extLst>
              </a:tr>
              <a:tr h="409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7729986"/>
                  </a:ext>
                </a:extLst>
              </a:tr>
              <a:tr h="4096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0279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227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465F-B146-4532-BFE5-00D3F237E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607"/>
          </a:xfrm>
        </p:spPr>
        <p:txBody>
          <a:bodyPr>
            <a:normAutofit/>
          </a:bodyPr>
          <a:lstStyle/>
          <a:p>
            <a:pPr algn="ctr"/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Neiroķirurgs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3B592AC-66F1-38FC-A92F-270C7A93F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8386"/>
              </p:ext>
            </p:extLst>
          </p:nvPr>
        </p:nvGraphicFramePr>
        <p:xfrm>
          <a:off x="2435290" y="1476462"/>
          <a:ext cx="8918510" cy="4414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6886">
                  <a:extLst>
                    <a:ext uri="{9D8B030D-6E8A-4147-A177-3AD203B41FA5}">
                      <a16:colId xmlns:a16="http://schemas.microsoft.com/office/drawing/2014/main" val="3689574743"/>
                    </a:ext>
                  </a:extLst>
                </a:gridCol>
                <a:gridCol w="519020">
                  <a:extLst>
                    <a:ext uri="{9D8B030D-6E8A-4147-A177-3AD203B41FA5}">
                      <a16:colId xmlns:a16="http://schemas.microsoft.com/office/drawing/2014/main" val="2820088097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1704820833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3338223079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2414532085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2455190896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3128710507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2914635698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2796664506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794174225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2240273345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2981480962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4042536419"/>
                    </a:ext>
                  </a:extLst>
                </a:gridCol>
                <a:gridCol w="415217">
                  <a:extLst>
                    <a:ext uri="{9D8B030D-6E8A-4147-A177-3AD203B41FA5}">
                      <a16:colId xmlns:a16="http://schemas.microsoft.com/office/drawing/2014/main" val="3024426777"/>
                    </a:ext>
                  </a:extLst>
                </a:gridCol>
              </a:tblGrid>
              <a:tr h="4945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Neiroķirurgs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58746"/>
                  </a:ext>
                </a:extLst>
              </a:tr>
              <a:tr h="144787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798471827"/>
                  </a:ext>
                </a:extLst>
              </a:tr>
              <a:tr h="49451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5603413"/>
                  </a:ext>
                </a:extLst>
              </a:tr>
              <a:tr h="49451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79201403"/>
                  </a:ext>
                </a:extLst>
              </a:tr>
              <a:tr h="49451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0196507"/>
                  </a:ext>
                </a:extLst>
              </a:tr>
              <a:tr h="4945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1139280"/>
                  </a:ext>
                </a:extLst>
              </a:tr>
              <a:tr h="49451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18180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2632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E1D21-78C4-49E3-9080-163146C6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662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Neirologs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587EC78-1F72-B975-DECD-D19C74CDA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836562"/>
              </p:ext>
            </p:extLst>
          </p:nvPr>
        </p:nvGraphicFramePr>
        <p:xfrm>
          <a:off x="2206304" y="1409350"/>
          <a:ext cx="8867168" cy="49909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7212">
                  <a:extLst>
                    <a:ext uri="{9D8B030D-6E8A-4147-A177-3AD203B41FA5}">
                      <a16:colId xmlns:a16="http://schemas.microsoft.com/office/drawing/2014/main" val="1316029665"/>
                    </a:ext>
                  </a:extLst>
                </a:gridCol>
                <a:gridCol w="516032">
                  <a:extLst>
                    <a:ext uri="{9D8B030D-6E8A-4147-A177-3AD203B41FA5}">
                      <a16:colId xmlns:a16="http://schemas.microsoft.com/office/drawing/2014/main" val="1598083512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710508398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74689847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1327359248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4004472524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4142884698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2241884325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2215537446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1051302097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704373310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600732371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2090909266"/>
                    </a:ext>
                  </a:extLst>
                </a:gridCol>
                <a:gridCol w="412827">
                  <a:extLst>
                    <a:ext uri="{9D8B030D-6E8A-4147-A177-3AD203B41FA5}">
                      <a16:colId xmlns:a16="http://schemas.microsoft.com/office/drawing/2014/main" val="2981007719"/>
                    </a:ext>
                  </a:extLst>
                </a:gridCol>
              </a:tblGrid>
              <a:tr h="3858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Neirologs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964743"/>
                  </a:ext>
                </a:extLst>
              </a:tr>
              <a:tr h="131678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493481609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"Aizkraukles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92619960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0780467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8117094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"Jēkabpils reģionālā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4982385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71086382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"Ludzas medicīnas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8836603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65229338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9928603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0314452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6755228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SIALimbažu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8952305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 "Piejūras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7509455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6779180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95808023"/>
                  </a:ext>
                </a:extLst>
              </a:tr>
              <a:tr h="2192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6411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44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A1687F-0CAA-7B6E-247F-D6563C19B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2165" y="1981483"/>
            <a:ext cx="8433600" cy="1986509"/>
          </a:xfrm>
        </p:spPr>
        <p:txBody>
          <a:bodyPr/>
          <a:lstStyle/>
          <a:p>
            <a:pPr algn="ctr"/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1.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</a:rPr>
              <a:t>Pamatspecialitātes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8572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3D070-8FAD-483E-8452-041CEB409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3440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Oftalmologs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937B6D-704D-CF9A-BDE6-FAEFEEDD2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423215"/>
              </p:ext>
            </p:extLst>
          </p:nvPr>
        </p:nvGraphicFramePr>
        <p:xfrm>
          <a:off x="2457974" y="1694576"/>
          <a:ext cx="8833607" cy="41806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4359">
                  <a:extLst>
                    <a:ext uri="{9D8B030D-6E8A-4147-A177-3AD203B41FA5}">
                      <a16:colId xmlns:a16="http://schemas.microsoft.com/office/drawing/2014/main" val="2809616953"/>
                    </a:ext>
                  </a:extLst>
                </a:gridCol>
                <a:gridCol w="514080">
                  <a:extLst>
                    <a:ext uri="{9D8B030D-6E8A-4147-A177-3AD203B41FA5}">
                      <a16:colId xmlns:a16="http://schemas.microsoft.com/office/drawing/2014/main" val="2417560557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3001952652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3356489846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286759336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1786473665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2505141491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3578802026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1075741959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2448154024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3621082229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908600045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4226009850"/>
                    </a:ext>
                  </a:extLst>
                </a:gridCol>
                <a:gridCol w="411264">
                  <a:extLst>
                    <a:ext uri="{9D8B030D-6E8A-4147-A177-3AD203B41FA5}">
                      <a16:colId xmlns:a16="http://schemas.microsoft.com/office/drawing/2014/main" val="1948937531"/>
                    </a:ext>
                  </a:extLst>
                </a:gridCol>
              </a:tblGrid>
              <a:tr h="47205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Oftalmologs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45739"/>
                  </a:ext>
                </a:extLst>
              </a:tr>
              <a:tr h="134835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482730076"/>
                  </a:ext>
                </a:extLst>
              </a:tr>
              <a:tr h="47205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9565587"/>
                  </a:ext>
                </a:extLst>
              </a:tr>
              <a:tr h="47205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0333794"/>
                  </a:ext>
                </a:extLst>
              </a:tr>
              <a:tr h="47205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7811302"/>
                  </a:ext>
                </a:extLst>
              </a:tr>
              <a:tr h="47205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16199684"/>
                  </a:ext>
                </a:extLst>
              </a:tr>
              <a:tr h="47205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4931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9244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0FFF8-0DF7-49C1-AFC1-07D3C2EFD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3106"/>
          </a:xfrm>
        </p:spPr>
        <p:txBody>
          <a:bodyPr>
            <a:noAutofit/>
          </a:bodyPr>
          <a:lstStyle/>
          <a:p>
            <a:pPr algn="ctr"/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Onkologs </a:t>
            </a:r>
            <a:r>
              <a:rPr lang="lv-LV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ķīmijterapeits</a:t>
            </a:r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8CF875-3692-7861-C4F0-FF8CD8241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634339"/>
              </p:ext>
            </p:extLst>
          </p:nvPr>
        </p:nvGraphicFramePr>
        <p:xfrm>
          <a:off x="2435290" y="1558212"/>
          <a:ext cx="9171989" cy="38348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4001">
                  <a:extLst>
                    <a:ext uri="{9D8B030D-6E8A-4147-A177-3AD203B41FA5}">
                      <a16:colId xmlns:a16="http://schemas.microsoft.com/office/drawing/2014/main" val="2614645761"/>
                    </a:ext>
                  </a:extLst>
                </a:gridCol>
                <a:gridCol w="533772">
                  <a:extLst>
                    <a:ext uri="{9D8B030D-6E8A-4147-A177-3AD203B41FA5}">
                      <a16:colId xmlns:a16="http://schemas.microsoft.com/office/drawing/2014/main" val="4059346217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2909107896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4278952209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776082955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4107821199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550479090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718960571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2706463785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992488203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1281597478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2176819039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1767524515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4082727914"/>
                    </a:ext>
                  </a:extLst>
                </a:gridCol>
              </a:tblGrid>
              <a:tr h="5266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Onkologs </a:t>
                      </a:r>
                      <a:r>
                        <a:rPr lang="lv-LV" sz="1200" b="1" u="none" strike="noStrike" dirty="0" err="1">
                          <a:effectLst/>
                        </a:rPr>
                        <a:t>ķīmijterapeits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941804"/>
                  </a:ext>
                </a:extLst>
              </a:tr>
              <a:tr h="120153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657567488"/>
                  </a:ext>
                </a:extLst>
              </a:tr>
              <a:tr h="52666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82563629"/>
                  </a:ext>
                </a:extLst>
              </a:tr>
              <a:tr h="52666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315433"/>
                  </a:ext>
                </a:extLst>
              </a:tr>
              <a:tr h="52666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732004"/>
                  </a:ext>
                </a:extLst>
              </a:tr>
              <a:tr h="52666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884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5513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C01E8-8E73-4C41-9A26-88B0D12B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143"/>
            <a:ext cx="10515600" cy="577866"/>
          </a:xfrm>
        </p:spPr>
        <p:txBody>
          <a:bodyPr>
            <a:noAutofit/>
          </a:bodyPr>
          <a:lstStyle/>
          <a:p>
            <a:pPr algn="ctr"/>
            <a:b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Otolaringologs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8FB5DF7-C2EB-FCFD-182E-B0F986FB36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604074"/>
              </p:ext>
            </p:extLst>
          </p:nvPr>
        </p:nvGraphicFramePr>
        <p:xfrm>
          <a:off x="2961314" y="1306286"/>
          <a:ext cx="8683293" cy="4373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769">
                  <a:extLst>
                    <a:ext uri="{9D8B030D-6E8A-4147-A177-3AD203B41FA5}">
                      <a16:colId xmlns:a16="http://schemas.microsoft.com/office/drawing/2014/main" val="45190216"/>
                    </a:ext>
                  </a:extLst>
                </a:gridCol>
                <a:gridCol w="505332">
                  <a:extLst>
                    <a:ext uri="{9D8B030D-6E8A-4147-A177-3AD203B41FA5}">
                      <a16:colId xmlns:a16="http://schemas.microsoft.com/office/drawing/2014/main" val="1406937610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609805467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2352352552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3643129302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1084351765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3619707621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554878264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2511991651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2751697612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1686379930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2703886611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1994192520"/>
                    </a:ext>
                  </a:extLst>
                </a:gridCol>
                <a:gridCol w="404266">
                  <a:extLst>
                    <a:ext uri="{9D8B030D-6E8A-4147-A177-3AD203B41FA5}">
                      <a16:colId xmlns:a16="http://schemas.microsoft.com/office/drawing/2014/main" val="633906278"/>
                    </a:ext>
                  </a:extLst>
                </a:gridCol>
              </a:tblGrid>
              <a:tr h="4901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Otolaringologs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537184"/>
                  </a:ext>
                </a:extLst>
              </a:tr>
              <a:tr h="143193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746530511"/>
                  </a:ext>
                </a:extLst>
              </a:tr>
              <a:tr h="49018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8914506"/>
                  </a:ext>
                </a:extLst>
              </a:tr>
              <a:tr h="49018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2695727"/>
                  </a:ext>
                </a:extLst>
              </a:tr>
              <a:tr h="49018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79287807"/>
                  </a:ext>
                </a:extLst>
              </a:tr>
              <a:tr h="49018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1400458"/>
                  </a:ext>
                </a:extLst>
              </a:tr>
              <a:tr h="49018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10595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9496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D17CB-3097-493C-9B54-5AC1E02B1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9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Patologs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368293-1898-91D8-DFE5-9C5FD79DE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64436"/>
              </p:ext>
            </p:extLst>
          </p:nvPr>
        </p:nvGraphicFramePr>
        <p:xfrm>
          <a:off x="1879600" y="1610686"/>
          <a:ext cx="9474199" cy="40770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9784">
                  <a:extLst>
                    <a:ext uri="{9D8B030D-6E8A-4147-A177-3AD203B41FA5}">
                      <a16:colId xmlns:a16="http://schemas.microsoft.com/office/drawing/2014/main" val="1685368154"/>
                    </a:ext>
                  </a:extLst>
                </a:gridCol>
                <a:gridCol w="551359">
                  <a:extLst>
                    <a:ext uri="{9D8B030D-6E8A-4147-A177-3AD203B41FA5}">
                      <a16:colId xmlns:a16="http://schemas.microsoft.com/office/drawing/2014/main" val="1722530812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3838415154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2920464297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871687094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742097530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3560036544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332367266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2422371161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2186987995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2406122271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1490038682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3230300856"/>
                    </a:ext>
                  </a:extLst>
                </a:gridCol>
                <a:gridCol w="441088">
                  <a:extLst>
                    <a:ext uri="{9D8B030D-6E8A-4147-A177-3AD203B41FA5}">
                      <a16:colId xmlns:a16="http://schemas.microsoft.com/office/drawing/2014/main" val="3694125574"/>
                    </a:ext>
                  </a:extLst>
                </a:gridCol>
              </a:tblGrid>
              <a:tr h="5599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Patologs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836644"/>
                  </a:ext>
                </a:extLst>
              </a:tr>
              <a:tr h="127741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492648232"/>
                  </a:ext>
                </a:extLst>
              </a:tr>
              <a:tr h="55992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86291528"/>
                  </a:ext>
                </a:extLst>
              </a:tr>
              <a:tr h="55992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01258913"/>
                  </a:ext>
                </a:extLst>
              </a:tr>
              <a:tr h="55992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1047422"/>
                  </a:ext>
                </a:extLst>
              </a:tr>
              <a:tr h="55992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1169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3781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DD7B-9271-4178-A211-E47C6EE68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0827"/>
          </a:xfrm>
        </p:spPr>
        <p:txBody>
          <a:bodyPr>
            <a:no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Pediatrs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94BF4D-08C4-EFD2-FF07-E0A0495CC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039582"/>
              </p:ext>
            </p:extLst>
          </p:nvPr>
        </p:nvGraphicFramePr>
        <p:xfrm>
          <a:off x="2399251" y="1208015"/>
          <a:ext cx="9261447" cy="5306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8273">
                  <a:extLst>
                    <a:ext uri="{9D8B030D-6E8A-4147-A177-3AD203B41FA5}">
                      <a16:colId xmlns:a16="http://schemas.microsoft.com/office/drawing/2014/main" val="3988067160"/>
                    </a:ext>
                  </a:extLst>
                </a:gridCol>
                <a:gridCol w="538978">
                  <a:extLst>
                    <a:ext uri="{9D8B030D-6E8A-4147-A177-3AD203B41FA5}">
                      <a16:colId xmlns:a16="http://schemas.microsoft.com/office/drawing/2014/main" val="603760904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3519793660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367556592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1910772789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3036459862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2441004171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469890646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2931970599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3830017694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2015955513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1723262393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724036043"/>
                    </a:ext>
                  </a:extLst>
                </a:gridCol>
                <a:gridCol w="431183">
                  <a:extLst>
                    <a:ext uri="{9D8B030D-6E8A-4147-A177-3AD203B41FA5}">
                      <a16:colId xmlns:a16="http://schemas.microsoft.com/office/drawing/2014/main" val="1196893058"/>
                    </a:ext>
                  </a:extLst>
                </a:gridCol>
              </a:tblGrid>
              <a:tr h="3128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Pediatrs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142933"/>
                  </a:ext>
                </a:extLst>
              </a:tr>
              <a:tr h="123900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373082798"/>
                  </a:ext>
                </a:extLst>
              </a:tr>
              <a:tr h="62576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4781263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85051239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40892688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48223581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801727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18531967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Dzemdību nams"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57266150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85306794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67145334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68278324"/>
                  </a:ext>
                </a:extLst>
              </a:tr>
              <a:tr h="3128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5150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42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5E2AE-9438-4005-A124-9E2174570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068"/>
            <a:ext cx="10515600" cy="297605"/>
          </a:xfrm>
        </p:spPr>
        <p:txBody>
          <a:bodyPr>
            <a:noAutofit/>
          </a:bodyPr>
          <a:lstStyle/>
          <a:p>
            <a:pPr algn="ctr"/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Plastikas ķirurgs 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6D20ACC-6E4D-BB4A-C7EE-57D7ADBFB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316957"/>
              </p:ext>
            </p:extLst>
          </p:nvPr>
        </p:nvGraphicFramePr>
        <p:xfrm>
          <a:off x="2374084" y="1539550"/>
          <a:ext cx="9121219" cy="40475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4553">
                  <a:extLst>
                    <a:ext uri="{9D8B030D-6E8A-4147-A177-3AD203B41FA5}">
                      <a16:colId xmlns:a16="http://schemas.microsoft.com/office/drawing/2014/main" val="1875819390"/>
                    </a:ext>
                  </a:extLst>
                </a:gridCol>
                <a:gridCol w="530818">
                  <a:extLst>
                    <a:ext uri="{9D8B030D-6E8A-4147-A177-3AD203B41FA5}">
                      <a16:colId xmlns:a16="http://schemas.microsoft.com/office/drawing/2014/main" val="357555467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4151071022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3649465429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692342835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395340199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873050585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2753067075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974436639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1870255667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2334835593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4239771723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276201832"/>
                    </a:ext>
                  </a:extLst>
                </a:gridCol>
                <a:gridCol w="424654">
                  <a:extLst>
                    <a:ext uri="{9D8B030D-6E8A-4147-A177-3AD203B41FA5}">
                      <a16:colId xmlns:a16="http://schemas.microsoft.com/office/drawing/2014/main" val="632782322"/>
                    </a:ext>
                  </a:extLst>
                </a:gridCol>
              </a:tblGrid>
              <a:tr h="7663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Plastikas ķirurgs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977620"/>
                  </a:ext>
                </a:extLst>
              </a:tr>
              <a:tr h="174839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627064919"/>
                  </a:ext>
                </a:extLst>
              </a:tr>
              <a:tr h="76637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2775742"/>
                  </a:ext>
                </a:extLst>
              </a:tr>
              <a:tr h="76637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697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9345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F34C2-8362-47C1-8390-D428BF3BB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7436"/>
            <a:ext cx="10515600" cy="297605"/>
          </a:xfrm>
        </p:spPr>
        <p:txBody>
          <a:bodyPr>
            <a:no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Pneimonologs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64D4C5-91E3-88CD-C983-85B483B55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032603"/>
              </p:ext>
            </p:extLst>
          </p:nvPr>
        </p:nvGraphicFramePr>
        <p:xfrm>
          <a:off x="2374084" y="1291905"/>
          <a:ext cx="9286606" cy="5188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7915">
                  <a:extLst>
                    <a:ext uri="{9D8B030D-6E8A-4147-A177-3AD203B41FA5}">
                      <a16:colId xmlns:a16="http://schemas.microsoft.com/office/drawing/2014/main" val="3201259432"/>
                    </a:ext>
                  </a:extLst>
                </a:gridCol>
                <a:gridCol w="540443">
                  <a:extLst>
                    <a:ext uri="{9D8B030D-6E8A-4147-A177-3AD203B41FA5}">
                      <a16:colId xmlns:a16="http://schemas.microsoft.com/office/drawing/2014/main" val="3871717363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4089152191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2398573946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3796074197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4079021931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939082199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2209063494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3175278044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638611414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1874968301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506828243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2354744695"/>
                    </a:ext>
                  </a:extLst>
                </a:gridCol>
                <a:gridCol w="432354">
                  <a:extLst>
                    <a:ext uri="{9D8B030D-6E8A-4147-A177-3AD203B41FA5}">
                      <a16:colId xmlns:a16="http://schemas.microsoft.com/office/drawing/2014/main" val="2646980632"/>
                    </a:ext>
                  </a:extLst>
                </a:gridCol>
              </a:tblGrid>
              <a:tr h="3797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Pneimonologs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447923"/>
                  </a:ext>
                </a:extLst>
              </a:tr>
              <a:tr h="139029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626719926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337522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62717702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6289477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20163827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7817706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7517775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8036796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11317651"/>
                  </a:ext>
                </a:extLst>
              </a:tr>
              <a:tr h="3797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40009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4351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E0E58-98A5-4DD2-AEE0-8E32A56CE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662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Psihiatrs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1E69451-298D-3A96-A3EB-28CDB49BB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845488"/>
              </p:ext>
            </p:extLst>
          </p:nvPr>
        </p:nvGraphicFramePr>
        <p:xfrm>
          <a:off x="2481943" y="1296955"/>
          <a:ext cx="9171989" cy="51480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4001">
                  <a:extLst>
                    <a:ext uri="{9D8B030D-6E8A-4147-A177-3AD203B41FA5}">
                      <a16:colId xmlns:a16="http://schemas.microsoft.com/office/drawing/2014/main" val="3967326713"/>
                    </a:ext>
                  </a:extLst>
                </a:gridCol>
                <a:gridCol w="533772">
                  <a:extLst>
                    <a:ext uri="{9D8B030D-6E8A-4147-A177-3AD203B41FA5}">
                      <a16:colId xmlns:a16="http://schemas.microsoft.com/office/drawing/2014/main" val="3648720529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43847160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2823787377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1221136148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187273146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263444972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72938309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4095119840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1489701652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2232937751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1119209272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3555074768"/>
                    </a:ext>
                  </a:extLst>
                </a:gridCol>
                <a:gridCol w="427018">
                  <a:extLst>
                    <a:ext uri="{9D8B030D-6E8A-4147-A177-3AD203B41FA5}">
                      <a16:colId xmlns:a16="http://schemas.microsoft.com/office/drawing/2014/main" val="1810836181"/>
                    </a:ext>
                  </a:extLst>
                </a:gridCol>
              </a:tblGrid>
              <a:tr h="3561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Psihiatrs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230717"/>
                  </a:ext>
                </a:extLst>
              </a:tr>
              <a:tr h="123002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275529161"/>
                  </a:ext>
                </a:extLst>
              </a:tr>
              <a:tr h="71236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2236425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1052704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 err="1">
                          <a:effectLst/>
                        </a:rPr>
                        <a:t>SIA"Ogres</a:t>
                      </a:r>
                      <a:r>
                        <a:rPr lang="lv-LV" sz="1200" u="none" strike="noStrike" dirty="0">
                          <a:effectLst/>
                        </a:rPr>
                        <a:t> rajona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95764130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 "Piejūras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35491122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21220281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"Daugavpils psihoneiroloģiskā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2951697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"Rīgas psihiatrijas un narkoloģijas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76217255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"Slimnīca "Ģintermuiža""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16960362"/>
                  </a:ext>
                </a:extLst>
              </a:tr>
              <a:tr h="35618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"Strenču psihoneiroloģiskā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13213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7435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17028-CF2B-4067-A788-0E83FD2AD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756" y="289421"/>
            <a:ext cx="10515600" cy="356328"/>
          </a:xfrm>
        </p:spPr>
        <p:txBody>
          <a:bodyPr>
            <a:no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Psihoterapeits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2B28E1E-FC43-EEE2-C8BA-97E5B5ACB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774589"/>
              </p:ext>
            </p:extLst>
          </p:nvPr>
        </p:nvGraphicFramePr>
        <p:xfrm>
          <a:off x="2072080" y="1518407"/>
          <a:ext cx="9152394" cy="35401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491">
                  <a:extLst>
                    <a:ext uri="{9D8B030D-6E8A-4147-A177-3AD203B41FA5}">
                      <a16:colId xmlns:a16="http://schemas.microsoft.com/office/drawing/2014/main" val="538448313"/>
                    </a:ext>
                  </a:extLst>
                </a:gridCol>
                <a:gridCol w="532631">
                  <a:extLst>
                    <a:ext uri="{9D8B030D-6E8A-4147-A177-3AD203B41FA5}">
                      <a16:colId xmlns:a16="http://schemas.microsoft.com/office/drawing/2014/main" val="2485173962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314899765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2044091120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781886832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1356319632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320086291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2969897931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2388448613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3507701712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3654700520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1838530223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781662298"/>
                    </a:ext>
                  </a:extLst>
                </a:gridCol>
                <a:gridCol w="426106">
                  <a:extLst>
                    <a:ext uri="{9D8B030D-6E8A-4147-A177-3AD203B41FA5}">
                      <a16:colId xmlns:a16="http://schemas.microsoft.com/office/drawing/2014/main" val="2191976548"/>
                    </a:ext>
                  </a:extLst>
                </a:gridCol>
              </a:tblGrid>
              <a:tr h="6496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Psihoterapeits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361769"/>
                  </a:ext>
                </a:extLst>
              </a:tr>
              <a:tr h="148212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994830231"/>
                  </a:ext>
                </a:extLst>
              </a:tr>
              <a:tr h="64965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9840377"/>
                  </a:ext>
                </a:extLst>
              </a:tr>
              <a:tr h="75871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267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0825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5FC18-9BFF-4297-93C2-3B64E6D65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250" y="365126"/>
            <a:ext cx="9105550" cy="305994"/>
          </a:xfrm>
        </p:spPr>
        <p:txBody>
          <a:bodyPr>
            <a:no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Radiologs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256C02-5786-5C04-6761-839967F00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468703"/>
              </p:ext>
            </p:extLst>
          </p:nvPr>
        </p:nvGraphicFramePr>
        <p:xfrm>
          <a:off x="2332139" y="1543573"/>
          <a:ext cx="8900710" cy="48793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0069">
                  <a:extLst>
                    <a:ext uri="{9D8B030D-6E8A-4147-A177-3AD203B41FA5}">
                      <a16:colId xmlns:a16="http://schemas.microsoft.com/office/drawing/2014/main" val="3357506989"/>
                    </a:ext>
                  </a:extLst>
                </a:gridCol>
                <a:gridCol w="517985">
                  <a:extLst>
                    <a:ext uri="{9D8B030D-6E8A-4147-A177-3AD203B41FA5}">
                      <a16:colId xmlns:a16="http://schemas.microsoft.com/office/drawing/2014/main" val="2325367282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491411995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1808095511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2943133039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3561043073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1395194938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1121929256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2600632198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4104605186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2844252456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1021269346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513211818"/>
                    </a:ext>
                  </a:extLst>
                </a:gridCol>
                <a:gridCol w="414388">
                  <a:extLst>
                    <a:ext uri="{9D8B030D-6E8A-4147-A177-3AD203B41FA5}">
                      <a16:colId xmlns:a16="http://schemas.microsoft.com/office/drawing/2014/main" val="2073146108"/>
                    </a:ext>
                  </a:extLst>
                </a:gridCol>
              </a:tblGrid>
              <a:tr h="27596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Radiologs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723429"/>
                  </a:ext>
                </a:extLst>
              </a:tr>
              <a:tr h="101594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722930830"/>
                  </a:ext>
                </a:extLst>
              </a:tr>
              <a:tr h="5519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83672521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80487099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93853133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15699860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2.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75354295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70275472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5400408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81370433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46752533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8089209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63519809"/>
                  </a:ext>
                </a:extLst>
              </a:tr>
              <a:tr h="27596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9062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66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8CF6-DC60-40A1-95E5-4E0EDDDE9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700" b="1" i="0" u="none" strike="noStrike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Anesteziologs</a:t>
            </a:r>
            <a:r>
              <a:rPr lang="en-US" sz="27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700" b="1" i="0" u="none" strike="noStrike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reanimatologs</a:t>
            </a:r>
            <a:r>
              <a:rPr lang="en-US" sz="27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 </a:t>
            </a:r>
            <a:br>
              <a:rPr lang="en-US" sz="1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7B5490-CD7B-4D43-8F54-E3D7FE76D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806864"/>
              </p:ext>
            </p:extLst>
          </p:nvPr>
        </p:nvGraphicFramePr>
        <p:xfrm>
          <a:off x="2298582" y="1434517"/>
          <a:ext cx="8508563" cy="5108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7567">
                  <a:extLst>
                    <a:ext uri="{9D8B030D-6E8A-4147-A177-3AD203B41FA5}">
                      <a16:colId xmlns:a16="http://schemas.microsoft.com/office/drawing/2014/main" val="4214265942"/>
                    </a:ext>
                  </a:extLst>
                </a:gridCol>
                <a:gridCol w="792966">
                  <a:extLst>
                    <a:ext uri="{9D8B030D-6E8A-4147-A177-3AD203B41FA5}">
                      <a16:colId xmlns:a16="http://schemas.microsoft.com/office/drawing/2014/main" val="159100246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3201238916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2200559001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2760108429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2931240881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1266406858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2934187351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1889783953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2161302962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977784910"/>
                    </a:ext>
                  </a:extLst>
                </a:gridCol>
                <a:gridCol w="436803">
                  <a:extLst>
                    <a:ext uri="{9D8B030D-6E8A-4147-A177-3AD203B41FA5}">
                      <a16:colId xmlns:a16="http://schemas.microsoft.com/office/drawing/2014/main" val="532993906"/>
                    </a:ext>
                  </a:extLst>
                </a:gridCol>
              </a:tblGrid>
              <a:tr h="3378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Anesteziologs, reanimatologs 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012523"/>
                  </a:ext>
                </a:extLst>
              </a:tr>
              <a:tr h="104731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754972154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2652931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"Alūksnes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29806736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0123345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39308929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"Jēkabpils reģionālā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0808577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"Jūrmalas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2963056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7565712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19614790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"Preiļu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23324452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2.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50919815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85104941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"Tukuma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022813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3926671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0517089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SIA"Balvu un Gulbenes slimnīcu apvienība"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44964948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6872930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69362389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08245050"/>
                  </a:ext>
                </a:extLst>
              </a:tr>
              <a:tr h="19598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"Traumatoloģijas un ortopēdijas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10744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6731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4546D-739D-495A-9293-877BF61E6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1495"/>
          </a:xfrm>
        </p:spPr>
        <p:txBody>
          <a:bodyPr>
            <a:no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Radiologs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terapeits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ADCD5B-112C-3F51-BC52-37E20DFA9A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696291"/>
              </p:ext>
            </p:extLst>
          </p:nvPr>
        </p:nvGraphicFramePr>
        <p:xfrm>
          <a:off x="1879600" y="1526795"/>
          <a:ext cx="8791200" cy="34898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8109">
                  <a:extLst>
                    <a:ext uri="{9D8B030D-6E8A-4147-A177-3AD203B41FA5}">
                      <a16:colId xmlns:a16="http://schemas.microsoft.com/office/drawing/2014/main" val="1079404086"/>
                    </a:ext>
                  </a:extLst>
                </a:gridCol>
                <a:gridCol w="511611">
                  <a:extLst>
                    <a:ext uri="{9D8B030D-6E8A-4147-A177-3AD203B41FA5}">
                      <a16:colId xmlns:a16="http://schemas.microsoft.com/office/drawing/2014/main" val="1418663122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2537231460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3138819519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3036389222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2995511553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4122177479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134556833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7091924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4029741237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3383602231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4272325107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2633435629"/>
                    </a:ext>
                  </a:extLst>
                </a:gridCol>
                <a:gridCol w="409290">
                  <a:extLst>
                    <a:ext uri="{9D8B030D-6E8A-4147-A177-3AD203B41FA5}">
                      <a16:colId xmlns:a16="http://schemas.microsoft.com/office/drawing/2014/main" val="1453584351"/>
                    </a:ext>
                  </a:extLst>
                </a:gridCol>
              </a:tblGrid>
              <a:tr h="4440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Radiologs terapeits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322754"/>
                  </a:ext>
                </a:extLst>
              </a:tr>
              <a:tr h="215769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816228735"/>
                  </a:ext>
                </a:extLst>
              </a:tr>
              <a:tr h="4651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33520076"/>
                  </a:ext>
                </a:extLst>
              </a:tr>
              <a:tr h="42290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10388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127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0761F-1A3A-4CA5-B281-6183BDD33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3440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Reimatologs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800052-6474-4D40-87D0-7B30E8368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45340"/>
              </p:ext>
            </p:extLst>
          </p:nvPr>
        </p:nvGraphicFramePr>
        <p:xfrm>
          <a:off x="2239346" y="1520890"/>
          <a:ext cx="9349275" cy="43036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81922">
                  <a:extLst>
                    <a:ext uri="{9D8B030D-6E8A-4147-A177-3AD203B41FA5}">
                      <a16:colId xmlns:a16="http://schemas.microsoft.com/office/drawing/2014/main" val="3084324690"/>
                    </a:ext>
                  </a:extLst>
                </a:gridCol>
                <a:gridCol w="544089">
                  <a:extLst>
                    <a:ext uri="{9D8B030D-6E8A-4147-A177-3AD203B41FA5}">
                      <a16:colId xmlns:a16="http://schemas.microsoft.com/office/drawing/2014/main" val="2082939394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2911821722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2688542580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2168904608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1423526930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3020051146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393510865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520825235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2629841514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4077655722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3926357808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2395010125"/>
                    </a:ext>
                  </a:extLst>
                </a:gridCol>
                <a:gridCol w="435272">
                  <a:extLst>
                    <a:ext uri="{9D8B030D-6E8A-4147-A177-3AD203B41FA5}">
                      <a16:colId xmlns:a16="http://schemas.microsoft.com/office/drawing/2014/main" val="3032202739"/>
                    </a:ext>
                  </a:extLst>
                </a:gridCol>
              </a:tblGrid>
              <a:tr h="4912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Reimatologs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463924"/>
                  </a:ext>
                </a:extLst>
              </a:tr>
              <a:tr h="135622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515972392"/>
                  </a:ext>
                </a:extLst>
              </a:tr>
              <a:tr h="9824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1590677"/>
                  </a:ext>
                </a:extLst>
              </a:tr>
              <a:tr h="4912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82103307"/>
                  </a:ext>
                </a:extLst>
              </a:tr>
              <a:tr h="4912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5836813"/>
                  </a:ext>
                </a:extLst>
              </a:tr>
              <a:tr h="4912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1608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0684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325C5-513E-4350-B181-5C87B8415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8941"/>
          </a:xfrm>
        </p:spPr>
        <p:txBody>
          <a:bodyPr>
            <a:normAutofit/>
          </a:bodyPr>
          <a:lstStyle/>
          <a:p>
            <a:pPr algn="ctr"/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Sirds ķirurgs 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2C43CBE-6D40-5F30-2A3F-7012876E6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022074"/>
              </p:ext>
            </p:extLst>
          </p:nvPr>
        </p:nvGraphicFramePr>
        <p:xfrm>
          <a:off x="2466363" y="1442905"/>
          <a:ext cx="8699383" cy="3777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2934">
                  <a:extLst>
                    <a:ext uri="{9D8B030D-6E8A-4147-A177-3AD203B41FA5}">
                      <a16:colId xmlns:a16="http://schemas.microsoft.com/office/drawing/2014/main" val="1416504807"/>
                    </a:ext>
                  </a:extLst>
                </a:gridCol>
                <a:gridCol w="506269">
                  <a:extLst>
                    <a:ext uri="{9D8B030D-6E8A-4147-A177-3AD203B41FA5}">
                      <a16:colId xmlns:a16="http://schemas.microsoft.com/office/drawing/2014/main" val="3885738572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360263707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3434539327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2998239042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491442396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715608880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2699626698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3029418880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1812238318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2036077755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1196185896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653712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984897584"/>
                    </a:ext>
                  </a:extLst>
                </a:gridCol>
              </a:tblGrid>
              <a:tr h="7730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Sirds ķirurgs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892963"/>
                  </a:ext>
                </a:extLst>
              </a:tr>
              <a:tr h="145839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248830589"/>
                  </a:ext>
                </a:extLst>
              </a:tr>
              <a:tr h="77307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00512181"/>
                  </a:ext>
                </a:extLst>
              </a:tr>
              <a:tr h="77307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3721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9084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6E1A4-90F0-40A1-80EA-4AE141811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374" y="432237"/>
            <a:ext cx="10515600" cy="582831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Sporta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ārsts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AFB1B40-DBF9-ABFC-0311-394934F41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419098"/>
              </p:ext>
            </p:extLst>
          </p:nvPr>
        </p:nvGraphicFramePr>
        <p:xfrm>
          <a:off x="2634143" y="1409351"/>
          <a:ext cx="8808447" cy="33526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4716">
                  <a:extLst>
                    <a:ext uri="{9D8B030D-6E8A-4147-A177-3AD203B41FA5}">
                      <a16:colId xmlns:a16="http://schemas.microsoft.com/office/drawing/2014/main" val="4152341118"/>
                    </a:ext>
                  </a:extLst>
                </a:gridCol>
                <a:gridCol w="512615">
                  <a:extLst>
                    <a:ext uri="{9D8B030D-6E8A-4147-A177-3AD203B41FA5}">
                      <a16:colId xmlns:a16="http://schemas.microsoft.com/office/drawing/2014/main" val="2750183827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153258426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2340626590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2620284036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490560557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05042589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808974226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3907072553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2751543523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234133439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752696627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4118998674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2520300550"/>
                    </a:ext>
                  </a:extLst>
                </a:gridCol>
              </a:tblGrid>
              <a:tr h="7116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Sporta ārsts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494527"/>
                  </a:ext>
                </a:extLst>
              </a:tr>
              <a:tr h="121786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627920857"/>
                  </a:ext>
                </a:extLst>
              </a:tr>
              <a:tr h="71160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9946075"/>
                  </a:ext>
                </a:extLst>
              </a:tr>
              <a:tr h="71160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4540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4984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B4FD8-1DA6-4812-B49E-A7667B23E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7330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Tiesu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medicīnas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eksperts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1003C3-3693-31A6-70B5-5DE14F3E6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129350"/>
              </p:ext>
            </p:extLst>
          </p:nvPr>
        </p:nvGraphicFramePr>
        <p:xfrm>
          <a:off x="2608975" y="1820410"/>
          <a:ext cx="8581934" cy="33472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7937">
                  <a:extLst>
                    <a:ext uri="{9D8B030D-6E8A-4147-A177-3AD203B41FA5}">
                      <a16:colId xmlns:a16="http://schemas.microsoft.com/office/drawing/2014/main" val="1799809455"/>
                    </a:ext>
                  </a:extLst>
                </a:gridCol>
                <a:gridCol w="499433">
                  <a:extLst>
                    <a:ext uri="{9D8B030D-6E8A-4147-A177-3AD203B41FA5}">
                      <a16:colId xmlns:a16="http://schemas.microsoft.com/office/drawing/2014/main" val="2269468165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1953525104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2658027314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2164071815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661506399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3448275618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1016705830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2193012201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3674924628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970026604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1385407200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2960761597"/>
                    </a:ext>
                  </a:extLst>
                </a:gridCol>
                <a:gridCol w="399547">
                  <a:extLst>
                    <a:ext uri="{9D8B030D-6E8A-4147-A177-3AD203B41FA5}">
                      <a16:colId xmlns:a16="http://schemas.microsoft.com/office/drawing/2014/main" val="2713717581"/>
                    </a:ext>
                  </a:extLst>
                </a:gridCol>
              </a:tblGrid>
              <a:tr h="6616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Tiesu medicīnas eksperts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263554"/>
                  </a:ext>
                </a:extLst>
              </a:tr>
              <a:tr h="202387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343513633"/>
                  </a:ext>
                </a:extLst>
              </a:tr>
              <a:tr h="66166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9499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8248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4268-2C38-43AF-B3DC-37DC2756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3774"/>
          </a:xfrm>
        </p:spPr>
        <p:txBody>
          <a:bodyPr>
            <a:normAutofit/>
          </a:bodyPr>
          <a:lstStyle/>
          <a:p>
            <a:pPr algn="ctr"/>
            <a:r>
              <a:rPr lang="lv-LV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Torakālais</a:t>
            </a:r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ķirurgs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C24C37B-CF14-C8E8-A09D-B0C62DBE9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165939"/>
              </p:ext>
            </p:extLst>
          </p:nvPr>
        </p:nvGraphicFramePr>
        <p:xfrm>
          <a:off x="2608976" y="1761687"/>
          <a:ext cx="8489658" cy="34478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2583">
                  <a:extLst>
                    <a:ext uri="{9D8B030D-6E8A-4147-A177-3AD203B41FA5}">
                      <a16:colId xmlns:a16="http://schemas.microsoft.com/office/drawing/2014/main" val="35541920"/>
                    </a:ext>
                  </a:extLst>
                </a:gridCol>
                <a:gridCol w="494063">
                  <a:extLst>
                    <a:ext uri="{9D8B030D-6E8A-4147-A177-3AD203B41FA5}">
                      <a16:colId xmlns:a16="http://schemas.microsoft.com/office/drawing/2014/main" val="3061463394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1612027494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1766043719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3764269306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808460535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911067192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1023490569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1404882417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2925033953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758796150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3386295213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2072282039"/>
                    </a:ext>
                  </a:extLst>
                </a:gridCol>
                <a:gridCol w="395251">
                  <a:extLst>
                    <a:ext uri="{9D8B030D-6E8A-4147-A177-3AD203B41FA5}">
                      <a16:colId xmlns:a16="http://schemas.microsoft.com/office/drawing/2014/main" val="2942238418"/>
                    </a:ext>
                  </a:extLst>
                </a:gridCol>
              </a:tblGrid>
              <a:tr h="6528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Torakālais</a:t>
                      </a:r>
                      <a:r>
                        <a:rPr lang="lv-LV" sz="1200" b="1" u="none" strike="noStrike" dirty="0">
                          <a:effectLst/>
                        </a:rPr>
                        <a:t> ķirurgs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171176"/>
                  </a:ext>
                </a:extLst>
              </a:tr>
              <a:tr h="148936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453946686"/>
                  </a:ext>
                </a:extLst>
              </a:tr>
              <a:tr h="65283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2982131"/>
                  </a:ext>
                </a:extLst>
              </a:tr>
              <a:tr h="65283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4585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4862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D4EB7-D526-4B78-94F7-C8A99D884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138" y="365126"/>
            <a:ext cx="9172662" cy="423440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Traumatologs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ortopēds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7DDCC9C-6164-CA8A-EDAC-E55F79CA4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62418"/>
              </p:ext>
            </p:extLst>
          </p:nvPr>
        </p:nvGraphicFramePr>
        <p:xfrm>
          <a:off x="2457974" y="1342239"/>
          <a:ext cx="9362118" cy="5242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86842">
                  <a:extLst>
                    <a:ext uri="{9D8B030D-6E8A-4147-A177-3AD203B41FA5}">
                      <a16:colId xmlns:a16="http://schemas.microsoft.com/office/drawing/2014/main" val="3523019606"/>
                    </a:ext>
                  </a:extLst>
                </a:gridCol>
                <a:gridCol w="544836">
                  <a:extLst>
                    <a:ext uri="{9D8B030D-6E8A-4147-A177-3AD203B41FA5}">
                      <a16:colId xmlns:a16="http://schemas.microsoft.com/office/drawing/2014/main" val="2024319383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3294345083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411529890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1372840709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1640366414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1428763907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3971856950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3598081535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2250877965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2783308658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3739501294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799532166"/>
                    </a:ext>
                  </a:extLst>
                </a:gridCol>
                <a:gridCol w="435870">
                  <a:extLst>
                    <a:ext uri="{9D8B030D-6E8A-4147-A177-3AD203B41FA5}">
                      <a16:colId xmlns:a16="http://schemas.microsoft.com/office/drawing/2014/main" val="396337017"/>
                    </a:ext>
                  </a:extLst>
                </a:gridCol>
              </a:tblGrid>
              <a:tr h="2508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Traumatologs</a:t>
                      </a:r>
                      <a:r>
                        <a:rPr lang="lv-LV" sz="1200" b="1" u="none" strike="noStrike" dirty="0">
                          <a:effectLst/>
                        </a:rPr>
                        <a:t>, ortopēds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829501"/>
                  </a:ext>
                </a:extLst>
              </a:tr>
              <a:tr h="140758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4231256115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Madonas novada pašvaldības SIA "Madonas slimnīca"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46903502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"Alūksnes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3531480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1849289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51347425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"Jēkabpils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6431605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71498703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2.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8844695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6383935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"Tukuma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0003692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04103179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"Ziemeļkurzemes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2770994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66229438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47473208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5298087"/>
                  </a:ext>
                </a:extLst>
              </a:tr>
              <a:tr h="23892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"Traumatoloģijas un ortopēdijas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7959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8829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93540-8BF6-4632-9506-EA232BE19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0218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Urologs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BAC2681-F674-7426-6A3E-F3F7B8CA6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10603"/>
              </p:ext>
            </p:extLst>
          </p:nvPr>
        </p:nvGraphicFramePr>
        <p:xfrm>
          <a:off x="1971413" y="1761689"/>
          <a:ext cx="9026552" cy="3938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8280">
                  <a:extLst>
                    <a:ext uri="{9D8B030D-6E8A-4147-A177-3AD203B41FA5}">
                      <a16:colId xmlns:a16="http://schemas.microsoft.com/office/drawing/2014/main" val="927764701"/>
                    </a:ext>
                  </a:extLst>
                </a:gridCol>
                <a:gridCol w="525308">
                  <a:extLst>
                    <a:ext uri="{9D8B030D-6E8A-4147-A177-3AD203B41FA5}">
                      <a16:colId xmlns:a16="http://schemas.microsoft.com/office/drawing/2014/main" val="4021572154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155331069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157389157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1056846533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673707726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945184243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66005999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850048457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193999560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4206267778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3301972541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800625992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81287760"/>
                    </a:ext>
                  </a:extLst>
                </a:gridCol>
              </a:tblGrid>
              <a:tr h="3077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Urologs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167245"/>
                  </a:ext>
                </a:extLst>
              </a:tr>
              <a:tr h="128614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591618548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3656645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"Kuldīgas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30212272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0068383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24045120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793139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6555590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7811786"/>
                  </a:ext>
                </a:extLst>
              </a:tr>
              <a:tr h="29310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74496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4441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619511-5582-4206-BF7A-242C69F17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Klīniskais mikrobiologs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8F6B5E3-372D-EC29-43D4-529AFCFD15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564487"/>
              </p:ext>
            </p:extLst>
          </p:nvPr>
        </p:nvGraphicFramePr>
        <p:xfrm>
          <a:off x="2318158" y="2051226"/>
          <a:ext cx="9026552" cy="25661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8280">
                  <a:extLst>
                    <a:ext uri="{9D8B030D-6E8A-4147-A177-3AD203B41FA5}">
                      <a16:colId xmlns:a16="http://schemas.microsoft.com/office/drawing/2014/main" val="2825414514"/>
                    </a:ext>
                  </a:extLst>
                </a:gridCol>
                <a:gridCol w="525308">
                  <a:extLst>
                    <a:ext uri="{9D8B030D-6E8A-4147-A177-3AD203B41FA5}">
                      <a16:colId xmlns:a16="http://schemas.microsoft.com/office/drawing/2014/main" val="2674450121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1693966364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53624935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821389479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1793276865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3477275334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3106515272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3497242177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4118237457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762978017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2700713931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807885834"/>
                    </a:ext>
                  </a:extLst>
                </a:gridCol>
                <a:gridCol w="420247">
                  <a:extLst>
                    <a:ext uri="{9D8B030D-6E8A-4147-A177-3AD203B41FA5}">
                      <a16:colId xmlns:a16="http://schemas.microsoft.com/office/drawing/2014/main" val="503673816"/>
                    </a:ext>
                  </a:extLst>
                </a:gridCol>
              </a:tblGrid>
              <a:tr h="2236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Klīniskais mikrobiologs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020385"/>
                  </a:ext>
                </a:extLst>
              </a:tr>
              <a:tr h="140788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422171491"/>
                  </a:ext>
                </a:extLst>
              </a:tr>
              <a:tr h="93464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90140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7645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9F50EA-B222-E19A-A4EC-62D33C301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598" y="2197915"/>
            <a:ext cx="7958223" cy="1333849"/>
          </a:xfrm>
        </p:spPr>
        <p:txBody>
          <a:bodyPr/>
          <a:lstStyle/>
          <a:p>
            <a:pPr algn="ctr"/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lv-LV" dirty="0" err="1">
                <a:solidFill>
                  <a:schemeClr val="accent2">
                    <a:lumMod val="75000"/>
                  </a:schemeClr>
                </a:solidFill>
              </a:rPr>
              <a:t>Apakšspecialitātes</a:t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5297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45053-7507-4DD7-8638-3EF262B6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6978"/>
          </a:xfrm>
        </p:spPr>
        <p:txBody>
          <a:bodyPr>
            <a:normAutofit/>
          </a:bodyPr>
          <a:lstStyle/>
          <a:p>
            <a:pPr algn="ctr"/>
            <a:r>
              <a:rPr lang="en-US" sz="2400" b="1" i="0" u="none" strike="noStrike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Arodveselības</a:t>
            </a:r>
            <a:r>
              <a:rPr lang="en-US" sz="24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un </a:t>
            </a:r>
            <a:r>
              <a:rPr lang="en-US" sz="2400" b="1" i="0" u="none" strike="noStrike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arodslimību</a:t>
            </a:r>
            <a:r>
              <a:rPr lang="en-US" sz="24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1" i="0" u="none" strike="noStrike" dirty="0" err="1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ārsts</a:t>
            </a:r>
            <a:r>
              <a:rPr lang="en-US" sz="24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br>
              <a:rPr lang="en-US" sz="18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7F50E0-14A1-A3B9-082F-BE19FFD80C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625401"/>
              </p:ext>
            </p:extLst>
          </p:nvPr>
        </p:nvGraphicFramePr>
        <p:xfrm>
          <a:off x="2286000" y="1822174"/>
          <a:ext cx="9236768" cy="246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2164">
                  <a:extLst>
                    <a:ext uri="{9D8B030D-6E8A-4147-A177-3AD203B41FA5}">
                      <a16:colId xmlns:a16="http://schemas.microsoft.com/office/drawing/2014/main" val="2933607091"/>
                    </a:ext>
                  </a:extLst>
                </a:gridCol>
                <a:gridCol w="592734">
                  <a:extLst>
                    <a:ext uri="{9D8B030D-6E8A-4147-A177-3AD203B41FA5}">
                      <a16:colId xmlns:a16="http://schemas.microsoft.com/office/drawing/2014/main" val="3888116637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2691677925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2794536055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633463190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849416907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384408968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638474246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2857292994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4075477359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3582258807"/>
                    </a:ext>
                  </a:extLst>
                </a:gridCol>
                <a:gridCol w="474187">
                  <a:extLst>
                    <a:ext uri="{9D8B030D-6E8A-4147-A177-3AD203B41FA5}">
                      <a16:colId xmlns:a16="http://schemas.microsoft.com/office/drawing/2014/main" val="2083447700"/>
                    </a:ext>
                  </a:extLst>
                </a:gridCol>
              </a:tblGrid>
              <a:tr h="3678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Arodveselības un arodslimību ārsts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047402"/>
                  </a:ext>
                </a:extLst>
              </a:tr>
              <a:tr h="136096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103803475"/>
                  </a:ext>
                </a:extLst>
              </a:tr>
              <a:tr h="36787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7142153"/>
                  </a:ext>
                </a:extLst>
              </a:tr>
              <a:tr h="36787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0802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5220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A09062C-FF45-19E7-7D4C-DD9BA676F8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594846"/>
              </p:ext>
            </p:extLst>
          </p:nvPr>
        </p:nvGraphicFramePr>
        <p:xfrm>
          <a:off x="2650921" y="1627475"/>
          <a:ext cx="8741329" cy="2751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9004">
                  <a:extLst>
                    <a:ext uri="{9D8B030D-6E8A-4147-A177-3AD203B41FA5}">
                      <a16:colId xmlns:a16="http://schemas.microsoft.com/office/drawing/2014/main" val="3739217363"/>
                    </a:ext>
                  </a:extLst>
                </a:gridCol>
                <a:gridCol w="508709">
                  <a:extLst>
                    <a:ext uri="{9D8B030D-6E8A-4147-A177-3AD203B41FA5}">
                      <a16:colId xmlns:a16="http://schemas.microsoft.com/office/drawing/2014/main" val="316274306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773270718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156461661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3020050262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2979984634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2136166994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2887581012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1817014116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3192953515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125671499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436254693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3253767148"/>
                    </a:ext>
                  </a:extLst>
                </a:gridCol>
                <a:gridCol w="406968">
                  <a:extLst>
                    <a:ext uri="{9D8B030D-6E8A-4147-A177-3AD203B41FA5}">
                      <a16:colId xmlns:a16="http://schemas.microsoft.com/office/drawing/2014/main" val="3898428190"/>
                    </a:ext>
                  </a:extLst>
                </a:gridCol>
              </a:tblGrid>
              <a:tr h="2680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Bērnu </a:t>
                      </a:r>
                      <a:r>
                        <a:rPr lang="lv-LV" sz="1200" b="1" u="none" strike="noStrike" dirty="0" err="1">
                          <a:effectLst/>
                        </a:rPr>
                        <a:t>hematoonkologs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602442"/>
                  </a:ext>
                </a:extLst>
              </a:tr>
              <a:tr h="221552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920268707"/>
                  </a:ext>
                </a:extLst>
              </a:tr>
              <a:tr h="26802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0447643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9863D86-83A7-16A8-A81A-37F22A363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Bērnu </a:t>
            </a:r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hematoonkologs</a:t>
            </a:r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39744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E6CDFFA-D49B-F1FD-D60F-D54C901A1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Bērnu </a:t>
            </a:r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infektologs</a:t>
            </a:r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br>
              <a:rPr lang="lv-LV" sz="2200" dirty="0">
                <a:latin typeface="Times New Roman" panose="02020603050405020304" pitchFamily="18" charset="0"/>
              </a:rPr>
            </a:br>
            <a:endParaRPr lang="lv-LV" sz="22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C6265C6-A0EB-D8ED-F92B-72D2594D2B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318205"/>
              </p:ext>
            </p:extLst>
          </p:nvPr>
        </p:nvGraphicFramePr>
        <p:xfrm>
          <a:off x="2676089" y="1669408"/>
          <a:ext cx="8542940" cy="34646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2993">
                  <a:extLst>
                    <a:ext uri="{9D8B030D-6E8A-4147-A177-3AD203B41FA5}">
                      <a16:colId xmlns:a16="http://schemas.microsoft.com/office/drawing/2014/main" val="3358271439"/>
                    </a:ext>
                  </a:extLst>
                </a:gridCol>
                <a:gridCol w="497163">
                  <a:extLst>
                    <a:ext uri="{9D8B030D-6E8A-4147-A177-3AD203B41FA5}">
                      <a16:colId xmlns:a16="http://schemas.microsoft.com/office/drawing/2014/main" val="3867891259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1519311807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928730378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1053600924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857186159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63663446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41445341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762575597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728699060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802990504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164833778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67344849"/>
                    </a:ext>
                  </a:extLst>
                </a:gridCol>
                <a:gridCol w="397732">
                  <a:extLst>
                    <a:ext uri="{9D8B030D-6E8A-4147-A177-3AD203B41FA5}">
                      <a16:colId xmlns:a16="http://schemas.microsoft.com/office/drawing/2014/main" val="3114644123"/>
                    </a:ext>
                  </a:extLst>
                </a:gridCol>
              </a:tblGrid>
              <a:tr h="8389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Bērnu </a:t>
                      </a:r>
                      <a:r>
                        <a:rPr lang="lv-LV" sz="1200" b="1" u="none" strike="noStrike" dirty="0" err="1">
                          <a:effectLst/>
                        </a:rPr>
                        <a:t>infektologs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658970"/>
                  </a:ext>
                </a:extLst>
              </a:tr>
              <a:tr h="178675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707862685"/>
                  </a:ext>
                </a:extLst>
              </a:tr>
              <a:tr h="83895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1131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81254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8D90CA-6725-E3F2-7A2B-20BDDEDF78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449189"/>
              </p:ext>
            </p:extLst>
          </p:nvPr>
        </p:nvGraphicFramePr>
        <p:xfrm>
          <a:off x="2718294" y="2099592"/>
          <a:ext cx="8433601" cy="2807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1108">
                  <a:extLst>
                    <a:ext uri="{9D8B030D-6E8A-4147-A177-3AD203B41FA5}">
                      <a16:colId xmlns:a16="http://schemas.microsoft.com/office/drawing/2014/main" val="3537143678"/>
                    </a:ext>
                  </a:extLst>
                </a:gridCol>
                <a:gridCol w="490801">
                  <a:extLst>
                    <a:ext uri="{9D8B030D-6E8A-4147-A177-3AD203B41FA5}">
                      <a16:colId xmlns:a16="http://schemas.microsoft.com/office/drawing/2014/main" val="2572686138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915378627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557314793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374635724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145639073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044449328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193827017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039378022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119978027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820232282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158374840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752010341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29353887"/>
                    </a:ext>
                  </a:extLst>
                </a:gridCol>
              </a:tblGrid>
              <a:tr h="6558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Bērnu kardiologs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510150"/>
                  </a:ext>
                </a:extLst>
              </a:tr>
              <a:tr h="149625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258087575"/>
                  </a:ext>
                </a:extLst>
              </a:tr>
              <a:tr h="65585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886953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FC9222C-127C-A3A7-191B-E25D5479D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Bērnu kardiologs</a:t>
            </a:r>
            <a:br>
              <a:rPr lang="lv-LV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14909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61218A-59CA-A428-839B-3F1ADF4D4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Bērnu nefrologs </a:t>
            </a:r>
            <a:br>
              <a:rPr lang="lv-LV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24D41F2-2E9C-7522-F889-D9D5E2E48E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960435"/>
              </p:ext>
            </p:extLst>
          </p:nvPr>
        </p:nvGraphicFramePr>
        <p:xfrm>
          <a:off x="2541864" y="2189527"/>
          <a:ext cx="8808447" cy="2352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4716">
                  <a:extLst>
                    <a:ext uri="{9D8B030D-6E8A-4147-A177-3AD203B41FA5}">
                      <a16:colId xmlns:a16="http://schemas.microsoft.com/office/drawing/2014/main" val="371546622"/>
                    </a:ext>
                  </a:extLst>
                </a:gridCol>
                <a:gridCol w="512615">
                  <a:extLst>
                    <a:ext uri="{9D8B030D-6E8A-4147-A177-3AD203B41FA5}">
                      <a16:colId xmlns:a16="http://schemas.microsoft.com/office/drawing/2014/main" val="4112933807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853207068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530073817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618946272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2677178972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3682616611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720259072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255742600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464284610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3680719350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3062807239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3703489980"/>
                    </a:ext>
                  </a:extLst>
                </a:gridCol>
                <a:gridCol w="410093">
                  <a:extLst>
                    <a:ext uri="{9D8B030D-6E8A-4147-A177-3AD203B41FA5}">
                      <a16:colId xmlns:a16="http://schemas.microsoft.com/office/drawing/2014/main" val="1236550873"/>
                    </a:ext>
                  </a:extLst>
                </a:gridCol>
              </a:tblGrid>
              <a:tr h="5316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Bērnu nefrologs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064775"/>
                  </a:ext>
                </a:extLst>
              </a:tr>
              <a:tr h="128875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413521004"/>
                  </a:ext>
                </a:extLst>
              </a:tr>
              <a:tr h="53165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70435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0364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95D5A4-DB4A-8940-2AF5-700D5309E3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700844"/>
              </p:ext>
            </p:extLst>
          </p:nvPr>
        </p:nvGraphicFramePr>
        <p:xfrm>
          <a:off x="2614707" y="1837189"/>
          <a:ext cx="8878215" cy="26341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1447">
                  <a:extLst>
                    <a:ext uri="{9D8B030D-6E8A-4147-A177-3AD203B41FA5}">
                      <a16:colId xmlns:a16="http://schemas.microsoft.com/office/drawing/2014/main" val="4076647085"/>
                    </a:ext>
                  </a:extLst>
                </a:gridCol>
                <a:gridCol w="516676">
                  <a:extLst>
                    <a:ext uri="{9D8B030D-6E8A-4147-A177-3AD203B41FA5}">
                      <a16:colId xmlns:a16="http://schemas.microsoft.com/office/drawing/2014/main" val="2319426280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2449216063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362673424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2567420988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1490635768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614007215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132471434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3428476362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325389493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3411047589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1733336477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2558712946"/>
                    </a:ext>
                  </a:extLst>
                </a:gridCol>
                <a:gridCol w="413341">
                  <a:extLst>
                    <a:ext uri="{9D8B030D-6E8A-4147-A177-3AD203B41FA5}">
                      <a16:colId xmlns:a16="http://schemas.microsoft.com/office/drawing/2014/main" val="3548436838"/>
                    </a:ext>
                  </a:extLst>
                </a:gridCol>
              </a:tblGrid>
              <a:tr h="61525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Bērnu </a:t>
                      </a:r>
                      <a:r>
                        <a:rPr lang="lv-LV" sz="1200" b="1" u="none" strike="noStrike" dirty="0" err="1">
                          <a:effectLst/>
                        </a:rPr>
                        <a:t>reimatologs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321906"/>
                  </a:ext>
                </a:extLst>
              </a:tr>
              <a:tr h="140363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048128025"/>
                  </a:ext>
                </a:extLst>
              </a:tr>
              <a:tr h="61525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14281426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A7AA9D60-D747-AA07-C405-44FCAE439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482268"/>
            <a:ext cx="8878216" cy="954000"/>
          </a:xfrm>
        </p:spPr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Bērnu </a:t>
            </a:r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reimatologs</a:t>
            </a:r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br>
              <a:rPr lang="lv-LV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788029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106BD4-8432-ABEC-10B9-1CA382ED81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575248"/>
              </p:ext>
            </p:extLst>
          </p:nvPr>
        </p:nvGraphicFramePr>
        <p:xfrm>
          <a:off x="2676088" y="1199626"/>
          <a:ext cx="8716158" cy="45724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9361">
                  <a:extLst>
                    <a:ext uri="{9D8B030D-6E8A-4147-A177-3AD203B41FA5}">
                      <a16:colId xmlns:a16="http://schemas.microsoft.com/office/drawing/2014/main" val="775210922"/>
                    </a:ext>
                  </a:extLst>
                </a:gridCol>
                <a:gridCol w="507245">
                  <a:extLst>
                    <a:ext uri="{9D8B030D-6E8A-4147-A177-3AD203B41FA5}">
                      <a16:colId xmlns:a16="http://schemas.microsoft.com/office/drawing/2014/main" val="2230280694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2701078877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3970300044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2521354119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1754758283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1450276958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1606269218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2812170493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4140729357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3859706792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2955864793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3962704178"/>
                    </a:ext>
                  </a:extLst>
                </a:gridCol>
                <a:gridCol w="405796">
                  <a:extLst>
                    <a:ext uri="{9D8B030D-6E8A-4147-A177-3AD203B41FA5}">
                      <a16:colId xmlns:a16="http://schemas.microsoft.com/office/drawing/2014/main" val="3225521489"/>
                    </a:ext>
                  </a:extLst>
                </a:gridCol>
              </a:tblGrid>
              <a:tr h="4165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Neonatologs</a:t>
                      </a:r>
                      <a:r>
                        <a:rPr lang="lv-LV" sz="1200" b="1" u="none" strike="noStrike" dirty="0">
                          <a:effectLst/>
                        </a:rPr>
                        <a:t>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55228"/>
                  </a:ext>
                </a:extLst>
              </a:tr>
              <a:tr h="121087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214281125"/>
                  </a:ext>
                </a:extLst>
              </a:tr>
              <a:tr h="4165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"Jelgavas pilsētas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7302127"/>
                  </a:ext>
                </a:extLst>
              </a:tr>
              <a:tr h="4165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"Jūrmalas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5170405"/>
                  </a:ext>
                </a:extLst>
              </a:tr>
              <a:tr h="4165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"Liepājas reģionālā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2899225"/>
                  </a:ext>
                </a:extLst>
              </a:tr>
              <a:tr h="4165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Dzemdību nams"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53352222"/>
                  </a:ext>
                </a:extLst>
              </a:tr>
              <a:tr h="4165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59654844"/>
                  </a:ext>
                </a:extLst>
              </a:tr>
              <a:tr h="4165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88410613"/>
                  </a:ext>
                </a:extLst>
              </a:tr>
              <a:tr h="44542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82470307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ECD87DC-ED16-08B8-533A-2A00C3C29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Neonatologs</a:t>
            </a:r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b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lv-LV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149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1616E8D-E21A-2187-C496-0C006BF067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163508"/>
              </p:ext>
            </p:extLst>
          </p:nvPr>
        </p:nvGraphicFramePr>
        <p:xfrm>
          <a:off x="2460769" y="1979813"/>
          <a:ext cx="8433599" cy="2567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1106">
                  <a:extLst>
                    <a:ext uri="{9D8B030D-6E8A-4147-A177-3AD203B41FA5}">
                      <a16:colId xmlns:a16="http://schemas.microsoft.com/office/drawing/2014/main" val="3041148043"/>
                    </a:ext>
                  </a:extLst>
                </a:gridCol>
                <a:gridCol w="490801">
                  <a:extLst>
                    <a:ext uri="{9D8B030D-6E8A-4147-A177-3AD203B41FA5}">
                      <a16:colId xmlns:a16="http://schemas.microsoft.com/office/drawing/2014/main" val="3046060626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874312102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17350180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524363013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024603734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33586208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348012664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605862350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503482387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600203132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75300939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193937233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215308546"/>
                    </a:ext>
                  </a:extLst>
                </a:gridCol>
              </a:tblGrid>
              <a:tr h="5995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Neirofiziologs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356557"/>
                  </a:ext>
                </a:extLst>
              </a:tr>
              <a:tr h="136786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555420510"/>
                  </a:ext>
                </a:extLst>
              </a:tr>
              <a:tr h="59957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N/A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2830139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C4A08FB-67E4-6C17-F851-5FE55F760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Neirofiziologs</a:t>
            </a:r>
            <a:br>
              <a:rPr lang="lv-LV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82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752FE4-5C3F-64CE-40DE-CBBE3F65F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18355"/>
              </p:ext>
            </p:extLst>
          </p:nvPr>
        </p:nvGraphicFramePr>
        <p:xfrm>
          <a:off x="2642532" y="1946246"/>
          <a:ext cx="8839059" cy="2944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6446">
                  <a:extLst>
                    <a:ext uri="{9D8B030D-6E8A-4147-A177-3AD203B41FA5}">
                      <a16:colId xmlns:a16="http://schemas.microsoft.com/office/drawing/2014/main" val="1448118309"/>
                    </a:ext>
                  </a:extLst>
                </a:gridCol>
                <a:gridCol w="514397">
                  <a:extLst>
                    <a:ext uri="{9D8B030D-6E8A-4147-A177-3AD203B41FA5}">
                      <a16:colId xmlns:a16="http://schemas.microsoft.com/office/drawing/2014/main" val="2064291166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2170103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2676199270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4174853869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2744104582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3196845265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49386228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2409165929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2893102397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4251504458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3719327735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3122711385"/>
                    </a:ext>
                  </a:extLst>
                </a:gridCol>
                <a:gridCol w="411518">
                  <a:extLst>
                    <a:ext uri="{9D8B030D-6E8A-4147-A177-3AD203B41FA5}">
                      <a16:colId xmlns:a16="http://schemas.microsoft.com/office/drawing/2014/main" val="3030246844"/>
                    </a:ext>
                  </a:extLst>
                </a:gridCol>
              </a:tblGrid>
              <a:tr h="6877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Onkoloģijas ginekologs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9898757"/>
                  </a:ext>
                </a:extLst>
              </a:tr>
              <a:tr h="156903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477520930"/>
                  </a:ext>
                </a:extLst>
              </a:tr>
              <a:tr h="68775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N/A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3582319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5DAA9A8-2087-A417-5437-BAEDF74C1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Onkoloģijas ginekologs </a:t>
            </a:r>
            <a:br>
              <a:rPr lang="lv-LV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8771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1DFB7F-D81A-23A4-B8AE-89AA3179B2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03240"/>
              </p:ext>
            </p:extLst>
          </p:nvPr>
        </p:nvGraphicFramePr>
        <p:xfrm>
          <a:off x="2667699" y="1862356"/>
          <a:ext cx="8623896" cy="34227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4009">
                  <a:extLst>
                    <a:ext uri="{9D8B030D-6E8A-4147-A177-3AD203B41FA5}">
                      <a16:colId xmlns:a16="http://schemas.microsoft.com/office/drawing/2014/main" val="327111727"/>
                    </a:ext>
                  </a:extLst>
                </a:gridCol>
                <a:gridCol w="501875">
                  <a:extLst>
                    <a:ext uri="{9D8B030D-6E8A-4147-A177-3AD203B41FA5}">
                      <a16:colId xmlns:a16="http://schemas.microsoft.com/office/drawing/2014/main" val="3070135611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2100813591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1648142044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343232576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395256385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1349941247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1286910054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954151117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565770400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1525314621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3787886451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1463536667"/>
                    </a:ext>
                  </a:extLst>
                </a:gridCol>
                <a:gridCol w="401501">
                  <a:extLst>
                    <a:ext uri="{9D8B030D-6E8A-4147-A177-3AD203B41FA5}">
                      <a16:colId xmlns:a16="http://schemas.microsoft.com/office/drawing/2014/main" val="2462115123"/>
                    </a:ext>
                  </a:extLst>
                </a:gridCol>
              </a:tblGrid>
              <a:tr h="5448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Tiesu psihiatrijas eksperts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01480"/>
                  </a:ext>
                </a:extLst>
              </a:tr>
              <a:tr h="124312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778159479"/>
                  </a:ext>
                </a:extLst>
              </a:tr>
              <a:tr h="54489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"Rīgas psihiatrijas un narkoloģijas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81466330"/>
                  </a:ext>
                </a:extLst>
              </a:tr>
              <a:tr h="54489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"Slimnīca "Ģintermuiža""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36875549"/>
                  </a:ext>
                </a:extLst>
              </a:tr>
              <a:tr h="54489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"Strenču psihoneiroloģiskā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515640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D71FA9C-E808-2FA0-050C-FE39DCCD1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Tiesu psihiatrijas eksperts </a:t>
            </a:r>
            <a:br>
              <a:rPr lang="lv-LV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5140693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73860AC-1A8D-C7A9-70C5-5EB5FAC196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922492"/>
              </p:ext>
            </p:extLst>
          </p:nvPr>
        </p:nvGraphicFramePr>
        <p:xfrm>
          <a:off x="2692866" y="1661021"/>
          <a:ext cx="8699382" cy="18959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2933">
                  <a:extLst>
                    <a:ext uri="{9D8B030D-6E8A-4147-A177-3AD203B41FA5}">
                      <a16:colId xmlns:a16="http://schemas.microsoft.com/office/drawing/2014/main" val="853678571"/>
                    </a:ext>
                  </a:extLst>
                </a:gridCol>
                <a:gridCol w="506269">
                  <a:extLst>
                    <a:ext uri="{9D8B030D-6E8A-4147-A177-3AD203B41FA5}">
                      <a16:colId xmlns:a16="http://schemas.microsoft.com/office/drawing/2014/main" val="12102808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4071841642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3799204010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372032052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2401959449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2784984348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4133306636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479295401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4146230642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1388170238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2874781204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623397141"/>
                    </a:ext>
                  </a:extLst>
                </a:gridCol>
                <a:gridCol w="405015">
                  <a:extLst>
                    <a:ext uri="{9D8B030D-6E8A-4147-A177-3AD203B41FA5}">
                      <a16:colId xmlns:a16="http://schemas.microsoft.com/office/drawing/2014/main" val="1749129690"/>
                    </a:ext>
                  </a:extLst>
                </a:gridCol>
              </a:tblGrid>
              <a:tr h="3086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Bērnu zobārsts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Plānots slēgt rezidentūras līgumu 2022.gadā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1.gads 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2.gads 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3.gads 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4.gads 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5.gads 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6.gads 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567764"/>
                  </a:ext>
                </a:extLst>
              </a:tr>
              <a:tr h="99939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 rotāciju cikli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dežūras 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 rotāciju cikli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>
                          <a:effectLst/>
                        </a:rPr>
                        <a:t> dežūras </a:t>
                      </a:r>
                      <a:endParaRPr lang="lv-L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 rotāciju cikli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dežūras 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 rotāciju cikli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dežūras 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 rotāciju cikli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dežūras 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 rotāciju cikli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800" b="1" u="none" strike="noStrike" dirty="0">
                          <a:effectLst/>
                        </a:rPr>
                        <a:t> dežūras </a:t>
                      </a:r>
                      <a:endParaRPr lang="lv-LV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054843002"/>
                  </a:ext>
                </a:extLst>
              </a:tr>
              <a:tr h="2939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SIA "Liepājas reģionālā slimnīca"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x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x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x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x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2976314"/>
                  </a:ext>
                </a:extLst>
              </a:tr>
              <a:tr h="29394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VSIA "Bērnu klīniskā universitātes slimnīca"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x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x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700" u="none" strike="noStrike">
                          <a:effectLst/>
                        </a:rPr>
                        <a:t>x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>
                          <a:effectLst/>
                        </a:rPr>
                        <a:t> </a:t>
                      </a:r>
                      <a:endParaRPr lang="lv-L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700" u="none" strike="noStrike" dirty="0">
                          <a:effectLst/>
                        </a:rPr>
                        <a:t> </a:t>
                      </a:r>
                      <a:endParaRPr lang="lv-L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2827269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B1AD0DF-648C-1370-022B-6EC0EA1B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Bērnu zobārsts</a:t>
            </a:r>
            <a:br>
              <a:rPr lang="lv-LV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55499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6FE34-D9B8-4C6D-93DF-3D1918228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972"/>
          </a:xfrm>
        </p:spPr>
        <p:txBody>
          <a:bodyPr>
            <a:normAutofit/>
          </a:bodyPr>
          <a:lstStyle/>
          <a:p>
            <a:pPr algn="ctr"/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Asinsvadu ķirurgs 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0D818B5-1E5D-7470-3A6F-5786F4CF6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168087"/>
              </p:ext>
            </p:extLst>
          </p:nvPr>
        </p:nvGraphicFramePr>
        <p:xfrm>
          <a:off x="2239861" y="1812022"/>
          <a:ext cx="8971479" cy="2992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7180">
                  <a:extLst>
                    <a:ext uri="{9D8B030D-6E8A-4147-A177-3AD203B41FA5}">
                      <a16:colId xmlns:a16="http://schemas.microsoft.com/office/drawing/2014/main" val="1201833584"/>
                    </a:ext>
                  </a:extLst>
                </a:gridCol>
                <a:gridCol w="522103">
                  <a:extLst>
                    <a:ext uri="{9D8B030D-6E8A-4147-A177-3AD203B41FA5}">
                      <a16:colId xmlns:a16="http://schemas.microsoft.com/office/drawing/2014/main" val="25066984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3151077318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3615066336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124844270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3118281262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3869943019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842104775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1218725159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412434396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3552856084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2613482076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3330200599"/>
                    </a:ext>
                  </a:extLst>
                </a:gridCol>
                <a:gridCol w="417683">
                  <a:extLst>
                    <a:ext uri="{9D8B030D-6E8A-4147-A177-3AD203B41FA5}">
                      <a16:colId xmlns:a16="http://schemas.microsoft.com/office/drawing/2014/main" val="2245212402"/>
                    </a:ext>
                  </a:extLst>
                </a:gridCol>
              </a:tblGrid>
              <a:tr h="4631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400" b="1" u="none" strike="noStrike" dirty="0">
                          <a:effectLst/>
                        </a:rPr>
                        <a:t>Asinsvadu ķirurgs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164069"/>
                  </a:ext>
                </a:extLst>
              </a:tr>
              <a:tr h="189224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300060912"/>
                  </a:ext>
                </a:extLst>
              </a:tr>
              <a:tr h="31860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93677214"/>
                  </a:ext>
                </a:extLst>
              </a:tr>
              <a:tr h="31860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9314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27719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ED0BB0-0FA3-4944-8C8D-91E7D60E57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602507"/>
              </p:ext>
            </p:extLst>
          </p:nvPr>
        </p:nvGraphicFramePr>
        <p:xfrm>
          <a:off x="2776756" y="1736751"/>
          <a:ext cx="8526136" cy="27681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66562">
                  <a:extLst>
                    <a:ext uri="{9D8B030D-6E8A-4147-A177-3AD203B41FA5}">
                      <a16:colId xmlns:a16="http://schemas.microsoft.com/office/drawing/2014/main" val="2919696871"/>
                    </a:ext>
                  </a:extLst>
                </a:gridCol>
                <a:gridCol w="496186">
                  <a:extLst>
                    <a:ext uri="{9D8B030D-6E8A-4147-A177-3AD203B41FA5}">
                      <a16:colId xmlns:a16="http://schemas.microsoft.com/office/drawing/2014/main" val="2225689572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2264744244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175031945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18266147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1578355264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1403893910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367107471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4032961308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3074915561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2146618228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2150787964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1535576689"/>
                    </a:ext>
                  </a:extLst>
                </a:gridCol>
                <a:gridCol w="396949">
                  <a:extLst>
                    <a:ext uri="{9D8B030D-6E8A-4147-A177-3AD203B41FA5}">
                      <a16:colId xmlns:a16="http://schemas.microsoft.com/office/drawing/2014/main" val="4050755771"/>
                    </a:ext>
                  </a:extLst>
                </a:gridCol>
              </a:tblGrid>
              <a:tr h="53331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Endodontists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760193"/>
                  </a:ext>
                </a:extLst>
              </a:tr>
              <a:tr h="172691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493269195"/>
                  </a:ext>
                </a:extLst>
              </a:tr>
              <a:tr h="50791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N/A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6793559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AD6DC751-2A51-3DE4-13C7-ECD55C48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Endodontists</a:t>
            </a:r>
            <a:b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lv-LV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03515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C7A0024-E95D-7AC9-5674-0656E2A327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343986"/>
              </p:ext>
            </p:extLst>
          </p:nvPr>
        </p:nvGraphicFramePr>
        <p:xfrm>
          <a:off x="2910979" y="2114026"/>
          <a:ext cx="8570613" cy="27599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3598">
                  <a:extLst>
                    <a:ext uri="{9D8B030D-6E8A-4147-A177-3AD203B41FA5}">
                      <a16:colId xmlns:a16="http://schemas.microsoft.com/office/drawing/2014/main" val="1381298478"/>
                    </a:ext>
                  </a:extLst>
                </a:gridCol>
                <a:gridCol w="498775">
                  <a:extLst>
                    <a:ext uri="{9D8B030D-6E8A-4147-A177-3AD203B41FA5}">
                      <a16:colId xmlns:a16="http://schemas.microsoft.com/office/drawing/2014/main" val="1936513627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2425058765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2262529451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3921606125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851534723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1974320010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3867188617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1498904065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1370199703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808525087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1700784957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2798849133"/>
                    </a:ext>
                  </a:extLst>
                </a:gridCol>
                <a:gridCol w="399020">
                  <a:extLst>
                    <a:ext uri="{9D8B030D-6E8A-4147-A177-3AD203B41FA5}">
                      <a16:colId xmlns:a16="http://schemas.microsoft.com/office/drawing/2014/main" val="4284075799"/>
                    </a:ext>
                  </a:extLst>
                </a:gridCol>
              </a:tblGrid>
              <a:tr h="6446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Ortodonts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932335"/>
                  </a:ext>
                </a:extLst>
              </a:tr>
              <a:tr h="147068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867775846"/>
                  </a:ext>
                </a:extLst>
              </a:tr>
              <a:tr h="64464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661104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1E4BFF6-8AC7-B344-6BA0-145BA3149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Ortodonts</a:t>
            </a:r>
            <a:b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lv-LV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85267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D2EBC5-7B1A-F6CF-25FB-D053973EC5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894516"/>
              </p:ext>
            </p:extLst>
          </p:nvPr>
        </p:nvGraphicFramePr>
        <p:xfrm>
          <a:off x="2860646" y="1887523"/>
          <a:ext cx="8095382" cy="2578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1525">
                  <a:extLst>
                    <a:ext uri="{9D8B030D-6E8A-4147-A177-3AD203B41FA5}">
                      <a16:colId xmlns:a16="http://schemas.microsoft.com/office/drawing/2014/main" val="1120442517"/>
                    </a:ext>
                  </a:extLst>
                </a:gridCol>
                <a:gridCol w="471117">
                  <a:extLst>
                    <a:ext uri="{9D8B030D-6E8A-4147-A177-3AD203B41FA5}">
                      <a16:colId xmlns:a16="http://schemas.microsoft.com/office/drawing/2014/main" val="2538184487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1505943528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2893052952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1641447786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3115515286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676785136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1477154143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351413728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1378834095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3956396632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976328557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1362503132"/>
                    </a:ext>
                  </a:extLst>
                </a:gridCol>
                <a:gridCol w="376895">
                  <a:extLst>
                    <a:ext uri="{9D8B030D-6E8A-4147-A177-3AD203B41FA5}">
                      <a16:colId xmlns:a16="http://schemas.microsoft.com/office/drawing/2014/main" val="1611155496"/>
                    </a:ext>
                  </a:extLst>
                </a:gridCol>
              </a:tblGrid>
              <a:tr h="6021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Periodontologs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4.gads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46390"/>
                  </a:ext>
                </a:extLst>
              </a:tr>
              <a:tr h="137384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335628377"/>
                  </a:ext>
                </a:extLst>
              </a:tr>
              <a:tr h="60219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N/A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0173368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6454EB45-918C-7E57-E361-0AB04D79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Periodontologs</a:t>
            </a:r>
            <a:b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lv-LV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9976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C0A222-0FBD-5C18-6A3A-E454EB7599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1263873"/>
              </p:ext>
            </p:extLst>
          </p:nvPr>
        </p:nvGraphicFramePr>
        <p:xfrm>
          <a:off x="2768367" y="2004970"/>
          <a:ext cx="8632276" cy="2818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7222">
                  <a:extLst>
                    <a:ext uri="{9D8B030D-6E8A-4147-A177-3AD203B41FA5}">
                      <a16:colId xmlns:a16="http://schemas.microsoft.com/office/drawing/2014/main" val="2070889175"/>
                    </a:ext>
                  </a:extLst>
                </a:gridCol>
                <a:gridCol w="502362">
                  <a:extLst>
                    <a:ext uri="{9D8B030D-6E8A-4147-A177-3AD203B41FA5}">
                      <a16:colId xmlns:a16="http://schemas.microsoft.com/office/drawing/2014/main" val="238821194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880939915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3193068045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3649392999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386898203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4268853726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3504316427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2023290404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820454659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4240421209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2878602796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3687292688"/>
                    </a:ext>
                  </a:extLst>
                </a:gridCol>
                <a:gridCol w="401891">
                  <a:extLst>
                    <a:ext uri="{9D8B030D-6E8A-4147-A177-3AD203B41FA5}">
                      <a16:colId xmlns:a16="http://schemas.microsoft.com/office/drawing/2014/main" val="1022863306"/>
                    </a:ext>
                  </a:extLst>
                </a:gridCol>
              </a:tblGrid>
              <a:tr h="4885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Zobu protēzists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661556"/>
                  </a:ext>
                </a:extLst>
              </a:tr>
              <a:tr h="186492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4180330725"/>
                  </a:ext>
                </a:extLst>
              </a:tr>
              <a:tr h="46525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 err="1">
                          <a:effectLst/>
                        </a:rPr>
                        <a:t>SIA"Ogres</a:t>
                      </a:r>
                      <a:r>
                        <a:rPr lang="lv-LV" sz="1200" u="none" strike="noStrike" dirty="0">
                          <a:effectLst/>
                        </a:rPr>
                        <a:t> rajona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16621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84BB209-16F7-59B8-8F19-D18ACE58F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Zobu protēzists</a:t>
            </a:r>
            <a:br>
              <a:rPr lang="lv-LV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9533018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8B142C-3026-0124-03A8-9E23EFB6D1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679556"/>
              </p:ext>
            </p:extLst>
          </p:nvPr>
        </p:nvGraphicFramePr>
        <p:xfrm>
          <a:off x="3047999" y="2004970"/>
          <a:ext cx="8433599" cy="27348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1106">
                  <a:extLst>
                    <a:ext uri="{9D8B030D-6E8A-4147-A177-3AD203B41FA5}">
                      <a16:colId xmlns:a16="http://schemas.microsoft.com/office/drawing/2014/main" val="82430468"/>
                    </a:ext>
                  </a:extLst>
                </a:gridCol>
                <a:gridCol w="490801">
                  <a:extLst>
                    <a:ext uri="{9D8B030D-6E8A-4147-A177-3AD203B41FA5}">
                      <a16:colId xmlns:a16="http://schemas.microsoft.com/office/drawing/2014/main" val="3756713533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2176763871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206803441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516557928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059831888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188450411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455885977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260429138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2691034338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658590487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436340194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3573222349"/>
                    </a:ext>
                  </a:extLst>
                </a:gridCol>
                <a:gridCol w="392641">
                  <a:extLst>
                    <a:ext uri="{9D8B030D-6E8A-4147-A177-3AD203B41FA5}">
                      <a16:colId xmlns:a16="http://schemas.microsoft.com/office/drawing/2014/main" val="1724333911"/>
                    </a:ext>
                  </a:extLst>
                </a:gridCol>
              </a:tblGrid>
              <a:tr h="6387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Invazīvais</a:t>
                      </a:r>
                      <a:r>
                        <a:rPr lang="lv-LV" sz="1200" b="1" u="none" strike="noStrike" dirty="0">
                          <a:effectLst/>
                        </a:rPr>
                        <a:t> radiologs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91390"/>
                  </a:ext>
                </a:extLst>
              </a:tr>
              <a:tr h="145727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388416565"/>
                  </a:ext>
                </a:extLst>
              </a:tr>
              <a:tr h="63876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3074186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7103825F-8516-81B0-1E93-F5B1A2632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Invazīvais</a:t>
            </a:r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radiologs</a:t>
            </a:r>
            <a:br>
              <a:rPr lang="lv-LV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08315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181D36-28E9-3D81-33F9-6FEB49300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8334" y="1656726"/>
            <a:ext cx="8433600" cy="954000"/>
          </a:xfrm>
        </p:spPr>
        <p:txBody>
          <a:bodyPr/>
          <a:lstStyle/>
          <a:p>
            <a:pPr algn="ctr"/>
            <a:r>
              <a:rPr lang="lv-LV" dirty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</a:rPr>
              <a:t>Papildspecialitātes</a:t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869707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81E540-B24B-632E-25CA-65CB767699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233148"/>
              </p:ext>
            </p:extLst>
          </p:nvPr>
        </p:nvGraphicFramePr>
        <p:xfrm>
          <a:off x="2634143" y="2105637"/>
          <a:ext cx="8682606" cy="38421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506">
                  <a:extLst>
                    <a:ext uri="{9D8B030D-6E8A-4147-A177-3AD203B41FA5}">
                      <a16:colId xmlns:a16="http://schemas.microsoft.com/office/drawing/2014/main" val="3783803698"/>
                    </a:ext>
                  </a:extLst>
                </a:gridCol>
                <a:gridCol w="505292">
                  <a:extLst>
                    <a:ext uri="{9D8B030D-6E8A-4147-A177-3AD203B41FA5}">
                      <a16:colId xmlns:a16="http://schemas.microsoft.com/office/drawing/2014/main" val="4286918317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2935480112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1565741402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3817088108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3935798518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70989973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3695049614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712078861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2141078484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3083339857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2291127506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2323513427"/>
                    </a:ext>
                  </a:extLst>
                </a:gridCol>
                <a:gridCol w="404234">
                  <a:extLst>
                    <a:ext uri="{9D8B030D-6E8A-4147-A177-3AD203B41FA5}">
                      <a16:colId xmlns:a16="http://schemas.microsoft.com/office/drawing/2014/main" val="363013155"/>
                    </a:ext>
                  </a:extLst>
                </a:gridCol>
              </a:tblGrid>
              <a:tr h="5276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Alergologs</a:t>
                      </a:r>
                      <a:r>
                        <a:rPr lang="lv-LV" sz="1200" b="1" u="none" strike="noStrike" dirty="0">
                          <a:effectLst/>
                        </a:rPr>
                        <a:t> 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127091"/>
                  </a:ext>
                </a:extLst>
              </a:tr>
              <a:tr h="120381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691410854"/>
                  </a:ext>
                </a:extLst>
              </a:tr>
              <a:tr h="52766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SIA"Ogres rajona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453102"/>
                  </a:ext>
                </a:extLst>
              </a:tr>
              <a:tr h="52766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75738438"/>
                  </a:ext>
                </a:extLst>
              </a:tr>
              <a:tr h="52766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VSIA "Nacionālais rehabilitācijas centrs "Vaivari""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164701"/>
                  </a:ext>
                </a:extLst>
              </a:tr>
              <a:tr h="52766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0102053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870AC00-054C-4485-920E-E62C537E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Alergologs</a:t>
            </a:r>
            <a:r>
              <a:rPr lang="lv-LV" sz="2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 </a:t>
            </a:r>
            <a:br>
              <a:rPr lang="lv-LV" sz="2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lv-LV" sz="2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95262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E97BC5-DB64-F24C-A22A-4CB9CD0394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994412"/>
              </p:ext>
            </p:extLst>
          </p:nvPr>
        </p:nvGraphicFramePr>
        <p:xfrm>
          <a:off x="2709645" y="2256639"/>
          <a:ext cx="8771958" cy="24328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0738">
                  <a:extLst>
                    <a:ext uri="{9D8B030D-6E8A-4147-A177-3AD203B41FA5}">
                      <a16:colId xmlns:a16="http://schemas.microsoft.com/office/drawing/2014/main" val="4011698676"/>
                    </a:ext>
                  </a:extLst>
                </a:gridCol>
                <a:gridCol w="510492">
                  <a:extLst>
                    <a:ext uri="{9D8B030D-6E8A-4147-A177-3AD203B41FA5}">
                      <a16:colId xmlns:a16="http://schemas.microsoft.com/office/drawing/2014/main" val="3919269906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57128522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453153196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2783455900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1055195037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1946243389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2046042691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3348613447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1254816598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3466820436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3541402168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1936454922"/>
                    </a:ext>
                  </a:extLst>
                </a:gridCol>
                <a:gridCol w="408394">
                  <a:extLst>
                    <a:ext uri="{9D8B030D-6E8A-4147-A177-3AD203B41FA5}">
                      <a16:colId xmlns:a16="http://schemas.microsoft.com/office/drawing/2014/main" val="2317076650"/>
                    </a:ext>
                  </a:extLst>
                </a:gridCol>
              </a:tblGrid>
              <a:tr h="5682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 err="1">
                          <a:effectLst/>
                        </a:rPr>
                        <a:t>Imunologs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679145"/>
                  </a:ext>
                </a:extLst>
              </a:tr>
              <a:tr h="129635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308439747"/>
                  </a:ext>
                </a:extLst>
              </a:tr>
              <a:tr h="56822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4074516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1F413FEC-F451-0D50-8693-354AF657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923" y="381600"/>
            <a:ext cx="8679677" cy="954000"/>
          </a:xfrm>
        </p:spPr>
        <p:txBody>
          <a:bodyPr/>
          <a:lstStyle/>
          <a:p>
            <a:pPr algn="ctr"/>
            <a:r>
              <a:rPr lang="lv-LV" sz="2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Imunologs</a:t>
            </a:r>
            <a:r>
              <a:rPr lang="lv-LV" sz="2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65153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DA640E-37C6-C32F-884E-7AA29F0007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281545"/>
              </p:ext>
            </p:extLst>
          </p:nvPr>
        </p:nvGraphicFramePr>
        <p:xfrm>
          <a:off x="2508308" y="2164360"/>
          <a:ext cx="9135606" cy="36686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0063">
                  <a:extLst>
                    <a:ext uri="{9D8B030D-6E8A-4147-A177-3AD203B41FA5}">
                      <a16:colId xmlns:a16="http://schemas.microsoft.com/office/drawing/2014/main" val="314591139"/>
                    </a:ext>
                  </a:extLst>
                </a:gridCol>
                <a:gridCol w="531655">
                  <a:extLst>
                    <a:ext uri="{9D8B030D-6E8A-4147-A177-3AD203B41FA5}">
                      <a16:colId xmlns:a16="http://schemas.microsoft.com/office/drawing/2014/main" val="1148465808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3837310264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969868529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4123671443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2707972964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2283900477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1526321579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3732259644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4219617674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1529485611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1855216089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3340541519"/>
                    </a:ext>
                  </a:extLst>
                </a:gridCol>
                <a:gridCol w="425324">
                  <a:extLst>
                    <a:ext uri="{9D8B030D-6E8A-4147-A177-3AD203B41FA5}">
                      <a16:colId xmlns:a16="http://schemas.microsoft.com/office/drawing/2014/main" val="1972909406"/>
                    </a:ext>
                  </a:extLst>
                </a:gridCol>
              </a:tblGrid>
              <a:tr h="4082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Paliatīvās aprūpes speciālists 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5.gads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6.gads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613507"/>
                  </a:ext>
                </a:extLst>
              </a:tr>
              <a:tr h="121922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878539085"/>
                  </a:ext>
                </a:extLst>
              </a:tr>
              <a:tr h="40823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"Rīgas Austrumu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2039770"/>
                  </a:ext>
                </a:extLst>
              </a:tr>
              <a:tr h="40823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"Vidzemes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7285027"/>
                  </a:ext>
                </a:extLst>
              </a:tr>
              <a:tr h="40823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SIALimbažu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228223"/>
                  </a:ext>
                </a:extLst>
              </a:tr>
              <a:tr h="40823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7342391"/>
                  </a:ext>
                </a:extLst>
              </a:tr>
              <a:tr h="408237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"Paula Stradiņa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92167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64AF6C61-BF28-340E-C483-5EEE0F157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400" dirty="0">
                <a:solidFill>
                  <a:schemeClr val="accent1">
                    <a:lumMod val="75000"/>
                  </a:schemeClr>
                </a:solidFill>
                <a:effectLst/>
              </a:rPr>
              <a:t>Paliatīvās aprūpes speciālists  </a:t>
            </a:r>
            <a:br>
              <a:rPr lang="lv-LV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61577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B234E4-9871-35B5-6E30-69D82BA73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2499" y="1825472"/>
            <a:ext cx="8433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2400" b="1" dirty="0"/>
              <a:t>Paldies</a:t>
            </a:r>
          </a:p>
          <a:p>
            <a:pPr marL="0" indent="0" algn="ctr">
              <a:buNone/>
            </a:pPr>
            <a:r>
              <a:rPr lang="lv-LV" sz="2400" b="1" dirty="0"/>
              <a:t>par iesaisti un dalību aptaujā!</a:t>
            </a:r>
          </a:p>
        </p:txBody>
      </p:sp>
    </p:spTree>
    <p:extLst>
      <p:ext uri="{BB962C8B-B14F-4D97-AF65-F5344CB8AC3E}">
        <p14:creationId xmlns:p14="http://schemas.microsoft.com/office/powerpoint/2010/main" val="670081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929B9-929D-4BC6-A8E6-B5633F83F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918" y="365126"/>
            <a:ext cx="8853881" cy="577784"/>
          </a:xfrm>
        </p:spPr>
        <p:txBody>
          <a:bodyPr/>
          <a:lstStyle/>
          <a:p>
            <a:pPr algn="ctr"/>
            <a: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Bērnu ķirurgs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2DB6FA2-1939-3CB2-9F31-F0D86796B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143004"/>
              </p:ext>
            </p:extLst>
          </p:nvPr>
        </p:nvGraphicFramePr>
        <p:xfrm>
          <a:off x="2551998" y="1794941"/>
          <a:ext cx="8749719" cy="2791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2787">
                  <a:extLst>
                    <a:ext uri="{9D8B030D-6E8A-4147-A177-3AD203B41FA5}">
                      <a16:colId xmlns:a16="http://schemas.microsoft.com/office/drawing/2014/main" val="2966594656"/>
                    </a:ext>
                  </a:extLst>
                </a:gridCol>
                <a:gridCol w="530550">
                  <a:extLst>
                    <a:ext uri="{9D8B030D-6E8A-4147-A177-3AD203B41FA5}">
                      <a16:colId xmlns:a16="http://schemas.microsoft.com/office/drawing/2014/main" val="37503551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3134388655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2970515630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3732558424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3002692294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2011141842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3252774322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1903375421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3054238985"/>
                    </a:ext>
                  </a:extLst>
                </a:gridCol>
                <a:gridCol w="424440">
                  <a:extLst>
                    <a:ext uri="{9D8B030D-6E8A-4147-A177-3AD203B41FA5}">
                      <a16:colId xmlns:a16="http://schemas.microsoft.com/office/drawing/2014/main" val="1556624267"/>
                    </a:ext>
                  </a:extLst>
                </a:gridCol>
                <a:gridCol w="906422">
                  <a:extLst>
                    <a:ext uri="{9D8B030D-6E8A-4147-A177-3AD203B41FA5}">
                      <a16:colId xmlns:a16="http://schemas.microsoft.com/office/drawing/2014/main" val="1477509454"/>
                    </a:ext>
                  </a:extLst>
                </a:gridCol>
              </a:tblGrid>
              <a:tr h="33073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Bērnu ķirurgs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2.gads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3.gads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2229"/>
                  </a:ext>
                </a:extLst>
              </a:tr>
              <a:tr h="172048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856080639"/>
                  </a:ext>
                </a:extLst>
              </a:tr>
              <a:tr h="740063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6092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066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5161D-4488-417A-A554-89366E8DE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249" y="168123"/>
            <a:ext cx="8827601" cy="746277"/>
          </a:xfrm>
        </p:spPr>
        <p:txBody>
          <a:bodyPr>
            <a:normAutofit fontScale="90000"/>
          </a:bodyPr>
          <a:lstStyle/>
          <a:p>
            <a:pPr algn="ctr"/>
            <a:br>
              <a:rPr 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Bērnu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neirologs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 </a:t>
            </a:r>
            <a:br>
              <a:rPr lang="en-US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1899DB4-77FC-31E2-B11E-A9473FCCA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551778"/>
              </p:ext>
            </p:extLst>
          </p:nvPr>
        </p:nvGraphicFramePr>
        <p:xfrm>
          <a:off x="2377440" y="1820411"/>
          <a:ext cx="8698409" cy="28164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81486">
                  <a:extLst>
                    <a:ext uri="{9D8B030D-6E8A-4147-A177-3AD203B41FA5}">
                      <a16:colId xmlns:a16="http://schemas.microsoft.com/office/drawing/2014/main" val="1698558661"/>
                    </a:ext>
                  </a:extLst>
                </a:gridCol>
                <a:gridCol w="935771">
                  <a:extLst>
                    <a:ext uri="{9D8B030D-6E8A-4147-A177-3AD203B41FA5}">
                      <a16:colId xmlns:a16="http://schemas.microsoft.com/office/drawing/2014/main" val="3412351230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1515504826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1163016334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3588440966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167369488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385806195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3438441173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2739842265"/>
                    </a:ext>
                  </a:extLst>
                </a:gridCol>
                <a:gridCol w="497644">
                  <a:extLst>
                    <a:ext uri="{9D8B030D-6E8A-4147-A177-3AD203B41FA5}">
                      <a16:colId xmlns:a16="http://schemas.microsoft.com/office/drawing/2014/main" val="4099098425"/>
                    </a:ext>
                  </a:extLst>
                </a:gridCol>
              </a:tblGrid>
              <a:tr h="2929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Bērnu neirologs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1.gads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144014"/>
                  </a:ext>
                </a:extLst>
              </a:tr>
              <a:tr h="203825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385470870"/>
                  </a:ext>
                </a:extLst>
              </a:tr>
              <a:tr h="48526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x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617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546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576D-F3F9-4FB3-9E48-15EE49FE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925" y="367531"/>
            <a:ext cx="10515600" cy="681623"/>
          </a:xfrm>
        </p:spPr>
        <p:txBody>
          <a:bodyPr/>
          <a:lstStyle/>
          <a:p>
            <a:pPr algn="ctr"/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Bērnu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psihiatrs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FD916A8-BDA5-4B48-EC3C-802A88DFA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868355"/>
              </p:ext>
            </p:extLst>
          </p:nvPr>
        </p:nvGraphicFramePr>
        <p:xfrm>
          <a:off x="2248250" y="1610686"/>
          <a:ext cx="8976222" cy="37304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8995">
                  <a:extLst>
                    <a:ext uri="{9D8B030D-6E8A-4147-A177-3AD203B41FA5}">
                      <a16:colId xmlns:a16="http://schemas.microsoft.com/office/drawing/2014/main" val="1752903007"/>
                    </a:ext>
                  </a:extLst>
                </a:gridCol>
                <a:gridCol w="522379">
                  <a:extLst>
                    <a:ext uri="{9D8B030D-6E8A-4147-A177-3AD203B41FA5}">
                      <a16:colId xmlns:a16="http://schemas.microsoft.com/office/drawing/2014/main" val="3681731214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264634362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1234639636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2574471874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2549725198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668712626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3328424405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3849547790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2150968010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2119632219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3854209507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1667812263"/>
                    </a:ext>
                  </a:extLst>
                </a:gridCol>
                <a:gridCol w="417904">
                  <a:extLst>
                    <a:ext uri="{9D8B030D-6E8A-4147-A177-3AD203B41FA5}">
                      <a16:colId xmlns:a16="http://schemas.microsoft.com/office/drawing/2014/main" val="1488815076"/>
                    </a:ext>
                  </a:extLst>
                </a:gridCol>
              </a:tblGrid>
              <a:tr h="5513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Bērnu psihiatrs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Plānots slēgt rezidentūras līgumu 2022.gadā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1.gads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2.gads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3.gads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4.gads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5.gads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6.gads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283444"/>
                  </a:ext>
                </a:extLst>
              </a:tr>
              <a:tr h="148281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 rotāciju cikli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>
                          <a:effectLst/>
                        </a:rPr>
                        <a:t> dežūras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 rotāciju cikli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u="none" strike="noStrike" dirty="0">
                          <a:effectLst/>
                        </a:rPr>
                        <a:t> dežūras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2790382863"/>
                  </a:ext>
                </a:extLst>
              </a:tr>
              <a:tr h="28272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SIA "Cēsu klīnika"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7701752"/>
                  </a:ext>
                </a:extLst>
              </a:tr>
              <a:tr h="28272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 "Piejūras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5513053"/>
                  </a:ext>
                </a:extLst>
              </a:tr>
              <a:tr h="28272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"Bērnu klīniskā universitātes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4919825"/>
                  </a:ext>
                </a:extLst>
              </a:tr>
              <a:tr h="28272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"Rīgas psihiatrijas un narkoloģijas centrs"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73507944"/>
                  </a:ext>
                </a:extLst>
              </a:tr>
              <a:tr h="28272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"Slimnīca "Ģintermuiža""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3580167"/>
                  </a:ext>
                </a:extLst>
              </a:tr>
              <a:tr h="28272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VSIA "Strenču psihoneiroloģiskā slimnīca"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x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6999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029994"/>
      </p:ext>
    </p:extLst>
  </p:cSld>
  <p:clrMapOvr>
    <a:masterClrMapping/>
  </p:clrMapOvr>
</p:sld>
</file>

<file path=ppt/theme/theme1.xml><?xml version="1.0" encoding="utf-8"?>
<a:theme xmlns:a="http://schemas.openxmlformats.org/drawingml/2006/main" name="VM identit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B57C698-3AAC-498C-A528-18E56CC2B9F5}" vid="{ED0566A1-2429-4C8D-A927-FBF77DE16FE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Gramata_2022</Template>
  <TotalTime>7401</TotalTime>
  <Words>10550</Words>
  <Application>Microsoft Office PowerPoint</Application>
  <PresentationFormat>Widescreen</PresentationFormat>
  <Paragraphs>5855</Paragraphs>
  <Slides>69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4" baseType="lpstr">
      <vt:lpstr>Arial</vt:lpstr>
      <vt:lpstr>Calibri</vt:lpstr>
      <vt:lpstr>Times New Roman</vt:lpstr>
      <vt:lpstr>Verdana</vt:lpstr>
      <vt:lpstr>VM identitate</vt:lpstr>
      <vt:lpstr>Slimnīcu aptaujas rezultāti par gatavību iesaistīties rezidentu apmācībā 2022.gadā</vt:lpstr>
      <vt:lpstr>PowerPoint Presentation</vt:lpstr>
      <vt:lpstr>1. Pamatspecialitātes</vt:lpstr>
      <vt:lpstr>Anesteziologs, reanimatologs   </vt:lpstr>
      <vt:lpstr>Arodveselības un arodslimību ārsts  </vt:lpstr>
      <vt:lpstr>Asinsvadu ķirurgs </vt:lpstr>
      <vt:lpstr>Bērnu ķirurgs</vt:lpstr>
      <vt:lpstr> Bērnu neirologs   </vt:lpstr>
      <vt:lpstr>Bērnu psihiatrs </vt:lpstr>
      <vt:lpstr>Dermatologs, venerologs</vt:lpstr>
      <vt:lpstr>Endokrinologs      </vt:lpstr>
      <vt:lpstr>Fizikālās un rehabilitācijas medicīnas ārsts</vt:lpstr>
      <vt:lpstr>Gastroenterologs </vt:lpstr>
      <vt:lpstr>Geriatrs       </vt:lpstr>
      <vt:lpstr>Ginekologs, dzemdību speciālists </vt:lpstr>
      <vt:lpstr>Ģimenes (vispārējās prakses) ārsts </vt:lpstr>
      <vt:lpstr>Hematologs  </vt:lpstr>
      <vt:lpstr>Infektologs</vt:lpstr>
      <vt:lpstr>Internists</vt:lpstr>
      <vt:lpstr>Kardiologs </vt:lpstr>
      <vt:lpstr>Ķirurgs </vt:lpstr>
      <vt:lpstr>Laboratorijas ārsts </vt:lpstr>
      <vt:lpstr>Medicīnas ģenētiķis  </vt:lpstr>
      <vt:lpstr>Mutes, sejas un žokļu ķirurgs</vt:lpstr>
      <vt:lpstr>Narkologs </vt:lpstr>
      <vt:lpstr>Neatliekamās medicīnas ārsts        </vt:lpstr>
      <vt:lpstr>Nefrologs </vt:lpstr>
      <vt:lpstr>Neiroķirurgs</vt:lpstr>
      <vt:lpstr>Neirologs </vt:lpstr>
      <vt:lpstr>Oftalmologs </vt:lpstr>
      <vt:lpstr>Onkologs ķīmijterapeits </vt:lpstr>
      <vt:lpstr> Otolaringologs </vt:lpstr>
      <vt:lpstr>Patologs </vt:lpstr>
      <vt:lpstr>Pediatrs </vt:lpstr>
      <vt:lpstr>Plastikas ķirurgs </vt:lpstr>
      <vt:lpstr>Pneimonologs </vt:lpstr>
      <vt:lpstr>Psihiatrs </vt:lpstr>
      <vt:lpstr>Psihoterapeits </vt:lpstr>
      <vt:lpstr>Radiologs</vt:lpstr>
      <vt:lpstr>Radiologs terapeits </vt:lpstr>
      <vt:lpstr>Reimatologs </vt:lpstr>
      <vt:lpstr>Sirds ķirurgs </vt:lpstr>
      <vt:lpstr>Sporta ārsts </vt:lpstr>
      <vt:lpstr>Tiesu medicīnas eksperts </vt:lpstr>
      <vt:lpstr>Torakālais ķirurgs</vt:lpstr>
      <vt:lpstr>Traumatologs, ortopēds </vt:lpstr>
      <vt:lpstr>Urologs </vt:lpstr>
      <vt:lpstr>Klīniskais mikrobiologs </vt:lpstr>
      <vt:lpstr>2. Apakšspecialitātes </vt:lpstr>
      <vt:lpstr>Bērnu hematoonkologs </vt:lpstr>
      <vt:lpstr>Bērnu infektologs  </vt:lpstr>
      <vt:lpstr>Bērnu kardiologs </vt:lpstr>
      <vt:lpstr>Bērnu nefrologs  </vt:lpstr>
      <vt:lpstr>Bērnu reimatologs  </vt:lpstr>
      <vt:lpstr>Neonatologs  </vt:lpstr>
      <vt:lpstr>Neirofiziologs </vt:lpstr>
      <vt:lpstr>Onkoloģijas ginekologs  </vt:lpstr>
      <vt:lpstr>Tiesu psihiatrijas eksperts  </vt:lpstr>
      <vt:lpstr>Bērnu zobārsts </vt:lpstr>
      <vt:lpstr>Endodontists </vt:lpstr>
      <vt:lpstr>Ortodonts </vt:lpstr>
      <vt:lpstr>Periodontologs </vt:lpstr>
      <vt:lpstr>Zobu protēzists </vt:lpstr>
      <vt:lpstr>Invazīvais radiologs </vt:lpstr>
      <vt:lpstr>3. Papildspecialitātes </vt:lpstr>
      <vt:lpstr>Alergologs   </vt:lpstr>
      <vt:lpstr>Imunologs </vt:lpstr>
      <vt:lpstr>Paliatīvās aprūpes speciālists 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Daina Brante</dc:creator>
  <cp:lastModifiedBy>Evita Bune</cp:lastModifiedBy>
  <cp:revision>2</cp:revision>
  <dcterms:created xsi:type="dcterms:W3CDTF">2022-05-19T12:29:35Z</dcterms:created>
  <dcterms:modified xsi:type="dcterms:W3CDTF">2022-07-06T19:52:30Z</dcterms:modified>
</cp:coreProperties>
</file>