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1183" r:id="rId2"/>
    <p:sldId id="1182" r:id="rId3"/>
    <p:sldId id="1200" r:id="rId4"/>
    <p:sldId id="1184" r:id="rId5"/>
    <p:sldId id="1186" r:id="rId6"/>
    <p:sldId id="1185" r:id="rId7"/>
    <p:sldId id="1187" r:id="rId8"/>
    <p:sldId id="1188" r:id="rId9"/>
    <p:sldId id="1191" r:id="rId10"/>
    <p:sldId id="1192" r:id="rId11"/>
    <p:sldId id="1193" r:id="rId12"/>
    <p:sldId id="1194" r:id="rId13"/>
    <p:sldId id="1195" r:id="rId14"/>
    <p:sldId id="1196" r:id="rId15"/>
    <p:sldId id="1199" r:id="rId16"/>
    <p:sldId id="1198" r:id="rId17"/>
    <p:sldId id="1197" r:id="rId18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6765F9B6-C8B7-42C3-9468-89721F4A4B67}">
          <p14:sldIdLst>
            <p14:sldId id="1183"/>
            <p14:sldId id="1182"/>
            <p14:sldId id="1200"/>
            <p14:sldId id="1184"/>
            <p14:sldId id="1186"/>
            <p14:sldId id="1185"/>
            <p14:sldId id="1187"/>
            <p14:sldId id="1188"/>
            <p14:sldId id="1191"/>
            <p14:sldId id="1192"/>
            <p14:sldId id="1193"/>
            <p14:sldId id="1194"/>
            <p14:sldId id="1195"/>
            <p14:sldId id="1196"/>
            <p14:sldId id="1199"/>
            <p14:sldId id="1198"/>
            <p14:sldId id="11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ntija Gulbe" initials="SG" lastIdx="2" clrIdx="0">
    <p:extLst>
      <p:ext uri="{19B8F6BF-5375-455C-9EA6-DF929625EA0E}">
        <p15:presenceInfo xmlns:p15="http://schemas.microsoft.com/office/powerpoint/2012/main" userId="S::sintija.gulbe@vm.gov.lv::f8605df6-3b6c-494a-831a-5b482e0d88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7636"/>
    <a:srgbClr val="307B8B"/>
    <a:srgbClr val="929000"/>
    <a:srgbClr val="D5FC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6327"/>
  </p:normalViewPr>
  <p:slideViewPr>
    <p:cSldViewPr snapToGrid="0">
      <p:cViewPr varScale="1">
        <p:scale>
          <a:sx n="128" d="100"/>
          <a:sy n="128" d="100"/>
        </p:scale>
        <p:origin x="496" y="176"/>
      </p:cViewPr>
      <p:guideLst/>
    </p:cSldViewPr>
  </p:slideViewPr>
  <p:outlineViewPr>
    <p:cViewPr>
      <p:scale>
        <a:sx n="33" d="100"/>
        <a:sy n="33" d="100"/>
      </p:scale>
      <p:origin x="0" y="-114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E9C680-61B4-8446-BC1A-11778D8C5A71}" type="doc">
      <dgm:prSet loTypeId="urn:microsoft.com/office/officeart/2005/8/layout/hChevron3" loCatId="" qsTypeId="urn:microsoft.com/office/officeart/2005/8/quickstyle/simple5" qsCatId="simple" csTypeId="urn:microsoft.com/office/officeart/2005/8/colors/colorful2" csCatId="colorful" phldr="1"/>
      <dgm:spPr/>
    </dgm:pt>
    <dgm:pt modelId="{8D725454-34BD-2648-90D8-B778B2147D81}">
      <dgm:prSet phldrT="[Text]" custT="1"/>
      <dgm:spPr/>
      <dgm:t>
        <a:bodyPr/>
        <a:lstStyle/>
        <a:p>
          <a:r>
            <a:rPr lang="lv-LV" sz="3000" b="1" noProof="0" dirty="0">
              <a:latin typeface="+mn-lt"/>
              <a:cs typeface="Times New Roman" panose="02020603050405020304" pitchFamily="18" charset="0"/>
            </a:rPr>
            <a:t>0.diena</a:t>
          </a:r>
        </a:p>
      </dgm:t>
    </dgm:pt>
    <dgm:pt modelId="{0A5DB60C-D6B0-BE49-AB31-7FB31A0FA6F5}" type="parTrans" cxnId="{952BBF55-DCBB-2A49-B1DE-8ABBF678B48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28B960F1-2B14-3B45-8EEB-E2CD3979577E}" type="sibTrans" cxnId="{952BBF55-DCBB-2A49-B1DE-8ABBF678B48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FC746BEE-2D68-2544-B787-A817CBE30ACA}">
      <dgm:prSet phldrT="[Text]" custT="1"/>
      <dgm:spPr/>
      <dgm:t>
        <a:bodyPr/>
        <a:lstStyle/>
        <a:p>
          <a:r>
            <a:rPr lang="lv-LV" sz="3000" b="1" noProof="0" dirty="0">
              <a:latin typeface="+mn-lt"/>
              <a:cs typeface="Times New Roman" panose="02020603050405020304" pitchFamily="18" charset="0"/>
            </a:rPr>
            <a:t>~2 nedēļas</a:t>
          </a:r>
        </a:p>
      </dgm:t>
    </dgm:pt>
    <dgm:pt modelId="{ECC44332-9AE1-9345-BEA8-56D5BCEF5AA8}" type="parTrans" cxnId="{1E9BC971-98ED-5C42-B1B2-0D08490500E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71412AF-A965-E046-83BD-6E91C6E9A9C3}" type="sibTrans" cxnId="{1E9BC971-98ED-5C42-B1B2-0D08490500E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47BF7853-3E99-3B4F-B4D3-30F82292F967}">
      <dgm:prSet phldrT="[Text]" custT="1"/>
      <dgm:spPr/>
      <dgm:t>
        <a:bodyPr/>
        <a:lstStyle/>
        <a:p>
          <a:r>
            <a:rPr lang="lv-LV" sz="1600" noProof="0" dirty="0">
              <a:latin typeface="+mn-lt"/>
              <a:cs typeface="Times New Roman" panose="02020603050405020304" pitchFamily="18" charset="0"/>
            </a:rPr>
            <a:t>precīzāka info par vīrusa īpašībām – </a:t>
          </a:r>
          <a:r>
            <a:rPr lang="lv-LV" sz="1600" noProof="0" dirty="0" err="1">
              <a:latin typeface="+mn-lt"/>
              <a:cs typeface="Times New Roman" panose="02020603050405020304" pitchFamily="18" charset="0"/>
            </a:rPr>
            <a:t>infekciozitāte</a:t>
          </a:r>
          <a:r>
            <a:rPr lang="lv-LV" sz="1600" noProof="0" dirty="0">
              <a:latin typeface="+mn-lt"/>
              <a:cs typeface="Times New Roman" panose="02020603050405020304" pitchFamily="18" charset="0"/>
            </a:rPr>
            <a:t>, smagums, </a:t>
          </a:r>
          <a:br>
            <a:rPr lang="lv-LV" sz="1600" noProof="0" dirty="0">
              <a:latin typeface="+mn-lt"/>
              <a:cs typeface="Times New Roman" panose="02020603050405020304" pitchFamily="18" charset="0"/>
            </a:rPr>
          </a:br>
          <a:r>
            <a:rPr lang="lv-LV" sz="1600" noProof="0" dirty="0">
              <a:latin typeface="+mn-lt"/>
              <a:cs typeface="Times New Roman" panose="02020603050405020304" pitchFamily="18" charset="0"/>
            </a:rPr>
            <a:t>vakcīnu efektivitāte</a:t>
          </a:r>
        </a:p>
      </dgm:t>
    </dgm:pt>
    <dgm:pt modelId="{8A5F8A46-BBA1-D844-8873-1CA5065C4DD2}" type="parTrans" cxnId="{94F29FC3-FC1F-9B4A-9547-4C2FB363565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58CBF5AD-99B4-824C-BF8A-D5FFAABED924}" type="sibTrans" cxnId="{94F29FC3-FC1F-9B4A-9547-4C2FB363565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0AC0BB81-E03B-3941-93D5-5D46EA4880E8}">
      <dgm:prSet phldrT="[Text]" custT="1"/>
      <dgm:spPr/>
      <dgm:t>
        <a:bodyPr/>
        <a:lstStyle/>
        <a:p>
          <a:r>
            <a:rPr lang="lv-LV" sz="1600" noProof="0" dirty="0">
              <a:latin typeface="+mn-lt"/>
              <a:cs typeface="Times New Roman" panose="02020603050405020304" pitchFamily="18" charset="0"/>
            </a:rPr>
            <a:t>ziņas par jaunu paveidu/vilni citās valstīs</a:t>
          </a:r>
        </a:p>
      </dgm:t>
    </dgm:pt>
    <dgm:pt modelId="{2F87338C-2E6B-BC4A-AEB3-73982D584553}" type="parTrans" cxnId="{ABAAEF2F-5428-844C-9375-1F23F55CAF5F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CFFAA72-6B95-AC45-BC8D-8A3B36CE6620}" type="sibTrans" cxnId="{ABAAEF2F-5428-844C-9375-1F23F55CAF5F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E96D7B9-CBD8-D746-863A-093AA8F1297A}">
      <dgm:prSet phldrT="[Text]" custT="1"/>
      <dgm:spPr/>
      <dgm:t>
        <a:bodyPr/>
        <a:lstStyle/>
        <a:p>
          <a:r>
            <a:rPr lang="lv-LV" sz="1600" noProof="0" dirty="0">
              <a:latin typeface="+mn-lt"/>
              <a:cs typeface="Times New Roman" panose="02020603050405020304" pitchFamily="18" charset="0"/>
            </a:rPr>
            <a:t>vai epidemioloģiskie dati par jauna viļņa sākumu Latvijā</a:t>
          </a:r>
        </a:p>
      </dgm:t>
    </dgm:pt>
    <dgm:pt modelId="{4C7B3014-96DC-FB4B-B4FE-099CC95F489D}" type="parTrans" cxnId="{36E38E99-0120-D240-87BE-BFBDEDBF22F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492011F7-2D2E-534E-9551-E2DBE0DBA45B}" type="sibTrans" cxnId="{36E38E99-0120-D240-87BE-BFBDEDBF22F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882D2A8-7036-EB41-B428-B62D80789952}">
      <dgm:prSet phldrT="[Text]" custT="1"/>
      <dgm:spPr/>
      <dgm:t>
        <a:bodyPr/>
        <a:lstStyle/>
        <a:p>
          <a:r>
            <a:rPr lang="lv-LV" sz="1600" noProof="0" dirty="0">
              <a:latin typeface="+mn-lt"/>
              <a:cs typeface="Times New Roman" panose="02020603050405020304" pitchFamily="18" charset="0"/>
            </a:rPr>
            <a:t>tiek uzsāktas aktivitātes: </a:t>
          </a:r>
        </a:p>
      </dgm:t>
    </dgm:pt>
    <dgm:pt modelId="{517CDD7C-A2B4-1F42-905C-D8DD94C36576}" type="parTrans" cxnId="{64F93C3E-FB5C-9246-AEF4-612DEAAEEC5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FB71EA92-15DD-024A-9EEB-DDB4FC9EAEE0}" type="sibTrans" cxnId="{64F93C3E-FB5C-9246-AEF4-612DEAAEEC5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40BC197-BEE1-E14B-9030-F8725FA490F5}">
      <dgm:prSet phldrT="[Text]" custT="1"/>
      <dgm:spPr/>
      <dgm:t>
        <a:bodyPr/>
        <a:lstStyle/>
        <a:p>
          <a:endParaRPr lang="lv-LV" sz="1600" noProof="0" dirty="0">
            <a:latin typeface="+mn-lt"/>
            <a:cs typeface="Times New Roman" panose="02020603050405020304" pitchFamily="18" charset="0"/>
          </a:endParaRPr>
        </a:p>
      </dgm:t>
    </dgm:pt>
    <dgm:pt modelId="{BCF66B76-F4E4-454F-8E21-DBB53B909074}" type="parTrans" cxnId="{7AD822CD-D308-A947-AC51-C7FE918EC63C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2056C16C-F1CD-EF4F-9581-031BA5E993BD}" type="sibTrans" cxnId="{7AD822CD-D308-A947-AC51-C7FE918EC63C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774D8519-AEC4-0440-BF5A-FBCBCA4EC51F}">
      <dgm:prSet phldrT="[Text]" custT="1"/>
      <dgm:spPr/>
      <dgm:t>
        <a:bodyPr/>
        <a:lstStyle/>
        <a:p>
          <a:r>
            <a:rPr lang="lv-LV" sz="1600" noProof="0" dirty="0">
              <a:latin typeface="+mn-lt"/>
              <a:cs typeface="Times New Roman" panose="02020603050405020304" pitchFamily="18" charset="0"/>
            </a:rPr>
            <a:t>gatavoti LNG pieprasījumi</a:t>
          </a:r>
        </a:p>
      </dgm:t>
    </dgm:pt>
    <dgm:pt modelId="{EC373252-7E9B-734C-A929-8577BADD7DBA}" type="parTrans" cxnId="{7AB603BA-2BB5-2142-9217-7854498FDB0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F49FAD2E-E806-7C42-8191-3B499CE72694}" type="sibTrans" cxnId="{7AB603BA-2BB5-2142-9217-7854498FDB0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396F3310-62E8-704D-90EF-DA5D5488F651}">
      <dgm:prSet phldrT="[Text]" custT="1"/>
      <dgm:spPr/>
      <dgm:t>
        <a:bodyPr/>
        <a:lstStyle/>
        <a:p>
          <a:r>
            <a:rPr lang="lv-LV" sz="1600" noProof="0" dirty="0">
              <a:latin typeface="+mn-lt"/>
              <a:cs typeface="Times New Roman" panose="02020603050405020304" pitchFamily="18" charset="0"/>
            </a:rPr>
            <a:t>izvērsta slimnīcu kapacitāte</a:t>
          </a:r>
        </a:p>
      </dgm:t>
    </dgm:pt>
    <dgm:pt modelId="{D77E6AFB-62BD-9140-A68B-D350460D1C60}" type="parTrans" cxnId="{B736B3D1-9CD4-3042-98FD-3A13642F7A7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34DA272B-A260-1041-A8C5-6BA0DD743D88}" type="sibTrans" cxnId="{B736B3D1-9CD4-3042-98FD-3A13642F7A7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0AF23E0-6F5F-6A4A-99A1-46E10B170668}">
      <dgm:prSet phldrT="[Text]" custT="1"/>
      <dgm:spPr/>
      <dgm:t>
        <a:bodyPr/>
        <a:lstStyle/>
        <a:p>
          <a:r>
            <a:rPr lang="lv-LV" sz="1600" noProof="0" dirty="0">
              <a:latin typeface="+mn-lt"/>
              <a:cs typeface="Times New Roman" panose="02020603050405020304" pitchFamily="18" charset="0"/>
            </a:rPr>
            <a:t>izvērsta vakcinācijas kapacitāte</a:t>
          </a:r>
        </a:p>
      </dgm:t>
    </dgm:pt>
    <dgm:pt modelId="{A71049B4-0F3E-3E42-93F0-1C88F74DEC70}" type="parTrans" cxnId="{9CE9F8D0-E206-2B4A-84F3-A7837BF90112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693671D-5F95-FD42-BE64-2D3E28079DF6}" type="sibTrans" cxnId="{9CE9F8D0-E206-2B4A-84F3-A7837BF90112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187F384B-42D9-2B41-9122-5EE9043284D6}">
      <dgm:prSet phldrT="[Text]" custT="1"/>
      <dgm:spPr/>
      <dgm:t>
        <a:bodyPr/>
        <a:lstStyle/>
        <a:p>
          <a:r>
            <a:rPr lang="lv-LV" sz="1600" noProof="0" dirty="0">
              <a:latin typeface="+mn-lt"/>
              <a:cs typeface="Times New Roman" panose="02020603050405020304" pitchFamily="18" charset="0"/>
            </a:rPr>
            <a:t>precīzāk prognozējams, kurš scenārijs sagaidāms</a:t>
          </a:r>
        </a:p>
      </dgm:t>
    </dgm:pt>
    <dgm:pt modelId="{1AF8D047-7B56-2744-9DDA-01D65F8EE046}" type="parTrans" cxnId="{A9E2EE45-0808-EF45-8F28-CE91916F37F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45227B46-05C5-744B-99BF-DAD8265AF4D9}" type="sibTrans" cxnId="{A9E2EE45-0808-EF45-8F28-CE91916F37F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E45C2A86-B8A0-944A-A00D-1590239E17D8}">
      <dgm:prSet phldrT="[Text]" custT="1"/>
      <dgm:spPr/>
      <dgm:t>
        <a:bodyPr/>
        <a:lstStyle/>
        <a:p>
          <a:endParaRPr lang="lv-LV" sz="1600" noProof="0" dirty="0">
            <a:latin typeface="+mn-lt"/>
            <a:cs typeface="Times New Roman" panose="02020603050405020304" pitchFamily="18" charset="0"/>
          </a:endParaRPr>
        </a:p>
      </dgm:t>
    </dgm:pt>
    <dgm:pt modelId="{3AFCE592-D874-2242-8E9A-200184391620}" type="parTrans" cxnId="{D18E646B-9F9A-B246-8365-0D474158A481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331DE84A-56CF-1B47-93C1-185C835649E8}" type="sibTrans" cxnId="{D18E646B-9F9A-B246-8365-0D474158A481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298E16B6-7447-C044-9A46-6C509F628174}">
      <dgm:prSet phldrT="[Text]" custT="1"/>
      <dgm:spPr/>
      <dgm:t>
        <a:bodyPr/>
        <a:lstStyle/>
        <a:p>
          <a:r>
            <a:rPr lang="lv-LV" sz="3000" b="1" noProof="0" dirty="0">
              <a:latin typeface="+mn-lt"/>
              <a:cs typeface="Times New Roman" panose="02020603050405020304" pitchFamily="18" charset="0"/>
            </a:rPr>
            <a:t>~4-5 nedēļas</a:t>
          </a:r>
        </a:p>
      </dgm:t>
    </dgm:pt>
    <dgm:pt modelId="{CABDCC0D-0C4F-EF45-8A80-C6E675132EF7}" type="parTrans" cxnId="{B77BBC86-2C2B-9B43-8170-0F5C80670F9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7822C2B-A4B4-FB4D-A5BD-3229889ECD75}" type="sibTrans" cxnId="{B77BBC86-2C2B-9B43-8170-0F5C80670F9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B473F90-A95E-C843-85FB-4874D72CD05D}">
      <dgm:prSet phldrT="[Text]" custT="1"/>
      <dgm:spPr/>
      <dgm:t>
        <a:bodyPr/>
        <a:lstStyle/>
        <a:p>
          <a:r>
            <a:rPr lang="lv-LV" sz="1600" noProof="0" dirty="0">
              <a:latin typeface="+mn-lt"/>
              <a:cs typeface="Times New Roman" panose="02020603050405020304" pitchFamily="18" charset="0"/>
            </a:rPr>
            <a:t>vīruss sāk ietekmēt Latvijas sabiedrību</a:t>
          </a:r>
        </a:p>
      </dgm:t>
    </dgm:pt>
    <dgm:pt modelId="{5B3C414F-7B3C-4848-AD45-A5A7BFC302F1}" type="parTrans" cxnId="{6DF6815D-BE0A-B844-B57F-B65DA6E7DB9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C146005F-7E52-DE43-AA55-451BFED41236}" type="sibTrans" cxnId="{6DF6815D-BE0A-B844-B57F-B65DA6E7DB9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42082E50-0367-6E44-8934-A2EFB37DDA5E}">
      <dgm:prSet phldrT="[Text]" custT="1"/>
      <dgm:spPr/>
      <dgm:t>
        <a:bodyPr/>
        <a:lstStyle/>
        <a:p>
          <a:r>
            <a:rPr lang="lv-LV" sz="1600" i="0" noProof="0" dirty="0">
              <a:latin typeface="+mn-lt"/>
              <a:cs typeface="Times New Roman" panose="02020603050405020304" pitchFamily="18" charset="0"/>
            </a:rPr>
            <a:t>gatavība drošības pasākumiem</a:t>
          </a:r>
        </a:p>
      </dgm:t>
    </dgm:pt>
    <dgm:pt modelId="{3D43D0DA-5B20-F344-A9B4-4A654ED5FF9D}" type="parTrans" cxnId="{5F05535B-36B1-514C-B881-40BD2379A5F3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3CAC1DDB-5A51-954A-B9C5-CBC60E363515}" type="sibTrans" cxnId="{5F05535B-36B1-514C-B881-40BD2379A5F3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25491AB0-2116-0246-8AF1-D2FF3734CCB5}">
      <dgm:prSet phldrT="[Text]" custT="1"/>
      <dgm:spPr/>
      <dgm:t>
        <a:bodyPr/>
        <a:lstStyle/>
        <a:p>
          <a:endParaRPr lang="lv-LV" sz="1600" i="0" noProof="0" dirty="0">
            <a:latin typeface="+mn-lt"/>
            <a:cs typeface="Times New Roman" panose="02020603050405020304" pitchFamily="18" charset="0"/>
          </a:endParaRPr>
        </a:p>
      </dgm:t>
    </dgm:pt>
    <dgm:pt modelId="{BCBBEE78-A070-0447-B33F-F56CB6025F2F}" type="parTrans" cxnId="{579ED8A5-B978-3749-B42C-863D2D0A0BA3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5D90172-4EC3-F444-B4E8-1B3B543CE9A0}" type="sibTrans" cxnId="{579ED8A5-B978-3749-B42C-863D2D0A0BA3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CFD7621-7CAD-B844-AE74-D6F97BB5953C}">
      <dgm:prSet phldrT="[Text]" custT="1"/>
      <dgm:spPr/>
      <dgm:t>
        <a:bodyPr/>
        <a:lstStyle/>
        <a:p>
          <a:r>
            <a:rPr lang="lv-LV" sz="1600" i="0" noProof="0" dirty="0">
              <a:latin typeface="+mn-lt"/>
              <a:cs typeface="Times New Roman" panose="02020603050405020304" pitchFamily="18" charset="0"/>
            </a:rPr>
            <a:t>sagatavotas slimnīcas</a:t>
          </a:r>
        </a:p>
      </dgm:t>
    </dgm:pt>
    <dgm:pt modelId="{C109C04D-B3A1-8149-90A3-0C054C7C745C}" type="parTrans" cxnId="{E5407B25-492D-2842-804B-51D0B0146F4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645E23DB-A723-824F-950A-E8A7ACA590EE}" type="sibTrans" cxnId="{E5407B25-492D-2842-804B-51D0B0146F4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E9C9EA97-B070-BF4C-93E3-DA249F93C3AE}">
      <dgm:prSet phldrT="[Text]" custT="1"/>
      <dgm:spPr/>
      <dgm:t>
        <a:bodyPr/>
        <a:lstStyle/>
        <a:p>
          <a:r>
            <a:rPr lang="lv-LV" sz="1600" i="1" noProof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šo brīdi iespējams attālināt ar drošības pasākumiem ieceļošanai</a:t>
          </a:r>
          <a:endParaRPr lang="lv-LV" sz="1600" i="0" noProof="0" dirty="0">
            <a:solidFill>
              <a:schemeClr val="tx1"/>
            </a:solidFill>
            <a:latin typeface="+mn-lt"/>
            <a:cs typeface="Times New Roman" panose="02020603050405020304" pitchFamily="18" charset="0"/>
          </a:endParaRPr>
        </a:p>
      </dgm:t>
    </dgm:pt>
    <dgm:pt modelId="{1D09D48D-335D-7F47-A359-97D44AA9EF45}" type="parTrans" cxnId="{59FC03E7-93F3-7B4D-83EE-980C07AE24E2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69474B69-C146-4247-B857-BB4A34E362FD}" type="sibTrans" cxnId="{59FC03E7-93F3-7B4D-83EE-980C07AE24E2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06D2BAFD-4B06-0E4D-BBCC-067EEF1E7DB6}">
      <dgm:prSet phldrT="[Text]" custT="1"/>
      <dgm:spPr/>
      <dgm:t>
        <a:bodyPr/>
        <a:lstStyle/>
        <a:p>
          <a:endParaRPr lang="lv-LV" sz="1600" i="0" noProof="0" dirty="0">
            <a:latin typeface="+mn-lt"/>
            <a:cs typeface="Times New Roman" panose="02020603050405020304" pitchFamily="18" charset="0"/>
          </a:endParaRPr>
        </a:p>
      </dgm:t>
    </dgm:pt>
    <dgm:pt modelId="{071E3E4A-2D95-1947-96BA-6E6D41666E0A}" type="parTrans" cxnId="{2A9FA358-3F45-F44D-ABBA-787FCD23B0E3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0FCF2B76-41E6-574D-87BC-553F082945B9}" type="sibTrans" cxnId="{2A9FA358-3F45-F44D-ABBA-787FCD23B0E3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0CA0D258-618F-9947-AA46-93B481BCBF2B}" type="pres">
      <dgm:prSet presAssocID="{5FE9C680-61B4-8446-BC1A-11778D8C5A71}" presName="Name0" presStyleCnt="0">
        <dgm:presLayoutVars>
          <dgm:dir/>
          <dgm:resizeHandles val="exact"/>
        </dgm:presLayoutVars>
      </dgm:prSet>
      <dgm:spPr/>
    </dgm:pt>
    <dgm:pt modelId="{FAC5D191-58C2-2241-B0EE-612078D438A6}" type="pres">
      <dgm:prSet presAssocID="{8D725454-34BD-2648-90D8-B778B2147D81}" presName="parAndChTx" presStyleLbl="node1" presStyleIdx="0" presStyleCnt="3" custScaleY="118670">
        <dgm:presLayoutVars>
          <dgm:bulletEnabled val="1"/>
        </dgm:presLayoutVars>
      </dgm:prSet>
      <dgm:spPr/>
    </dgm:pt>
    <dgm:pt modelId="{47DBF5BF-21D7-F143-B4D9-0F64D10F3707}" type="pres">
      <dgm:prSet presAssocID="{28B960F1-2B14-3B45-8EEB-E2CD3979577E}" presName="parAndChSpace" presStyleCnt="0"/>
      <dgm:spPr/>
    </dgm:pt>
    <dgm:pt modelId="{29BB3651-4DF4-C54A-9B4E-41E8727749EB}" type="pres">
      <dgm:prSet presAssocID="{FC746BEE-2D68-2544-B787-A817CBE30ACA}" presName="parAndChTx" presStyleLbl="node1" presStyleIdx="1" presStyleCnt="3" custScaleY="118670" custLinFactNeighborX="0">
        <dgm:presLayoutVars>
          <dgm:bulletEnabled val="1"/>
        </dgm:presLayoutVars>
      </dgm:prSet>
      <dgm:spPr/>
    </dgm:pt>
    <dgm:pt modelId="{186076FB-5DCF-FD43-87B6-BD44BE676CEB}" type="pres">
      <dgm:prSet presAssocID="{871412AF-A965-E046-83BD-6E91C6E9A9C3}" presName="parAndChSpace" presStyleCnt="0"/>
      <dgm:spPr/>
    </dgm:pt>
    <dgm:pt modelId="{00703AC1-F3A4-B342-9213-F3A36E404D54}" type="pres">
      <dgm:prSet presAssocID="{298E16B6-7447-C044-9A46-6C509F628174}" presName="parAndChTx" presStyleLbl="node1" presStyleIdx="2" presStyleCnt="3" custScaleY="118670">
        <dgm:presLayoutVars>
          <dgm:bulletEnabled val="1"/>
        </dgm:presLayoutVars>
      </dgm:prSet>
      <dgm:spPr/>
    </dgm:pt>
  </dgm:ptLst>
  <dgm:cxnLst>
    <dgm:cxn modelId="{8571FB0D-E557-D247-B501-D730BD6414F7}" type="presOf" srcId="{8D725454-34BD-2648-90D8-B778B2147D81}" destId="{FAC5D191-58C2-2241-B0EE-612078D438A6}" srcOrd="0" destOrd="0" presId="urn:microsoft.com/office/officeart/2005/8/layout/hChevron3"/>
    <dgm:cxn modelId="{61C33B12-EBFA-CE47-95CC-91E274EA379F}" type="presOf" srcId="{BE96D7B9-CBD8-D746-863A-093AA8F1297A}" destId="{FAC5D191-58C2-2241-B0EE-612078D438A6}" srcOrd="0" destOrd="2" presId="urn:microsoft.com/office/officeart/2005/8/layout/hChevron3"/>
    <dgm:cxn modelId="{8314C412-683F-B447-AF68-DC464FAC40D4}" type="presOf" srcId="{42082E50-0367-6E44-8934-A2EFB37DDA5E}" destId="{00703AC1-F3A4-B342-9213-F3A36E404D54}" srcOrd="0" destOrd="3" presId="urn:microsoft.com/office/officeart/2005/8/layout/hChevron3"/>
    <dgm:cxn modelId="{B7565D1C-59EE-AD41-8214-5CD6DF080ADE}" type="presOf" srcId="{5FE9C680-61B4-8446-BC1A-11778D8C5A71}" destId="{0CA0D258-618F-9947-AA46-93B481BCBF2B}" srcOrd="0" destOrd="0" presId="urn:microsoft.com/office/officeart/2005/8/layout/hChevron3"/>
    <dgm:cxn modelId="{E5407B25-492D-2842-804B-51D0B0146F49}" srcId="{298E16B6-7447-C044-9A46-6C509F628174}" destId="{DCFD7621-7CAD-B844-AE74-D6F97BB5953C}" srcOrd="3" destOrd="0" parTransId="{C109C04D-B3A1-8149-90A3-0C054C7C745C}" sibTransId="{645E23DB-A723-824F-950A-E8A7ACA590EE}"/>
    <dgm:cxn modelId="{2EFFC62E-BDFF-EA40-AA4F-81DE73CFD998}" type="presOf" srcId="{840BC197-BEE1-E14B-9030-F8725FA490F5}" destId="{FAC5D191-58C2-2241-B0EE-612078D438A6}" srcOrd="0" destOrd="3" presId="urn:microsoft.com/office/officeart/2005/8/layout/hChevron3"/>
    <dgm:cxn modelId="{ABAAEF2F-5428-844C-9375-1F23F55CAF5F}" srcId="{8D725454-34BD-2648-90D8-B778B2147D81}" destId="{0AC0BB81-E03B-3941-93D5-5D46EA4880E8}" srcOrd="0" destOrd="0" parTransId="{2F87338C-2E6B-BC4A-AEB3-73982D584553}" sibTransId="{DCFFAA72-6B95-AC45-BC8D-8A3B36CE6620}"/>
    <dgm:cxn modelId="{8311653B-0E3A-724C-B1C2-45D7F5FA5C92}" type="presOf" srcId="{0AC0BB81-E03B-3941-93D5-5D46EA4880E8}" destId="{FAC5D191-58C2-2241-B0EE-612078D438A6}" srcOrd="0" destOrd="1" presId="urn:microsoft.com/office/officeart/2005/8/layout/hChevron3"/>
    <dgm:cxn modelId="{64F93C3E-FB5C-9246-AEF4-612DEAAEEC5A}" srcId="{8D725454-34BD-2648-90D8-B778B2147D81}" destId="{8882D2A8-7036-EB41-B428-B62D80789952}" srcOrd="3" destOrd="0" parTransId="{517CDD7C-A2B4-1F42-905C-D8DD94C36576}" sibTransId="{FB71EA92-15DD-024A-9EEB-DDB4FC9EAEE0}"/>
    <dgm:cxn modelId="{A9E2EE45-0808-EF45-8F28-CE91916F37F7}" srcId="{FC746BEE-2D68-2544-B787-A817CBE30ACA}" destId="{187F384B-42D9-2B41-9122-5EE9043284D6}" srcOrd="2" destOrd="0" parTransId="{1AF8D047-7B56-2744-9DDA-01D65F8EE046}" sibTransId="{45227B46-05C5-744B-99BF-DAD8265AF4D9}"/>
    <dgm:cxn modelId="{AA8EB84A-9BFE-044B-A48C-51AC17145375}" type="presOf" srcId="{06D2BAFD-4B06-0E4D-BBCC-067EEF1E7DB6}" destId="{00703AC1-F3A4-B342-9213-F3A36E404D54}" srcOrd="0" destOrd="5" presId="urn:microsoft.com/office/officeart/2005/8/layout/hChevron3"/>
    <dgm:cxn modelId="{952BBF55-DCBB-2A49-B1DE-8ABBF678B48A}" srcId="{5FE9C680-61B4-8446-BC1A-11778D8C5A71}" destId="{8D725454-34BD-2648-90D8-B778B2147D81}" srcOrd="0" destOrd="0" parTransId="{0A5DB60C-D6B0-BE49-AB31-7FB31A0FA6F5}" sibTransId="{28B960F1-2B14-3B45-8EEB-E2CD3979577E}"/>
    <dgm:cxn modelId="{DCF48256-1E51-E04F-B2BE-B2BD15E07ED4}" type="presOf" srcId="{298E16B6-7447-C044-9A46-6C509F628174}" destId="{00703AC1-F3A4-B342-9213-F3A36E404D54}" srcOrd="0" destOrd="0" presId="urn:microsoft.com/office/officeart/2005/8/layout/hChevron3"/>
    <dgm:cxn modelId="{2A9FA358-3F45-F44D-ABBA-787FCD23B0E3}" srcId="{298E16B6-7447-C044-9A46-6C509F628174}" destId="{06D2BAFD-4B06-0E4D-BBCC-067EEF1E7DB6}" srcOrd="4" destOrd="0" parTransId="{071E3E4A-2D95-1947-96BA-6E6D41666E0A}" sibTransId="{0FCF2B76-41E6-574D-87BC-553F082945B9}"/>
    <dgm:cxn modelId="{5F05535B-36B1-514C-B881-40BD2379A5F3}" srcId="{298E16B6-7447-C044-9A46-6C509F628174}" destId="{42082E50-0367-6E44-8934-A2EFB37DDA5E}" srcOrd="2" destOrd="0" parTransId="{3D43D0DA-5B20-F344-A9B4-4A654ED5FF9D}" sibTransId="{3CAC1DDB-5A51-954A-B9C5-CBC60E363515}"/>
    <dgm:cxn modelId="{6DF6815D-BE0A-B844-B57F-B65DA6E7DB99}" srcId="{298E16B6-7447-C044-9A46-6C509F628174}" destId="{8B473F90-A95E-C843-85FB-4874D72CD05D}" srcOrd="0" destOrd="0" parTransId="{5B3C414F-7B3C-4848-AD45-A5A7BFC302F1}" sibTransId="{C146005F-7E52-DE43-AA55-451BFED41236}"/>
    <dgm:cxn modelId="{E5463168-91AA-8D49-9DE6-6F413DB626E0}" type="presOf" srcId="{774D8519-AEC4-0440-BF5A-FBCBCA4EC51F}" destId="{FAC5D191-58C2-2241-B0EE-612078D438A6}" srcOrd="0" destOrd="5" presId="urn:microsoft.com/office/officeart/2005/8/layout/hChevron3"/>
    <dgm:cxn modelId="{D18E646B-9F9A-B246-8365-0D474158A481}" srcId="{FC746BEE-2D68-2544-B787-A817CBE30ACA}" destId="{E45C2A86-B8A0-944A-A00D-1590239E17D8}" srcOrd="1" destOrd="0" parTransId="{3AFCE592-D874-2242-8E9A-200184391620}" sibTransId="{331DE84A-56CF-1B47-93C1-185C835649E8}"/>
    <dgm:cxn modelId="{FFFB936B-54D8-F842-97EE-DDDA2C214978}" type="presOf" srcId="{187F384B-42D9-2B41-9122-5EE9043284D6}" destId="{29BB3651-4DF4-C54A-9B4E-41E8727749EB}" srcOrd="0" destOrd="3" presId="urn:microsoft.com/office/officeart/2005/8/layout/hChevron3"/>
    <dgm:cxn modelId="{1E9BC971-98ED-5C42-B1B2-0D08490500E9}" srcId="{5FE9C680-61B4-8446-BC1A-11778D8C5A71}" destId="{FC746BEE-2D68-2544-B787-A817CBE30ACA}" srcOrd="1" destOrd="0" parTransId="{ECC44332-9AE1-9345-BEA8-56D5BCEF5AA8}" sibTransId="{871412AF-A965-E046-83BD-6E91C6E9A9C3}"/>
    <dgm:cxn modelId="{FF2A817D-6A7F-7A4A-9141-331616226204}" type="presOf" srcId="{E9C9EA97-B070-BF4C-93E3-DA249F93C3AE}" destId="{00703AC1-F3A4-B342-9213-F3A36E404D54}" srcOrd="0" destOrd="6" presId="urn:microsoft.com/office/officeart/2005/8/layout/hChevron3"/>
    <dgm:cxn modelId="{B77BBC86-2C2B-9B43-8170-0F5C80670F99}" srcId="{5FE9C680-61B4-8446-BC1A-11778D8C5A71}" destId="{298E16B6-7447-C044-9A46-6C509F628174}" srcOrd="2" destOrd="0" parTransId="{CABDCC0D-0C4F-EF45-8A80-C6E675132EF7}" sibTransId="{97822C2B-A4B4-FB4D-A5BD-3229889ECD75}"/>
    <dgm:cxn modelId="{F844D697-2D1E-9E44-9FB6-8EFEEDE0E7B8}" type="presOf" srcId="{8882D2A8-7036-EB41-B428-B62D80789952}" destId="{FAC5D191-58C2-2241-B0EE-612078D438A6}" srcOrd="0" destOrd="4" presId="urn:microsoft.com/office/officeart/2005/8/layout/hChevron3"/>
    <dgm:cxn modelId="{36E38E99-0120-D240-87BE-BFBDEDBF22FA}" srcId="{8D725454-34BD-2648-90D8-B778B2147D81}" destId="{BE96D7B9-CBD8-D746-863A-093AA8F1297A}" srcOrd="1" destOrd="0" parTransId="{4C7B3014-96DC-FB4B-B4FE-099CC95F489D}" sibTransId="{492011F7-2D2E-534E-9551-E2DBE0DBA45B}"/>
    <dgm:cxn modelId="{579ED8A5-B978-3749-B42C-863D2D0A0BA3}" srcId="{298E16B6-7447-C044-9A46-6C509F628174}" destId="{25491AB0-2116-0246-8AF1-D2FF3734CCB5}" srcOrd="1" destOrd="0" parTransId="{BCBBEE78-A070-0447-B33F-F56CB6025F2F}" sibTransId="{95D90172-4EC3-F444-B4E8-1B3B543CE9A0}"/>
    <dgm:cxn modelId="{2D75A4A7-59B7-D142-8F47-87B1F41B3CE7}" type="presOf" srcId="{47BF7853-3E99-3B4F-B4D3-30F82292F967}" destId="{29BB3651-4DF4-C54A-9B4E-41E8727749EB}" srcOrd="0" destOrd="1" presId="urn:microsoft.com/office/officeart/2005/8/layout/hChevron3"/>
    <dgm:cxn modelId="{558D3AB3-52BC-F849-9DD6-BBCCCBAFB85B}" type="presOf" srcId="{E45C2A86-B8A0-944A-A00D-1590239E17D8}" destId="{29BB3651-4DF4-C54A-9B4E-41E8727749EB}" srcOrd="0" destOrd="2" presId="urn:microsoft.com/office/officeart/2005/8/layout/hChevron3"/>
    <dgm:cxn modelId="{7AB603BA-2BB5-2142-9217-7854498FDB05}" srcId="{8882D2A8-7036-EB41-B428-B62D80789952}" destId="{774D8519-AEC4-0440-BF5A-FBCBCA4EC51F}" srcOrd="0" destOrd="0" parTransId="{EC373252-7E9B-734C-A929-8577BADD7DBA}" sibTransId="{F49FAD2E-E806-7C42-8191-3B499CE72694}"/>
    <dgm:cxn modelId="{94F29FC3-FC1F-9B4A-9547-4C2FB3635655}" srcId="{FC746BEE-2D68-2544-B787-A817CBE30ACA}" destId="{47BF7853-3E99-3B4F-B4D3-30F82292F967}" srcOrd="0" destOrd="0" parTransId="{8A5F8A46-BBA1-D844-8873-1CA5065C4DD2}" sibTransId="{58CBF5AD-99B4-824C-BF8A-D5FFAABED924}"/>
    <dgm:cxn modelId="{E1717BC7-013A-6847-AAAF-D83B8A1C9A4C}" type="presOf" srcId="{DCFD7621-7CAD-B844-AE74-D6F97BB5953C}" destId="{00703AC1-F3A4-B342-9213-F3A36E404D54}" srcOrd="0" destOrd="4" presId="urn:microsoft.com/office/officeart/2005/8/layout/hChevron3"/>
    <dgm:cxn modelId="{7AD822CD-D308-A947-AC51-C7FE918EC63C}" srcId="{8D725454-34BD-2648-90D8-B778B2147D81}" destId="{840BC197-BEE1-E14B-9030-F8725FA490F5}" srcOrd="2" destOrd="0" parTransId="{BCF66B76-F4E4-454F-8E21-DBB53B909074}" sibTransId="{2056C16C-F1CD-EF4F-9581-031BA5E993BD}"/>
    <dgm:cxn modelId="{0F807AD0-1465-0541-ADC5-FCE96EB4D1C5}" type="presOf" srcId="{25491AB0-2116-0246-8AF1-D2FF3734CCB5}" destId="{00703AC1-F3A4-B342-9213-F3A36E404D54}" srcOrd="0" destOrd="2" presId="urn:microsoft.com/office/officeart/2005/8/layout/hChevron3"/>
    <dgm:cxn modelId="{9CE9F8D0-E206-2B4A-84F3-A7837BF90112}" srcId="{8882D2A8-7036-EB41-B428-B62D80789952}" destId="{D0AF23E0-6F5F-6A4A-99A1-46E10B170668}" srcOrd="1" destOrd="0" parTransId="{A71049B4-0F3E-3E42-93F0-1C88F74DEC70}" sibTransId="{D693671D-5F95-FD42-BE64-2D3E28079DF6}"/>
    <dgm:cxn modelId="{B736B3D1-9CD4-3042-98FD-3A13642F7A70}" srcId="{8882D2A8-7036-EB41-B428-B62D80789952}" destId="{396F3310-62E8-704D-90EF-DA5D5488F651}" srcOrd="2" destOrd="0" parTransId="{D77E6AFB-62BD-9140-A68B-D350460D1C60}" sibTransId="{34DA272B-A260-1041-A8C5-6BA0DD743D88}"/>
    <dgm:cxn modelId="{59FC03E7-93F3-7B4D-83EE-980C07AE24E2}" srcId="{298E16B6-7447-C044-9A46-6C509F628174}" destId="{E9C9EA97-B070-BF4C-93E3-DA249F93C3AE}" srcOrd="5" destOrd="0" parTransId="{1D09D48D-335D-7F47-A359-97D44AA9EF45}" sibTransId="{69474B69-C146-4247-B857-BB4A34E362FD}"/>
    <dgm:cxn modelId="{6AB07BEC-3CE6-D741-91B6-9F3A11C9F417}" type="presOf" srcId="{FC746BEE-2D68-2544-B787-A817CBE30ACA}" destId="{29BB3651-4DF4-C54A-9B4E-41E8727749EB}" srcOrd="0" destOrd="0" presId="urn:microsoft.com/office/officeart/2005/8/layout/hChevron3"/>
    <dgm:cxn modelId="{F08E9AF3-3D57-2D4C-889F-5EEE69674D5B}" type="presOf" srcId="{8B473F90-A95E-C843-85FB-4874D72CD05D}" destId="{00703AC1-F3A4-B342-9213-F3A36E404D54}" srcOrd="0" destOrd="1" presId="urn:microsoft.com/office/officeart/2005/8/layout/hChevron3"/>
    <dgm:cxn modelId="{F9DD10F8-451E-1547-9F39-D4582032D61C}" type="presOf" srcId="{396F3310-62E8-704D-90EF-DA5D5488F651}" destId="{FAC5D191-58C2-2241-B0EE-612078D438A6}" srcOrd="0" destOrd="7" presId="urn:microsoft.com/office/officeart/2005/8/layout/hChevron3"/>
    <dgm:cxn modelId="{49602CFC-EFC8-4740-B1C6-7249E675AB18}" type="presOf" srcId="{D0AF23E0-6F5F-6A4A-99A1-46E10B170668}" destId="{FAC5D191-58C2-2241-B0EE-612078D438A6}" srcOrd="0" destOrd="6" presId="urn:microsoft.com/office/officeart/2005/8/layout/hChevron3"/>
    <dgm:cxn modelId="{C90A462D-F857-6845-989D-DA4001A9F6B7}" type="presParOf" srcId="{0CA0D258-618F-9947-AA46-93B481BCBF2B}" destId="{FAC5D191-58C2-2241-B0EE-612078D438A6}" srcOrd="0" destOrd="0" presId="urn:microsoft.com/office/officeart/2005/8/layout/hChevron3"/>
    <dgm:cxn modelId="{DB6F2C43-C98E-0845-8FB0-2EF32E156288}" type="presParOf" srcId="{0CA0D258-618F-9947-AA46-93B481BCBF2B}" destId="{47DBF5BF-21D7-F143-B4D9-0F64D10F3707}" srcOrd="1" destOrd="0" presId="urn:microsoft.com/office/officeart/2005/8/layout/hChevron3"/>
    <dgm:cxn modelId="{BC5853F4-6C85-0644-825F-AAEC7F4634E5}" type="presParOf" srcId="{0CA0D258-618F-9947-AA46-93B481BCBF2B}" destId="{29BB3651-4DF4-C54A-9B4E-41E8727749EB}" srcOrd="2" destOrd="0" presId="urn:microsoft.com/office/officeart/2005/8/layout/hChevron3"/>
    <dgm:cxn modelId="{1ED53AFB-0523-4241-8ECC-B18BF1C5FCD0}" type="presParOf" srcId="{0CA0D258-618F-9947-AA46-93B481BCBF2B}" destId="{186076FB-5DCF-FD43-87B6-BD44BE676CEB}" srcOrd="3" destOrd="0" presId="urn:microsoft.com/office/officeart/2005/8/layout/hChevron3"/>
    <dgm:cxn modelId="{638335B6-BEF0-CC4B-8785-648CB31B8E45}" type="presParOf" srcId="{0CA0D258-618F-9947-AA46-93B481BCBF2B}" destId="{00703AC1-F3A4-B342-9213-F3A36E404D54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D95AE1-C409-7E49-ACF1-EFB2F4CA64F8}" type="doc">
      <dgm:prSet loTypeId="urn:microsoft.com/office/officeart/2005/8/layout/hChevron3" loCatId="" qsTypeId="urn:microsoft.com/office/officeart/2005/8/quickstyle/simple4" qsCatId="simple" csTypeId="urn:microsoft.com/office/officeart/2005/8/colors/accent2_2" csCatId="accent2" phldr="1"/>
      <dgm:spPr/>
    </dgm:pt>
    <dgm:pt modelId="{90AC843F-5CCF-CC4A-94A7-9F75BA0A0D7F}">
      <dgm:prSet phldrT="[Text]" custT="1"/>
      <dgm:spPr/>
      <dgm:t>
        <a:bodyPr/>
        <a:lstStyle/>
        <a:p>
          <a:r>
            <a:rPr lang="lv-LV" sz="2000" i="1" noProof="0" dirty="0">
              <a:latin typeface="+mn-lt"/>
              <a:cs typeface="Times New Roman" panose="02020603050405020304" pitchFamily="18" charset="0"/>
            </a:rPr>
            <a:t>Uzsākta vakcinācija / revakcinācija</a:t>
          </a:r>
        </a:p>
      </dgm:t>
    </dgm:pt>
    <dgm:pt modelId="{5208B7BD-23FC-794F-A59C-41C540A5891E}" type="parTrans" cxnId="{C77A31D5-237D-704E-8751-DBC50D7CE693}">
      <dgm:prSet/>
      <dgm:spPr/>
      <dgm:t>
        <a:bodyPr/>
        <a:lstStyle/>
        <a:p>
          <a:endParaRPr lang="en-US"/>
        </a:p>
      </dgm:t>
    </dgm:pt>
    <dgm:pt modelId="{D9591979-4958-C54F-BB14-5E37DCD60483}" type="sibTrans" cxnId="{C77A31D5-237D-704E-8751-DBC50D7CE693}">
      <dgm:prSet/>
      <dgm:spPr/>
      <dgm:t>
        <a:bodyPr/>
        <a:lstStyle/>
        <a:p>
          <a:endParaRPr lang="en-US"/>
        </a:p>
      </dgm:t>
    </dgm:pt>
    <dgm:pt modelId="{02956A59-63D1-9240-B7D3-205BBBA967D6}" type="pres">
      <dgm:prSet presAssocID="{8DD95AE1-C409-7E49-ACF1-EFB2F4CA64F8}" presName="Name0" presStyleCnt="0">
        <dgm:presLayoutVars>
          <dgm:dir/>
          <dgm:resizeHandles val="exact"/>
        </dgm:presLayoutVars>
      </dgm:prSet>
      <dgm:spPr/>
    </dgm:pt>
    <dgm:pt modelId="{6D3CD7FE-7288-6F46-80D4-70C2B21907B9}" type="pres">
      <dgm:prSet presAssocID="{90AC843F-5CCF-CC4A-94A7-9F75BA0A0D7F}" presName="parTxOnly" presStyleLbl="node1" presStyleIdx="0" presStyleCnt="1" custScaleY="24731" custLinFactNeighborX="2377" custLinFactNeighborY="-25618">
        <dgm:presLayoutVars>
          <dgm:bulletEnabled val="1"/>
        </dgm:presLayoutVars>
      </dgm:prSet>
      <dgm:spPr/>
    </dgm:pt>
  </dgm:ptLst>
  <dgm:cxnLst>
    <dgm:cxn modelId="{AC50D4A4-2E53-BF42-A02C-FF58A0DDC71A}" type="presOf" srcId="{90AC843F-5CCF-CC4A-94A7-9F75BA0A0D7F}" destId="{6D3CD7FE-7288-6F46-80D4-70C2B21907B9}" srcOrd="0" destOrd="0" presId="urn:microsoft.com/office/officeart/2005/8/layout/hChevron3"/>
    <dgm:cxn modelId="{C77A31D5-237D-704E-8751-DBC50D7CE693}" srcId="{8DD95AE1-C409-7E49-ACF1-EFB2F4CA64F8}" destId="{90AC843F-5CCF-CC4A-94A7-9F75BA0A0D7F}" srcOrd="0" destOrd="0" parTransId="{5208B7BD-23FC-794F-A59C-41C540A5891E}" sibTransId="{D9591979-4958-C54F-BB14-5E37DCD60483}"/>
    <dgm:cxn modelId="{6294E6FB-A9E9-0D4F-88E0-AFFD539FB0B7}" type="presOf" srcId="{8DD95AE1-C409-7E49-ACF1-EFB2F4CA64F8}" destId="{02956A59-63D1-9240-B7D3-205BBBA967D6}" srcOrd="0" destOrd="0" presId="urn:microsoft.com/office/officeart/2005/8/layout/hChevron3"/>
    <dgm:cxn modelId="{16214187-07FD-D74E-BA54-62929DA12D30}" type="presParOf" srcId="{02956A59-63D1-9240-B7D3-205BBBA967D6}" destId="{6D3CD7FE-7288-6F46-80D4-70C2B21907B9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C5D191-58C2-2241-B0EE-612078D438A6}">
      <dsp:nvSpPr>
        <dsp:cNvPr id="0" name=""/>
        <dsp:cNvSpPr/>
      </dsp:nvSpPr>
      <dsp:spPr>
        <a:xfrm>
          <a:off x="4621" y="0"/>
          <a:ext cx="4040906" cy="3142594"/>
        </a:xfrm>
        <a:prstGeom prst="homePlate">
          <a:avLst>
            <a:gd name="adj" fmla="val 2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554" tIns="76200" rIns="570217" bIns="76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b="1" kern="1200" noProof="0" dirty="0">
              <a:latin typeface="+mn-lt"/>
              <a:cs typeface="Times New Roman" panose="02020603050405020304" pitchFamily="18" charset="0"/>
            </a:rPr>
            <a:t>0.diena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ziņas par jaunu paveidu/vilni citās valstīs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vai epidemioloģiskie dati par jauna viļņa sākumu Latvijā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1600" kern="1200" noProof="0" dirty="0">
            <a:latin typeface="+mn-lt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tiek uzsāktas aktivitātes: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gatavoti LNG pieprasījumi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izvērsta vakcinācijas kapacitāte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izvērsta slimnīcu kapacitāte</a:t>
          </a:r>
        </a:p>
      </dsp:txBody>
      <dsp:txXfrm>
        <a:off x="4621" y="0"/>
        <a:ext cx="3648082" cy="3142594"/>
      </dsp:txXfrm>
    </dsp:sp>
    <dsp:sp modelId="{29BB3651-4DF4-C54A-9B4E-41E8727749EB}">
      <dsp:nvSpPr>
        <dsp:cNvPr id="0" name=""/>
        <dsp:cNvSpPr/>
      </dsp:nvSpPr>
      <dsp:spPr>
        <a:xfrm>
          <a:off x="3237346" y="0"/>
          <a:ext cx="4040906" cy="3142594"/>
        </a:xfrm>
        <a:prstGeom prst="chevron">
          <a:avLst>
            <a:gd name="adj" fmla="val 2500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554" tIns="76200" rIns="142554" bIns="76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b="1" kern="1200" noProof="0" dirty="0">
              <a:latin typeface="+mn-lt"/>
              <a:cs typeface="Times New Roman" panose="02020603050405020304" pitchFamily="18" charset="0"/>
            </a:rPr>
            <a:t>~2 nedēļas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precīzāka info par vīrusa īpašībām – </a:t>
          </a:r>
          <a:r>
            <a:rPr lang="lv-LV" sz="1600" kern="1200" noProof="0" dirty="0" err="1">
              <a:latin typeface="+mn-lt"/>
              <a:cs typeface="Times New Roman" panose="02020603050405020304" pitchFamily="18" charset="0"/>
            </a:rPr>
            <a:t>infekciozitāte</a:t>
          </a: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, smagums, </a:t>
          </a:r>
          <a:br>
            <a:rPr lang="lv-LV" sz="1600" kern="1200" noProof="0" dirty="0">
              <a:latin typeface="+mn-lt"/>
              <a:cs typeface="Times New Roman" panose="02020603050405020304" pitchFamily="18" charset="0"/>
            </a:rPr>
          </a:b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vakcīnu efektivitāte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1600" kern="1200" noProof="0" dirty="0">
            <a:latin typeface="+mn-lt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precīzāk prognozējams, kurš scenārijs sagaidāms</a:t>
          </a:r>
        </a:p>
      </dsp:txBody>
      <dsp:txXfrm>
        <a:off x="4022995" y="0"/>
        <a:ext cx="2469609" cy="3142594"/>
      </dsp:txXfrm>
    </dsp:sp>
    <dsp:sp modelId="{00703AC1-F3A4-B342-9213-F3A36E404D54}">
      <dsp:nvSpPr>
        <dsp:cNvPr id="0" name=""/>
        <dsp:cNvSpPr/>
      </dsp:nvSpPr>
      <dsp:spPr>
        <a:xfrm>
          <a:off x="6470072" y="0"/>
          <a:ext cx="4040906" cy="3142594"/>
        </a:xfrm>
        <a:prstGeom prst="chevron">
          <a:avLst>
            <a:gd name="adj" fmla="val 25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554" tIns="76200" rIns="142554" bIns="762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b="1" kern="1200" noProof="0" dirty="0">
              <a:latin typeface="+mn-lt"/>
              <a:cs typeface="Times New Roman" panose="02020603050405020304" pitchFamily="18" charset="0"/>
            </a:rPr>
            <a:t>~4-5 nedēļas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noProof="0" dirty="0">
              <a:latin typeface="+mn-lt"/>
              <a:cs typeface="Times New Roman" panose="02020603050405020304" pitchFamily="18" charset="0"/>
            </a:rPr>
            <a:t>vīruss sāk ietekmēt Latvijas sabiedrību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1600" i="0" kern="1200" noProof="0" dirty="0">
            <a:latin typeface="+mn-lt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i="0" kern="1200" noProof="0" dirty="0">
              <a:latin typeface="+mn-lt"/>
              <a:cs typeface="Times New Roman" panose="02020603050405020304" pitchFamily="18" charset="0"/>
            </a:rPr>
            <a:t>gatavība drošības pasākumiem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i="0" kern="1200" noProof="0" dirty="0">
              <a:latin typeface="+mn-lt"/>
              <a:cs typeface="Times New Roman" panose="02020603050405020304" pitchFamily="18" charset="0"/>
            </a:rPr>
            <a:t>sagatavotas slimnīcas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1600" i="0" kern="1200" noProof="0" dirty="0">
            <a:latin typeface="+mn-lt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i="1" kern="1200" noProof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šo brīdi iespējams attālināt ar drošības pasākumiem ieceļošanai</a:t>
          </a:r>
          <a:endParaRPr lang="lv-LV" sz="1600" i="0" kern="1200" noProof="0" dirty="0">
            <a:solidFill>
              <a:schemeClr val="tx1"/>
            </a:solidFill>
            <a:latin typeface="+mn-lt"/>
            <a:cs typeface="Times New Roman" panose="02020603050405020304" pitchFamily="18" charset="0"/>
          </a:endParaRPr>
        </a:p>
      </dsp:txBody>
      <dsp:txXfrm>
        <a:off x="7255721" y="0"/>
        <a:ext cx="2469609" cy="31425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3CD7FE-7288-6F46-80D4-70C2B21907B9}">
      <dsp:nvSpPr>
        <dsp:cNvPr id="0" name=""/>
        <dsp:cNvSpPr/>
      </dsp:nvSpPr>
      <dsp:spPr>
        <a:xfrm>
          <a:off x="0" y="0"/>
          <a:ext cx="4421352" cy="437377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noProof="0" dirty="0">
              <a:latin typeface="+mn-lt"/>
              <a:cs typeface="Times New Roman" panose="02020603050405020304" pitchFamily="18" charset="0"/>
            </a:rPr>
            <a:t>Uzsākta vakcinācija / revakcinācija</a:t>
          </a:r>
        </a:p>
      </dsp:txBody>
      <dsp:txXfrm>
        <a:off x="0" y="0"/>
        <a:ext cx="4312008" cy="437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0C09F-8EE6-CB4C-BF3C-96413D024B10}" type="datetimeFigureOut">
              <a:rPr lang="en-LV" smtClean="0"/>
              <a:t>04/07/2022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9D995-9FED-1744-8FA5-144CB6EAE761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1125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09D995-9FED-1744-8FA5-144CB6EAE761}" type="slidenum">
              <a:rPr lang="en-LV" smtClean="0"/>
              <a:t>17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31328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2DABC99-D7B2-2D42-B34F-4370EEF530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183" y="0"/>
            <a:ext cx="3777632" cy="41661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478C24-0F96-494C-BE8E-A6DF41F40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79385"/>
            <a:ext cx="9144000" cy="1846535"/>
          </a:xfrm>
        </p:spPr>
        <p:txBody>
          <a:bodyPr anchor="ctr">
            <a:normAutofit/>
          </a:bodyPr>
          <a:lstStyle>
            <a:lvl1pPr algn="ctr">
              <a:defRPr lang="lv-LV" sz="4200" kern="1200" dirty="0">
                <a:solidFill>
                  <a:srgbClr val="E67636"/>
                </a:solidFill>
                <a:latin typeface="SegoeUI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EDD2-C765-4D9F-A929-224879173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196517"/>
            <a:ext cx="9144000" cy="510704"/>
          </a:xfrm>
        </p:spPr>
        <p:txBody>
          <a:bodyPr>
            <a:noAutofit/>
          </a:bodyPr>
          <a:lstStyle>
            <a:lvl1pPr marL="0" indent="0" algn="ctr">
              <a:buNone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05CA49A-2601-9748-95A2-D7292CA1F0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12192000" cy="24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09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0F42F-BC9C-4A0B-9733-0E2EE773B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A01854-30A4-48D4-A96D-E6C770AB9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32DC12-6BCF-4DA6-A0D5-64D89E2F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51AB8-9483-4F24-9D1B-FBC5D6936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04.07.22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8FB5C-CA1F-4427-BEBF-46858635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8B4C53-9802-499A-A793-BEA4E71A7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29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1CA26-9E7C-40C8-A0B0-2693F36CB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E605D-EE55-4DED-B7A0-EAFEF0CF6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A5926-BF40-4599-BE72-B649BC338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04.07.22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BA405-C121-47A5-9003-B13234B4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42707-2154-4906-80B2-5D973A242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0756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32CCE8-CB58-4023-B0DB-9ADBC5121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A2AF50-7545-48A0-9B49-8F3D4BF32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F9AF2-3B7B-4E40-B0A6-06189467D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04.07.22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3841F-AB0C-4734-972B-EBBD46AB5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06D94-74F9-4B42-B1FB-BD9FD425C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538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8AD03A-BB10-764D-83E6-73CABBD6D1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8DDE08-321D-4D05-A8E2-750B33F00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64" y="34384"/>
            <a:ext cx="9777919" cy="1325563"/>
          </a:xfrm>
        </p:spPr>
        <p:txBody>
          <a:bodyPr/>
          <a:lstStyle>
            <a:lvl1pPr>
              <a:defRPr lang="en-US" sz="3600" kern="1200" dirty="0">
                <a:solidFill>
                  <a:srgbClr val="E67636"/>
                </a:solidFill>
                <a:latin typeface="SegoeUI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F904F-A3F2-48BC-AD78-65D0E955E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lang="en-U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1591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6290A53-4C1D-9449-89B7-4F65DA9AAB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D97F2-614E-4F05-B092-FB9DBEFD80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7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570DE-5981-4E59-987E-618F12E00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7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471915C-7E95-DC44-BEC5-0F9E3D1A7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64" y="34384"/>
            <a:ext cx="9777919" cy="1325563"/>
          </a:xfrm>
        </p:spPr>
        <p:txBody>
          <a:bodyPr/>
          <a:lstStyle>
            <a:lvl1pPr>
              <a:defRPr lang="en-US" sz="3600" kern="1200" dirty="0">
                <a:solidFill>
                  <a:srgbClr val="E67636"/>
                </a:solidFill>
                <a:latin typeface="SegoeUI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3159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8AD03A-BB10-764D-83E6-73CABBD6D1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F904F-A3F2-48BC-AD78-65D0E955E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5064" y="1079499"/>
            <a:ext cx="9748736" cy="5097463"/>
          </a:xfrm>
        </p:spPr>
        <p:txBody>
          <a:bodyPr/>
          <a:lstStyle>
            <a:lvl1pPr>
              <a:defRPr lang="en-U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9490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E32C7D7-FD84-7841-BAEC-280ADBAE4B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1A99B53-E0DB-1B4E-9FA3-8B88B96E9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64" y="34384"/>
            <a:ext cx="9777919" cy="1325563"/>
          </a:xfrm>
        </p:spPr>
        <p:txBody>
          <a:bodyPr/>
          <a:lstStyle>
            <a:lvl1pPr>
              <a:defRPr lang="en-US" sz="3600" kern="1200" dirty="0">
                <a:solidFill>
                  <a:srgbClr val="E67636"/>
                </a:solidFill>
                <a:latin typeface="SegoeUI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0696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E5AF79-8E7D-B644-A794-BBA661870E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EA8BA-5FDB-4FD3-B305-FAE70C78A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31871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lang="en-US" sz="2800" kern="1200" dirty="0">
                <a:solidFill>
                  <a:srgbClr val="E67636"/>
                </a:solidFill>
                <a:latin typeface="SegoeUI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F4A939A-8134-9042-A7C3-A952E93096C8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1524000" y="6196517"/>
            <a:ext cx="9144000" cy="510704"/>
          </a:xfrm>
        </p:spPr>
        <p:txBody>
          <a:bodyPr>
            <a:noAutofit/>
          </a:bodyPr>
          <a:lstStyle>
            <a:lvl1pPr marL="0" indent="0" algn="ctr">
              <a:buNone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DD7241-044B-6D41-BCBB-7F68841E3C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12192000" cy="2446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704B0A8-13AD-2B4B-B683-D1D9B719658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626F7A1E-8BE2-644D-85EE-AB3F9008B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7242"/>
            <a:ext cx="9144000" cy="1846535"/>
          </a:xfrm>
        </p:spPr>
        <p:txBody>
          <a:bodyPr anchor="ctr">
            <a:normAutofit/>
          </a:bodyPr>
          <a:lstStyle>
            <a:lvl1pPr algn="ctr">
              <a:defRPr lang="lv-LV" sz="4200" kern="1200" dirty="0">
                <a:solidFill>
                  <a:srgbClr val="E67636"/>
                </a:solidFill>
                <a:latin typeface="SegoeUI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5957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BBB44-0E40-418A-9E33-874D4A21D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3B615-D7E9-447C-A4B4-01CD9B48E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BBDCB-4FA6-4A4B-BE0D-EB40F58DD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D2234-17A6-4697-89E8-F7A3AD2D5A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18CD8-2F4D-4939-AD4B-D0A551D72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F6CE7C-6318-4F26-9F3E-393B2669A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04.07.22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D143B-27D9-4E85-90F9-21C05712C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41373A-C9DA-49AA-A132-5ACE21558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713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E9F93-17C6-4391-801F-D1B9A9C72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64CA6-4A07-4307-9359-901C9C667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26A86-9C0E-41DF-96D5-3B2C370DB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E619E-DF6B-4B60-82BA-744CFE548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04.07.22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32424-9A74-4467-9CB6-2F31B5E8F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78E35-CC3B-4EFD-8437-72436E02E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029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FBAE2A-56A6-4BD5-BBCD-0F345248D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A4D28-F26B-4933-9DC2-E9E286F19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0C7F4-EB2C-4233-9703-7FCB85E31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061CC-DD8C-4412-B5CC-230B8FE34E7F}" type="datetimeFigureOut">
              <a:rPr lang="lv-LV" smtClean="0"/>
              <a:t>04.07.22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7AF53-25DE-443D-A323-4D134E81A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004D2-EFD3-4886-9E48-DF4111319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4577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60" r:id="rId4"/>
    <p:sldLayoutId id="2147483654" r:id="rId5"/>
    <p:sldLayoutId id="2147483655" r:id="rId6"/>
    <p:sldLayoutId id="2147483651" r:id="rId7"/>
    <p:sldLayoutId id="2147483653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5B16-033D-46F5-E1EC-2A5D92AF37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2700" noProof="0" dirty="0"/>
              <a:t>Informatīvais ziņojums </a:t>
            </a:r>
            <a:r>
              <a:rPr lang="lv-LV" sz="2700" i="1" noProof="0" dirty="0"/>
              <a:t>“Par veselības aprūpes nozares iziešanu no Covid-19 izraisītās krīzes 2021/22. gada rudens/ziemas periodā un gatavošanos 2022/23.gada rudens/ziemas scenārijiem”</a:t>
            </a:r>
            <a:endParaRPr lang="lv-LV" i="1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0EE84-8683-D8F1-6AFE-E1CBFC0FAC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noProof="0" dirty="0"/>
              <a:t>29.06.2022.</a:t>
            </a:r>
          </a:p>
        </p:txBody>
      </p:sp>
    </p:spTree>
    <p:extLst>
      <p:ext uri="{BB962C8B-B14F-4D97-AF65-F5344CB8AC3E}">
        <p14:creationId xmlns:p14="http://schemas.microsoft.com/office/powerpoint/2010/main" val="4029454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Pasākumi 3 scenārijos (III)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F108517-7EEB-83E8-9346-48C2DB848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145819"/>
              </p:ext>
            </p:extLst>
          </p:nvPr>
        </p:nvGraphicFramePr>
        <p:xfrm>
          <a:off x="46049" y="1398986"/>
          <a:ext cx="12145952" cy="54267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16953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324584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2855472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48943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781954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2470976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Inficēto personu aptauja, informēšana, izolācija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Inficēto izolācija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Inficētais saņem informāciju (SMS) no SPKC par statusu &amp; drošības pasākumiem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Netiek veikta aktīva kontaktpersonu apzināšana, izņemot uzliesmojumu izmeklēšanu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Sākotnēji (īpaši, ja izplatās jauns bīstams varants):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inficēto izolācija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inficētais saņem informāciju no SPKC par statusu &amp; drošības pasākumiem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tiek veikta aptauja un informēšana, lai veicinātu izolācijas ievērošanu un kontaktpersonu noteikšanu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Ja plaša inficēšanās – inficēto aptauja riska grupās un  augsta riska uzliesmojumu izmeklēšanai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lv-LV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  <a:tr h="2173833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Mājas karantīna (kontaktpersonām)</a:t>
                      </a:r>
                    </a:p>
                    <a:p>
                      <a:r>
                        <a:rPr lang="lv-LV" sz="1600" b="0" i="1" noProof="0">
                          <a:latin typeface="+mn-lt"/>
                          <a:cs typeface="Times New Roman" panose="02020603050405020304" pitchFamily="18" charset="0"/>
                        </a:rPr>
                        <a:t>Vakcinētām/revakcinētām personām – atkarībā no vakcīnas efektivitātes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Kopumā netiek noteikta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Nepieciešamības gadījumā – augsta riska darba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Rekomendēts neapmeklēt sabiedriskas vietas, strādāt attālināti, sabiedriskās vietās lietot FFP2 respiratoru u.c.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Noteikta atbilstoši risku lielumam (it īpaši, ja izplatās bīstams variants):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augsta riska darba vietās vai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visām personām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Epidemioloģiskā bīstamība vērtēta līdz ar ietekmi uz darbaspēka resursiem, attiecīgi koriģēti karantīnas nosacījumi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381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Pasākumi 3 scenārijos (VI)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5EBB4A-DC70-69E5-763D-4C979E4494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475650"/>
              </p:ext>
            </p:extLst>
          </p:nvPr>
        </p:nvGraphicFramePr>
        <p:xfrm>
          <a:off x="32607" y="1503028"/>
          <a:ext cx="12159392" cy="53549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01041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205751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3430358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22242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831517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4523454">
                <a:tc>
                  <a:txBody>
                    <a:bodyPr/>
                    <a:lstStyle/>
                    <a:p>
                      <a:r>
                        <a:rPr lang="lv-LV" sz="1900" b="1" i="0" noProof="0" dirty="0">
                          <a:latin typeface="+mn-lt"/>
                          <a:cs typeface="Times New Roman" panose="02020603050405020304" pitchFamily="18" charset="0"/>
                        </a:rPr>
                        <a:t>Nefarmaceitiskie epidemioloģiskās drošības pasākumi (NFEDP)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u="none" noProof="0" dirty="0">
                          <a:latin typeface="+mn-lt"/>
                          <a:cs typeface="Times New Roman" panose="02020603050405020304" pitchFamily="18" charset="0"/>
                        </a:rPr>
                        <a:t>Ja nepieciešams – </a:t>
                      </a: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medicīniskās maskas  vai FFP2 respiratori augsta riska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u="none" noProof="0" dirty="0">
                          <a:latin typeface="+mn-lt"/>
                          <a:cs typeface="Times New Roman" panose="02020603050405020304" pitchFamily="18" charset="0"/>
                        </a:rPr>
                        <a:t>Ja nepieciešams – </a:t>
                      </a: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vakcinācija (revakcinācija) augsta riska darba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Rekomendācijas darba vietām, pakalpojumu sniegšanai, izglītībai u.c. (testēšana, vēdināšana, attālinātais darbs, cilvēku skaita ierobežojumi, karantīna un izolācija u.c.)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med. maskas vai FFP2 sabiedriskās vietās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drošības pasākumi augsta riska vietās (ĀI, SAC u.c.)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ja plaša inficēšanās – ierobežoti pasākumi ar lielu cilvēku skaitu, veicināts attālinātais darbs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ierobežoti pasākumi ar lielu cilvēku skaitu, veicināts attālinātais darbs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ja plaša inficēšanās: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tiek lemts par b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ūtiskāku cilvēku mobilitātes ierobežošanu &amp; risku mazināšana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ja nepieciešams – vakcinācija (revakcinācija) pasākumos vai saņemot pakalpojumus, testēšana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173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01AEA-52E0-7B16-E677-4C6568B94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Veselības nozares pasākumi jebkurā scenārijā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7C776-CF6E-6C22-12C4-53E8643FE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noProof="0" dirty="0"/>
          </a:p>
          <a:p>
            <a:r>
              <a:rPr lang="lv-LV" noProof="0" dirty="0"/>
              <a:t>Covid-19 testēšana </a:t>
            </a:r>
            <a:r>
              <a:rPr lang="lv-LV" sz="2000" i="1" noProof="0" dirty="0"/>
              <a:t>(t.sk. PĶR – stacionāros, riska grupām, epidemioloģiskai izmeklēšanai)</a:t>
            </a:r>
            <a:endParaRPr lang="lv-LV" sz="2800" i="1" noProof="0" dirty="0"/>
          </a:p>
          <a:p>
            <a:r>
              <a:rPr lang="lv-LV" noProof="0" dirty="0"/>
              <a:t>Pozitīvo testu sekvencēšana, notekūdeņu monitorings</a:t>
            </a:r>
          </a:p>
          <a:p>
            <a:r>
              <a:rPr lang="lv-LV" noProof="0" dirty="0"/>
              <a:t>Covid-19 pacientu ārstēšana, dinamiskā novērošana, rehabilitācija</a:t>
            </a:r>
          </a:p>
          <a:p>
            <a:r>
              <a:rPr lang="lv-LV" noProof="0" dirty="0"/>
              <a:t>IAL pieejamība un izmantošana, epidemioloģiskā drošība ĀI, observācija</a:t>
            </a:r>
          </a:p>
          <a:p>
            <a:r>
              <a:rPr lang="lv-LV" noProof="0" dirty="0"/>
              <a:t>Senioru, riska grupu vakcinēšana pret Covid-19 no septembra</a:t>
            </a:r>
          </a:p>
          <a:p>
            <a:r>
              <a:rPr lang="lv-LV" dirty="0"/>
              <a:t>Gatavošanās straujai veselības sistēmas &amp; vakcinācijas kapacitātes celšanai</a:t>
            </a:r>
          </a:p>
        </p:txBody>
      </p:sp>
    </p:spTree>
    <p:extLst>
      <p:ext uri="{BB962C8B-B14F-4D97-AF65-F5344CB8AC3E}">
        <p14:creationId xmlns:p14="http://schemas.microsoft.com/office/powerpoint/2010/main" val="999881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30E6B-A0DF-FD92-68A8-6A5B81E54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Veselības nozares pasākumi vasarā, </a:t>
            </a:r>
            <a:br>
              <a:rPr lang="lv-LV" noProof="0" dirty="0"/>
            </a:br>
            <a:r>
              <a:rPr lang="lv-LV" noProof="0" dirty="0"/>
              <a:t>lai sagatavotos rudenim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7CF88-9D8B-D691-8FFF-DD70E7084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4079"/>
          </a:xfrm>
        </p:spPr>
        <p:txBody>
          <a:bodyPr>
            <a:normAutofit fontScale="85000" lnSpcReduction="20000"/>
          </a:bodyPr>
          <a:lstStyle/>
          <a:p>
            <a:r>
              <a:rPr lang="lv-LV" noProof="0" dirty="0"/>
              <a:t>SPKC gatavība, IT risinājumi, sistēmu integrācijas:</a:t>
            </a:r>
          </a:p>
          <a:p>
            <a:pPr lvl="1"/>
            <a:r>
              <a:rPr lang="lv-LV" noProof="0" dirty="0"/>
              <a:t>savlaicīga starptautiskā brīdināšana, notekūdeņu monitorings, sekvencēšana</a:t>
            </a:r>
          </a:p>
          <a:p>
            <a:pPr lvl="1"/>
            <a:r>
              <a:rPr lang="lv-LV" noProof="0" dirty="0"/>
              <a:t>IT rīki </a:t>
            </a:r>
            <a:r>
              <a:rPr lang="lv-LV" dirty="0"/>
              <a:t>– </a:t>
            </a:r>
            <a:r>
              <a:rPr lang="lv-LV" noProof="0" dirty="0"/>
              <a:t>efektīvam epidemioloģiskajam monitoringam, darbam ar inficētajiem un kontaktiem, sistēmu integrācija</a:t>
            </a:r>
          </a:p>
          <a:p>
            <a:pPr lvl="1"/>
            <a:r>
              <a:rPr lang="lv-LV" noProof="0" dirty="0"/>
              <a:t>algoritmi efektīvam darbam ar inficētajiem un kontaktiem dažādas epidēmijās stadijās</a:t>
            </a:r>
          </a:p>
          <a:p>
            <a:pPr lvl="1"/>
            <a:r>
              <a:rPr lang="lv-LV" noProof="0" dirty="0"/>
              <a:t>epidēmijas pārvaldības  </a:t>
            </a:r>
            <a:r>
              <a:rPr lang="lv-LV" noProof="0" dirty="0" err="1"/>
              <a:t>izvērtējums</a:t>
            </a:r>
            <a:r>
              <a:rPr lang="lv-LV" noProof="0" dirty="0"/>
              <a:t> ar ECDC/WHO ekspertiem</a:t>
            </a:r>
          </a:p>
          <a:p>
            <a:pPr lvl="1"/>
            <a:r>
              <a:rPr lang="lv-LV" i="1" noProof="0" dirty="0">
                <a:solidFill>
                  <a:srgbClr val="E67636"/>
                </a:solidFill>
              </a:rPr>
              <a:t>C19 pieredzes izmantošana: veselības </a:t>
            </a:r>
            <a:r>
              <a:rPr lang="lv-LV" i="1" noProof="0" dirty="0" err="1">
                <a:solidFill>
                  <a:srgbClr val="E67636"/>
                </a:solidFill>
              </a:rPr>
              <a:t>pratība</a:t>
            </a:r>
            <a:r>
              <a:rPr lang="lv-LV" i="1" noProof="0" dirty="0">
                <a:solidFill>
                  <a:srgbClr val="E67636"/>
                </a:solidFill>
              </a:rPr>
              <a:t> – maskas, vēdināšana, attālinātais darbs sezonālo epidēmiju laikā (gripa)</a:t>
            </a:r>
          </a:p>
          <a:p>
            <a:pPr lvl="1"/>
            <a:endParaRPr lang="lv-LV" noProof="0" dirty="0"/>
          </a:p>
          <a:p>
            <a:r>
              <a:rPr lang="lv-LV" noProof="0" dirty="0"/>
              <a:t>vakcinācija</a:t>
            </a:r>
          </a:p>
          <a:p>
            <a:pPr lvl="1"/>
            <a:r>
              <a:rPr lang="lv-LV" dirty="0"/>
              <a:t>gatavot kapacitāti &amp; pasākumus atbilstoši </a:t>
            </a:r>
            <a:r>
              <a:rPr lang="lv-LV" noProof="0" dirty="0"/>
              <a:t>scenārijiem – riska grupām, riska profesijām, visiem</a:t>
            </a:r>
          </a:p>
          <a:p>
            <a:pPr lvl="1"/>
            <a:r>
              <a:rPr lang="lv-LV" noProof="0" dirty="0"/>
              <a:t>Riska grupu reģistrs </a:t>
            </a:r>
            <a:r>
              <a:rPr lang="lv-LV" noProof="0" dirty="0">
                <a:sym typeface="Wingdings" pitchFamily="2" charset="2"/>
              </a:rPr>
              <a:t></a:t>
            </a:r>
            <a:r>
              <a:rPr lang="lv-LV" noProof="0" dirty="0"/>
              <a:t> fokusēts darbs ar riska grupām (arī ārstniecībā)</a:t>
            </a:r>
          </a:p>
          <a:p>
            <a:pPr lvl="1"/>
            <a:r>
              <a:rPr lang="lv-LV" i="1" noProof="0" dirty="0">
                <a:solidFill>
                  <a:srgbClr val="E67636"/>
                </a:solidFill>
              </a:rPr>
              <a:t>C19 pieredzes izmantošana: izstrādāto risinājumu pielietošana citām vakcīnām (gripa)</a:t>
            </a:r>
          </a:p>
          <a:p>
            <a:pPr lvl="1"/>
            <a:endParaRPr lang="lv-LV" noProof="0" dirty="0"/>
          </a:p>
          <a:p>
            <a:r>
              <a:rPr lang="lv-LV" noProof="0" dirty="0"/>
              <a:t>Covid-19 vakcīnu un zāļu portfeļi, IAL – pietiekami, atjaunoti pēc vīrusa specifikas</a:t>
            </a:r>
          </a:p>
          <a:p>
            <a:r>
              <a:rPr lang="lv-LV" noProof="0" dirty="0"/>
              <a:t>spēja ātri izvērst testēšanas kapacitāti, dažādām grupām</a:t>
            </a:r>
          </a:p>
        </p:txBody>
      </p:sp>
    </p:spTree>
    <p:extLst>
      <p:ext uri="{BB962C8B-B14F-4D97-AF65-F5344CB8AC3E}">
        <p14:creationId xmlns:p14="http://schemas.microsoft.com/office/powerpoint/2010/main" val="3856411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61499-A595-A47C-A1B1-08833EEFF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Veselības nozares pasākumi vasarā, </a:t>
            </a:r>
            <a:br>
              <a:rPr lang="lv-LV" dirty="0"/>
            </a:br>
            <a:r>
              <a:rPr lang="lv-LV" dirty="0"/>
              <a:t>lai sagatavotos rudenim (II)</a:t>
            </a:r>
            <a:endParaRPr lang="lv-LV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81BEB-372F-1068-A665-AE692B837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760765" cy="4744141"/>
          </a:xfrm>
        </p:spPr>
        <p:txBody>
          <a:bodyPr>
            <a:normAutofit fontScale="92500" lnSpcReduction="10000"/>
          </a:bodyPr>
          <a:lstStyle/>
          <a:p>
            <a:r>
              <a:rPr lang="lv-LV" noProof="0" dirty="0"/>
              <a:t>ārstniecība:</a:t>
            </a:r>
          </a:p>
          <a:p>
            <a:pPr lvl="1"/>
            <a:r>
              <a:rPr lang="lv-LV" noProof="0" dirty="0"/>
              <a:t>infrastruktūras &amp; aprīkojuma projektu pabeigšana</a:t>
            </a:r>
          </a:p>
          <a:p>
            <a:pPr lvl="1"/>
            <a:r>
              <a:rPr lang="lv-LV" noProof="0" dirty="0"/>
              <a:t>sadarbības tīkla </a:t>
            </a:r>
            <a:r>
              <a:rPr lang="lv-LV" dirty="0"/>
              <a:t>nostiprināšana, spēja ātri izvērst slimnīcu kapacitāti</a:t>
            </a:r>
            <a:endParaRPr lang="lv-LV" noProof="0" dirty="0"/>
          </a:p>
          <a:p>
            <a:pPr lvl="1"/>
            <a:r>
              <a:rPr lang="lv-LV" noProof="0" dirty="0"/>
              <a:t>klīnisko algoritmu aktualizēšana, pacientu </a:t>
            </a:r>
            <a:r>
              <a:rPr lang="lv-LV" dirty="0"/>
              <a:t>ceļu izstrādāšana, apmācības</a:t>
            </a:r>
          </a:p>
          <a:p>
            <a:pPr lvl="1"/>
            <a:r>
              <a:rPr lang="lv-LV" noProof="0" dirty="0"/>
              <a:t>Ģimenes ārstu gatavība, darbs ar riska grupām, vakcinācija</a:t>
            </a:r>
          </a:p>
          <a:p>
            <a:pPr lvl="1"/>
            <a:r>
              <a:rPr lang="lv-LV" noProof="0" dirty="0"/>
              <a:t>Covid-19 seku novēršana – rehabilitācija, hroniskie pacienti, psihiskā veselība</a:t>
            </a:r>
          </a:p>
          <a:p>
            <a:pPr lvl="1"/>
            <a:r>
              <a:rPr lang="lv-LV" i="1" noProof="0" dirty="0">
                <a:solidFill>
                  <a:srgbClr val="E67636"/>
                </a:solidFill>
              </a:rPr>
              <a:t>C19 pieredzes izmantošana: jauno pakalpojumu nostiprināšana – attālinātās konsultācijas, skābekļa terapija mājās, efektīva pacientu pārvešana</a:t>
            </a:r>
          </a:p>
          <a:p>
            <a:pPr lvl="1"/>
            <a:endParaRPr lang="lv-LV" noProof="0" dirty="0"/>
          </a:p>
          <a:p>
            <a:pPr lvl="1"/>
            <a:r>
              <a:rPr lang="lv-LV" dirty="0"/>
              <a:t>uzlabot veselības sistēmas noslodzes monitoringu</a:t>
            </a:r>
          </a:p>
          <a:p>
            <a:pPr lvl="1"/>
            <a:r>
              <a:rPr lang="lv-LV" dirty="0"/>
              <a:t>pētījums par paaugstinātās mirstības cēloņiem</a:t>
            </a:r>
          </a:p>
          <a:p>
            <a:pPr lvl="1"/>
            <a:endParaRPr lang="lv-LV" noProof="0" dirty="0"/>
          </a:p>
          <a:p>
            <a:r>
              <a:rPr lang="lv-LV" noProof="0" dirty="0"/>
              <a:t>komunikācija sabiedrībai (par situāciju, rīcību, pienākumiem, rekomendācijas)</a:t>
            </a:r>
          </a:p>
        </p:txBody>
      </p:sp>
    </p:spTree>
    <p:extLst>
      <p:ext uri="{BB962C8B-B14F-4D97-AF65-F5344CB8AC3E}">
        <p14:creationId xmlns:p14="http://schemas.microsoft.com/office/powerpoint/2010/main" val="4053727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F255A-5204-DF9F-90B1-29DA79CCC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Indikatīvās papildus izmaksas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F2B75F4B-D17A-D38D-FB3C-54FE11063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224147"/>
              </p:ext>
            </p:extLst>
          </p:nvPr>
        </p:nvGraphicFramePr>
        <p:xfrm>
          <a:off x="310102" y="1680973"/>
          <a:ext cx="11559210" cy="42765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87009">
                  <a:extLst>
                    <a:ext uri="{9D8B030D-6E8A-4147-A177-3AD203B41FA5}">
                      <a16:colId xmlns:a16="http://schemas.microsoft.com/office/drawing/2014/main" val="2606783487"/>
                    </a:ext>
                  </a:extLst>
                </a:gridCol>
                <a:gridCol w="1500809">
                  <a:extLst>
                    <a:ext uri="{9D8B030D-6E8A-4147-A177-3AD203B41FA5}">
                      <a16:colId xmlns:a16="http://schemas.microsoft.com/office/drawing/2014/main" val="4237559126"/>
                    </a:ext>
                  </a:extLst>
                </a:gridCol>
                <a:gridCol w="1659834">
                  <a:extLst>
                    <a:ext uri="{9D8B030D-6E8A-4147-A177-3AD203B41FA5}">
                      <a16:colId xmlns:a16="http://schemas.microsoft.com/office/drawing/2014/main" val="1935122827"/>
                    </a:ext>
                  </a:extLst>
                </a:gridCol>
                <a:gridCol w="1490870">
                  <a:extLst>
                    <a:ext uri="{9D8B030D-6E8A-4147-A177-3AD203B41FA5}">
                      <a16:colId xmlns:a16="http://schemas.microsoft.com/office/drawing/2014/main" val="292508829"/>
                    </a:ext>
                  </a:extLst>
                </a:gridCol>
                <a:gridCol w="1520688">
                  <a:extLst>
                    <a:ext uri="{9D8B030D-6E8A-4147-A177-3AD203B41FA5}">
                      <a16:colId xmlns:a16="http://schemas.microsoft.com/office/drawing/2014/main" val="1864078095"/>
                    </a:ext>
                  </a:extLst>
                </a:gridCol>
              </a:tblGrid>
              <a:tr h="527544">
                <a:tc>
                  <a:txBody>
                    <a:bodyPr/>
                    <a:lstStyle/>
                    <a:p>
                      <a:endParaRPr lang="en-LV" sz="1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ebkurā gadījumā II pusgadam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cenārijs (kopā II pusgadam)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cenārijs (kopā II pusgadam)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cenārijs (kopā II pusgadam)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82540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KOPĀ,</a:t>
                      </a:r>
                      <a:r>
                        <a:rPr lang="en-LV" sz="1500" b="0" i="1" dirty="0">
                          <a:latin typeface="+mn-lt"/>
                          <a:cs typeface="Times New Roman" panose="02020603050405020304" pitchFamily="18" charset="0"/>
                        </a:rPr>
                        <a:t> t.sk. lielākās pozīcijas: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lv-LV" sz="1500" b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b="1" dirty="0">
                          <a:latin typeface="+mn-lt"/>
                          <a:cs typeface="Times New Roman" panose="02020603050405020304" pitchFamily="18" charset="0"/>
                        </a:rPr>
                        <a:t>65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b="1">
                          <a:latin typeface="+mn-lt"/>
                          <a:cs typeface="Times New Roman" panose="02020603050405020304" pitchFamily="18" charset="0"/>
                        </a:rPr>
                        <a:t>m 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617847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estēšana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3.5m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76805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akcinācija, riska grupu reģistrs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 (2022. gada II pusgadā finansējams tiks rasts no neizlietotā LNG finansējuma)</a:t>
                      </a:r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1.3m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51631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r>
                        <a:rPr lang="en-LV" sz="1500" i="1" u="sng" dirty="0">
                          <a:latin typeface="+mn-lt"/>
                          <a:cs typeface="Times New Roman" panose="02020603050405020304" pitchFamily="18" charset="0"/>
                        </a:rPr>
                        <a:t>COVID ārstēšana &amp; sekas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LV" sz="15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855670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COVID-19 ārstēšana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3.6m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.1m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>
                          <a:latin typeface="+mn-lt"/>
                          <a:cs typeface="Times New Roman" panose="02020603050405020304" pitchFamily="18" charset="0"/>
                        </a:rPr>
                        <a:t>63.6</a:t>
                      </a:r>
                      <a:r>
                        <a:rPr lang="en-LV" sz="1500" i="1">
                          <a:latin typeface="+mn-lt"/>
                          <a:cs typeface="Times New Roman" panose="02020603050405020304" pitchFamily="18" charset="0"/>
                        </a:rPr>
                        <a:t>m 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66693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rehabilitācija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2.6m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65248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IT </a:t>
                      </a:r>
                      <a:r>
                        <a:rPr lang="en-US" sz="1500" i="1" dirty="0" err="1">
                          <a:latin typeface="+mn-lt"/>
                          <a:cs typeface="Times New Roman" panose="02020603050405020304" pitchFamily="18" charset="0"/>
                        </a:rPr>
                        <a:t>gultu</a:t>
                      </a:r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i="1" dirty="0" err="1">
                          <a:latin typeface="+mn-lt"/>
                          <a:cs typeface="Times New Roman" panose="02020603050405020304" pitchFamily="18" charset="0"/>
                        </a:rPr>
                        <a:t>izmaksas</a:t>
                      </a:r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0.5m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665648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0" algn="l"/>
                      <a:r>
                        <a:rPr lang="en-LV" sz="1500" i="1" u="sng" dirty="0">
                          <a:latin typeface="+mn-lt"/>
                          <a:cs typeface="Times New Roman" panose="02020603050405020304" pitchFamily="18" charset="0"/>
                        </a:rPr>
                        <a:t>Sistēmas kapacitātes &amp; drošības uzturēšana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8194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bservācija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08357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LV" sz="1400" i="1" dirty="0">
                          <a:latin typeface="+mn-lt"/>
                          <a:cs typeface="Times New Roman" panose="02020603050405020304" pitchFamily="18" charset="0"/>
                        </a:rPr>
                        <a:t>ĢĀ kapacitāte (attālinātie pakalpojumi, aizvietošana, darbinieki)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12118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2.0m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.5m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.7m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3863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837F843-5799-065F-B1A1-CACCFDBC7CED}"/>
              </a:ext>
            </a:extLst>
          </p:cNvPr>
          <p:cNvSpPr/>
          <p:nvPr/>
        </p:nvSpPr>
        <p:spPr>
          <a:xfrm>
            <a:off x="498877" y="5886596"/>
            <a:ext cx="107820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Izmaksas indikatīvas. Pēc izmaksu un izpildes precizēšanas tiks gatavoti atsevišķi LNG pieprasījumi un grozījumi MK not. 555.:</a:t>
            </a:r>
          </a:p>
          <a:p>
            <a:pPr marL="285750" indent="-285750">
              <a:lnSpc>
                <a:spcPct val="100000"/>
              </a:lnSpc>
              <a:buFontTx/>
              <a:buChar char="-"/>
            </a:pPr>
            <a: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par II pusgadu</a:t>
            </a:r>
          </a:p>
          <a:p>
            <a:pPr marL="285750" indent="-285750">
              <a:lnSpc>
                <a:spcPct val="100000"/>
              </a:lnSpc>
              <a:buFontTx/>
              <a:buChar char="-"/>
            </a:pPr>
            <a: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par scenārijiem (kad zināma to iestāšanās)</a:t>
            </a:r>
          </a:p>
        </p:txBody>
      </p:sp>
    </p:spTree>
    <p:extLst>
      <p:ext uri="{BB962C8B-B14F-4D97-AF65-F5344CB8AC3E}">
        <p14:creationId xmlns:p14="http://schemas.microsoft.com/office/powerpoint/2010/main" val="406659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B45B8-F7D5-634B-18C8-CFC10D0C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VM rekomendācijas </a:t>
            </a:r>
            <a:r>
              <a:rPr lang="lv-LV" noProof="0" dirty="0"/>
              <a:t>pasākumiem citās nozarēs, </a:t>
            </a:r>
            <a:br>
              <a:rPr lang="lv-LV" noProof="0" dirty="0"/>
            </a:br>
            <a:r>
              <a:rPr lang="lv-LV" noProof="0" dirty="0"/>
              <a:t>kas mazinātu nepieciešamību pēc stingrākiem NFEDP, mazinātu to ietekmi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DB272-6F5A-E6C0-01DB-686E20B61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37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lv-LV" i="1" noProof="0" dirty="0">
                <a:solidFill>
                  <a:srgbClr val="E67636"/>
                </a:solidFill>
              </a:rPr>
              <a:t>(</a:t>
            </a:r>
            <a:r>
              <a:rPr lang="lv-LV" i="1" dirty="0">
                <a:solidFill>
                  <a:srgbClr val="E67636"/>
                </a:solidFill>
              </a:rPr>
              <a:t>nozarēm </a:t>
            </a:r>
            <a:r>
              <a:rPr lang="lv-LV" i="1" noProof="0" dirty="0">
                <a:solidFill>
                  <a:srgbClr val="E67636"/>
                </a:solidFill>
              </a:rPr>
              <a:t>sagatavoties pa vasaru, lai var “palaist” 0.dienā)</a:t>
            </a:r>
          </a:p>
          <a:p>
            <a:r>
              <a:rPr lang="lv-LV" noProof="0" dirty="0"/>
              <a:t>gatavība FFP2 respiratoru lietošanai, to pieejamība:</a:t>
            </a:r>
          </a:p>
          <a:p>
            <a:pPr lvl="1"/>
            <a:r>
              <a:rPr lang="lv-LV" noProof="0" dirty="0"/>
              <a:t>pasākumos, saņemot pakalpojumus</a:t>
            </a:r>
          </a:p>
          <a:p>
            <a:pPr lvl="1"/>
            <a:r>
              <a:rPr lang="lv-LV" noProof="0" dirty="0"/>
              <a:t>sabiedriskais transports, pieejamība </a:t>
            </a:r>
            <a:r>
              <a:rPr lang="lv-LV" noProof="0" dirty="0" err="1"/>
              <a:t>mazaizsargātajiem</a:t>
            </a:r>
            <a:endParaRPr lang="lv-LV" noProof="0" dirty="0"/>
          </a:p>
          <a:p>
            <a:r>
              <a:rPr lang="lv-LV" noProof="0" dirty="0"/>
              <a:t>gatavība plašai testēšanai:</a:t>
            </a:r>
          </a:p>
          <a:p>
            <a:pPr lvl="1"/>
            <a:r>
              <a:rPr lang="lv-LV" noProof="0" dirty="0"/>
              <a:t>skolas (</a:t>
            </a:r>
            <a:r>
              <a:rPr lang="lv-LV" noProof="0" dirty="0" err="1"/>
              <a:t>paštesti</a:t>
            </a:r>
            <a:r>
              <a:rPr lang="lv-LV" noProof="0" dirty="0"/>
              <a:t>?)</a:t>
            </a:r>
          </a:p>
          <a:p>
            <a:pPr lvl="1"/>
            <a:r>
              <a:rPr lang="lv-LV" noProof="0" dirty="0"/>
              <a:t>ārstniecības, sociālās aprūpes, ieslodzījuma pakalpojumu iestādes</a:t>
            </a:r>
          </a:p>
          <a:p>
            <a:pPr lvl="1"/>
            <a:r>
              <a:rPr lang="lv-LV" noProof="0" dirty="0"/>
              <a:t>pirms pasākumiem, pakalpojumiem (t.sk. testēšanas sertifikātu izmantošana)</a:t>
            </a:r>
          </a:p>
          <a:p>
            <a:pPr lvl="1"/>
            <a:r>
              <a:rPr lang="lv-LV" noProof="0" dirty="0"/>
              <a:t>darbā, darba devēju atbalsts testēšanai (</a:t>
            </a:r>
            <a:r>
              <a:rPr lang="lv-LV" noProof="0" dirty="0" err="1"/>
              <a:t>paštesti</a:t>
            </a:r>
            <a:r>
              <a:rPr lang="lv-LV" noProof="0" dirty="0"/>
              <a:t>?)</a:t>
            </a:r>
          </a:p>
          <a:p>
            <a:pPr lvl="1"/>
            <a:r>
              <a:rPr lang="lv-LV" noProof="0" dirty="0"/>
              <a:t>ikvienam (</a:t>
            </a:r>
            <a:r>
              <a:rPr lang="lv-LV" noProof="0" dirty="0" err="1"/>
              <a:t>paštesti</a:t>
            </a:r>
            <a:r>
              <a:rPr lang="lv-LV" noProof="0" dirty="0"/>
              <a:t>?)</a:t>
            </a:r>
          </a:p>
          <a:p>
            <a:r>
              <a:rPr lang="lv-LV" noProof="0" dirty="0"/>
              <a:t>vēdināšana</a:t>
            </a:r>
          </a:p>
          <a:p>
            <a:r>
              <a:rPr lang="lv-LV" noProof="0" dirty="0"/>
              <a:t>gatavība darbam, pakalpojumu sniegšanai NFEDP laikā, ja nepieciešams:</a:t>
            </a:r>
          </a:p>
          <a:p>
            <a:pPr lvl="1"/>
            <a:r>
              <a:rPr lang="lv-LV" noProof="0" dirty="0"/>
              <a:t>attālinātais darbs, attālinātie pakalpojumi</a:t>
            </a:r>
          </a:p>
          <a:p>
            <a:pPr lvl="1"/>
            <a:r>
              <a:rPr lang="lv-LV" noProof="0" dirty="0"/>
              <a:t>samazināts, laikā izkliedēts klātienes darbinieku &amp; klientu skaits</a:t>
            </a:r>
          </a:p>
          <a:p>
            <a:pPr lvl="1"/>
            <a:r>
              <a:rPr lang="lv-LV" noProof="0" dirty="0"/>
              <a:t>NFEDP pielāgošana nozaru specifikai</a:t>
            </a:r>
          </a:p>
          <a:p>
            <a:r>
              <a:rPr lang="lv-LV" noProof="0" dirty="0"/>
              <a:t>atbalsts straujai masveida vakcinācijai – darbinieki, klienti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72707D1-C12F-CB29-1F80-F4F96502A779}"/>
              </a:ext>
            </a:extLst>
          </p:cNvPr>
          <p:cNvSpPr txBox="1">
            <a:spLocks/>
          </p:cNvSpPr>
          <p:nvPr/>
        </p:nvSpPr>
        <p:spPr>
          <a:xfrm>
            <a:off x="9462053" y="2797172"/>
            <a:ext cx="2570921" cy="28606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1800" i="1" dirty="0">
                <a:solidFill>
                  <a:srgbClr val="E67636"/>
                </a:solidFill>
                <a:cs typeface="Calibri" panose="020F0502020204030204" pitchFamily="34" charset="0"/>
              </a:rPr>
              <a:t>OVG uzdevums – «nozarēm gatavot plānus, sadarbībā ar VM»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lv-LV" sz="1800" i="1" dirty="0">
              <a:solidFill>
                <a:srgbClr val="E67636"/>
              </a:solidFill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1800" i="1" dirty="0">
                <a:solidFill>
                  <a:srgbClr val="E67636"/>
                </a:solidFill>
                <a:cs typeface="Calibri" panose="020F0502020204030204" pitchFamily="34" charset="0"/>
              </a:rPr>
              <a:t>jūnijā/jūlijā – </a:t>
            </a:r>
            <a:r>
              <a:rPr lang="lv-LV" sz="1800" i="1" dirty="0" err="1">
                <a:solidFill>
                  <a:srgbClr val="E67636"/>
                </a:solidFill>
                <a:cs typeface="Calibri" panose="020F0502020204030204" pitchFamily="34" charset="0"/>
              </a:rPr>
              <a:t>izvērtējums</a:t>
            </a:r>
            <a:r>
              <a:rPr lang="lv-LV" sz="1800" i="1" dirty="0">
                <a:solidFill>
                  <a:srgbClr val="E67636"/>
                </a:solidFill>
                <a:cs typeface="Calibri" panose="020F0502020204030204" pitchFamily="34" charset="0"/>
              </a:rPr>
              <a:t> ar PVO &amp; ECDC par epidēmijas pārvaldību, sadarbībā ar nozarēm</a:t>
            </a:r>
          </a:p>
        </p:txBody>
      </p:sp>
    </p:spTree>
    <p:extLst>
      <p:ext uri="{BB962C8B-B14F-4D97-AF65-F5344CB8AC3E}">
        <p14:creationId xmlns:p14="http://schemas.microsoft.com/office/powerpoint/2010/main" val="1079543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E9285-00C3-14B5-174F-28F98D937A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noProof="0" dirty="0"/>
              <a:t>Paldies!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FF064-FACB-2DFC-8C02-E41B9635E5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noProof="0" dirty="0"/>
              <a:t>29.06.2022.</a:t>
            </a:r>
          </a:p>
        </p:txBody>
      </p:sp>
    </p:spTree>
    <p:extLst>
      <p:ext uri="{BB962C8B-B14F-4D97-AF65-F5344CB8AC3E}">
        <p14:creationId xmlns:p14="http://schemas.microsoft.com/office/powerpoint/2010/main" val="99337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793FA-511A-99C6-A0B6-ACF77FED1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noProof="0" dirty="0"/>
              <a:t>Epidemioloģiskā situācija 2021 - 2022</a:t>
            </a:r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0CEA870A-1659-6949-84F0-77644883E0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0141" y="1143000"/>
            <a:ext cx="10247242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950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46023-EA6E-8038-EBFD-9FB6EA154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Veselības sistēmas veiktspēja Covid-19 apkarošanā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5A48A-4D61-200E-A131-325D82C11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v-LV" noProof="0" dirty="0"/>
              <a:t>hospitalizēti 31’000 Covid-19 pacientu, visvairāk: 1120/nedēļā (25-31/10/21)</a:t>
            </a:r>
          </a:p>
          <a:p>
            <a:r>
              <a:rPr lang="lv-LV" noProof="0" dirty="0"/>
              <a:t>maksimālais vienlaicīgo Covid-19 pacientu skaits slimnīcās: 1338 (15/11/21)</a:t>
            </a:r>
          </a:p>
          <a:p>
            <a:r>
              <a:rPr lang="lv-LV" noProof="0" dirty="0"/>
              <a:t>maksimālais NMPD izsaukumu skaits: 266/dienā (vidējais 25-31/10/21)</a:t>
            </a:r>
          </a:p>
          <a:p>
            <a:r>
              <a:rPr lang="lv-LV" noProof="0" dirty="0"/>
              <a:t>kopējais ĢĀ konsultāciju skaits mēnesī (Covid-19 ~1/3): </a:t>
            </a:r>
            <a:br>
              <a:rPr lang="lv-LV" noProof="0" dirty="0"/>
            </a:br>
            <a:r>
              <a:rPr lang="lv-LV" noProof="0" dirty="0"/>
              <a:t>	700’000 (“Delta” – 09&amp;10/2021)… 780’000 (“</a:t>
            </a:r>
            <a:r>
              <a:rPr lang="lv-LV" noProof="0" dirty="0" err="1"/>
              <a:t>Omicron</a:t>
            </a:r>
            <a:r>
              <a:rPr lang="lv-LV" noProof="0" dirty="0"/>
              <a:t>” – 01/2022)</a:t>
            </a:r>
          </a:p>
          <a:p>
            <a:r>
              <a:rPr lang="lv-LV" noProof="0" dirty="0"/>
              <a:t>7 miljoni PĶR testu (pozitīvi ~12%), t.sk. skolu </a:t>
            </a:r>
            <a:r>
              <a:rPr lang="lv-LV" noProof="0" dirty="0" err="1"/>
              <a:t>skrīnings</a:t>
            </a:r>
            <a:r>
              <a:rPr lang="lv-LV" noProof="0" dirty="0"/>
              <a:t>, + vēl </a:t>
            </a:r>
            <a:r>
              <a:rPr lang="lv-LV" noProof="0" dirty="0" err="1"/>
              <a:t>Ag</a:t>
            </a:r>
            <a:r>
              <a:rPr lang="lv-LV" noProof="0" dirty="0"/>
              <a:t> testi/</a:t>
            </a:r>
            <a:r>
              <a:rPr lang="lv-LV" noProof="0" dirty="0" err="1"/>
              <a:t>paštesti</a:t>
            </a:r>
            <a:endParaRPr lang="lv-LV" noProof="0" dirty="0"/>
          </a:p>
          <a:p>
            <a:r>
              <a:rPr lang="lv-LV" noProof="0" dirty="0"/>
              <a:t>2’885’707 vakcinācijas fakti, uzsākuši 71,04% iedzīvotāju, pabeiguši 68,88%, </a:t>
            </a:r>
            <a:br>
              <a:rPr lang="lv-LV" noProof="0" dirty="0"/>
            </a:br>
            <a:r>
              <a:rPr lang="lv-LV" noProof="0" dirty="0"/>
              <a:t>	</a:t>
            </a:r>
            <a:r>
              <a:rPr lang="lv-LV" noProof="0" dirty="0" err="1"/>
              <a:t>balstvakcīna</a:t>
            </a:r>
            <a:r>
              <a:rPr lang="lv-LV" noProof="0" dirty="0"/>
              <a:t> 27,68%</a:t>
            </a:r>
          </a:p>
          <a:p>
            <a:r>
              <a:rPr lang="lv-LV" noProof="0" dirty="0"/>
              <a:t>933 vakcinācijas kabineti, 8 lielie centri, 19 pašvaldību centri, 23 tirdzniecības centri, 7 </a:t>
            </a:r>
            <a:r>
              <a:rPr lang="lv-LV" noProof="0" dirty="0" err="1"/>
              <a:t>vakcīnbusi</a:t>
            </a:r>
            <a:r>
              <a:rPr lang="lv-LV" noProof="0" dirty="0"/>
              <a:t>, 10 mobilie punkti, 521 izbraukumi, ~34’000 dzīvesvietās</a:t>
            </a:r>
          </a:p>
        </p:txBody>
      </p:sp>
    </p:spTree>
    <p:extLst>
      <p:ext uri="{BB962C8B-B14F-4D97-AF65-F5344CB8AC3E}">
        <p14:creationId xmlns:p14="http://schemas.microsoft.com/office/powerpoint/2010/main" val="4167021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F6C64-83E1-8736-A500-A385986DB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noProof="0" dirty="0"/>
              <a:t>Paveiktais slimnīcu kapacitātes stiprināšanai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547C-D08D-CFF2-DAE1-29BA006A1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noProof="0" dirty="0"/>
              <a:t>izveidots slimnīcu sadarbības tīkls, kas ļautu palielināt </a:t>
            </a:r>
            <a:r>
              <a:rPr lang="lv-LV" b="1" noProof="0" dirty="0"/>
              <a:t>kopējo kapacitāti līdz 3300 gultām</a:t>
            </a:r>
            <a:r>
              <a:rPr lang="lv-LV" noProof="0" dirty="0"/>
              <a:t>:</a:t>
            </a:r>
          </a:p>
          <a:p>
            <a:pPr lvl="1"/>
            <a:r>
              <a:rPr lang="lv-LV" dirty="0"/>
              <a:t>Covid pārprofilētas </a:t>
            </a:r>
            <a:r>
              <a:rPr lang="lv-LV" noProof="0" dirty="0"/>
              <a:t>2178 gultas, izveidotas 280 jaunas, +736 no saviem resursiem</a:t>
            </a:r>
          </a:p>
          <a:p>
            <a:pPr lvl="1"/>
            <a:r>
              <a:rPr lang="lv-LV" noProof="0" dirty="0"/>
              <a:t>izveidotas 107 jaunas IT gultas</a:t>
            </a:r>
          </a:p>
          <a:p>
            <a:pPr lvl="1"/>
            <a:r>
              <a:rPr lang="lv-LV" noProof="0" dirty="0"/>
              <a:t>izstrādāti IT gultu līmeņi atbilstoši sniedzamajiem pakalpojumiem un nepieciešamajiem cilvēkresursiem</a:t>
            </a:r>
          </a:p>
          <a:p>
            <a:r>
              <a:rPr lang="lv-LV" noProof="0" dirty="0"/>
              <a:t>ieguldījumi slimnīcu infrastruktūrā, t.sk.:</a:t>
            </a:r>
          </a:p>
          <a:p>
            <a:pPr lvl="1"/>
            <a:r>
              <a:rPr lang="lv-LV" noProof="0" dirty="0"/>
              <a:t>pacientu plūsmu nodalīšanai uzņemšanā, papildus observācijas gultas</a:t>
            </a:r>
          </a:p>
          <a:p>
            <a:pPr lvl="1"/>
            <a:r>
              <a:rPr lang="lv-LV" noProof="0" dirty="0"/>
              <a:t>uzlabota skābekļa pieejamība ievērojami lielākam pacientu skaitam</a:t>
            </a:r>
          </a:p>
          <a:p>
            <a:r>
              <a:rPr lang="lv-LV" noProof="0" dirty="0"/>
              <a:t>iegādātas (+ ārvalstu palīdzība) medicīniskās ierīces un iekārtas ārstēšanai, diagnostikai, laboratorijai; izveidotas rezerves</a:t>
            </a:r>
          </a:p>
          <a:p>
            <a:r>
              <a:rPr lang="lv-LV" dirty="0"/>
              <a:t>iekārtas un līdzekļi dezinfekcijai, lai ierobežotu infekcijas izplatīšanos</a:t>
            </a:r>
          </a:p>
        </p:txBody>
      </p:sp>
    </p:spTree>
    <p:extLst>
      <p:ext uri="{BB962C8B-B14F-4D97-AF65-F5344CB8AC3E}">
        <p14:creationId xmlns:p14="http://schemas.microsoft.com/office/powerpoint/2010/main" val="3507340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2DF5-9867-B8E2-5B94-DC047E373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Eiropas Slimību kontroles centra (ECDC) scenāriji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6958FC9-9D94-6EE6-B3B7-A190D7E18F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846621"/>
              </p:ext>
            </p:extLst>
          </p:nvPr>
        </p:nvGraphicFramePr>
        <p:xfrm>
          <a:off x="0" y="1608422"/>
          <a:ext cx="12192000" cy="530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61031">
                  <a:extLst>
                    <a:ext uri="{9D8B030D-6E8A-4147-A177-3AD203B41FA5}">
                      <a16:colId xmlns:a16="http://schemas.microsoft.com/office/drawing/2014/main" val="1467861621"/>
                    </a:ext>
                  </a:extLst>
                </a:gridCol>
                <a:gridCol w="2283984">
                  <a:extLst>
                    <a:ext uri="{9D8B030D-6E8A-4147-A177-3AD203B41FA5}">
                      <a16:colId xmlns:a16="http://schemas.microsoft.com/office/drawing/2014/main" val="3353324236"/>
                    </a:ext>
                  </a:extLst>
                </a:gridCol>
                <a:gridCol w="2770185">
                  <a:extLst>
                    <a:ext uri="{9D8B030D-6E8A-4147-A177-3AD203B41FA5}">
                      <a16:colId xmlns:a16="http://schemas.microsoft.com/office/drawing/2014/main" val="1532305567"/>
                    </a:ext>
                  </a:extLst>
                </a:gridCol>
                <a:gridCol w="2456822">
                  <a:extLst>
                    <a:ext uri="{9D8B030D-6E8A-4147-A177-3AD203B41FA5}">
                      <a16:colId xmlns:a16="http://schemas.microsoft.com/office/drawing/2014/main" val="3896441718"/>
                    </a:ext>
                  </a:extLst>
                </a:gridCol>
                <a:gridCol w="2419978">
                  <a:extLst>
                    <a:ext uri="{9D8B030D-6E8A-4147-A177-3AD203B41FA5}">
                      <a16:colId xmlns:a16="http://schemas.microsoft.com/office/drawing/2014/main" val="2513464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I. </a:t>
                      </a: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Zems apdraudējums</a:t>
                      </a:r>
                      <a:endParaRPr lang="en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II. Sezonāla infekcija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III. Grūti kontrolējama infekcija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IV. Nekontrolējama infekcija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V. Jauna pandēmija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701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Neveicina smagus saslimšanas gadījumus, </a:t>
                      </a:r>
                      <a:r>
                        <a:rPr lang="lv-LV" sz="1800" dirty="0" err="1">
                          <a:latin typeface="+mn-lt"/>
                          <a:cs typeface="Times New Roman" panose="02020603050405020304" pitchFamily="18" charset="0"/>
                        </a:rPr>
                        <a:t>stacionēšanu</a:t>
                      </a: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, nāves.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Jauni vīrusa celmi, imunitāte nav efektīva, atkārtotas inficēšanās, vakcīnas pasargā daļēji.</a:t>
                      </a:r>
                    </a:p>
                    <a:p>
                      <a:endParaRPr lang="en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Smagu gadījumu, </a:t>
                      </a:r>
                      <a:r>
                        <a:rPr lang="lv-LV" sz="1800" dirty="0" err="1">
                          <a:latin typeface="+mn-lt"/>
                          <a:cs typeface="Times New Roman" panose="02020603050405020304" pitchFamily="18" charset="0"/>
                        </a:rPr>
                        <a:t>stacionēšanas</a:t>
                      </a: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, nāvju pieaugums riska grupās.</a:t>
                      </a:r>
                    </a:p>
                    <a:p>
                      <a:endParaRPr lang="lv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Darba nespējas pieaugums.</a:t>
                      </a:r>
                      <a:endParaRPr lang="en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Imunitāte nav efektīva, plaša transmisija sabiedrībā.</a:t>
                      </a:r>
                    </a:p>
                    <a:p>
                      <a:endParaRPr lang="en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Smagu gadījumu, </a:t>
                      </a:r>
                      <a:r>
                        <a:rPr lang="lv-LV" sz="1800" dirty="0" err="1">
                          <a:latin typeface="+mn-lt"/>
                          <a:cs typeface="Times New Roman" panose="02020603050405020304" pitchFamily="18" charset="0"/>
                        </a:rPr>
                        <a:t>stacionēšanas</a:t>
                      </a: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, nāvju pieaugums plašākai sabiedrībai.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Nav pārsniegta veselības aprūpes kapacitāte.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Pamata NFEDP.</a:t>
                      </a:r>
                      <a:endParaRPr lang="en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Imunitāte nav efektīva, plaša transmisija sabiedrībā.</a:t>
                      </a:r>
                    </a:p>
                    <a:p>
                      <a:endParaRPr lang="en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Nozīmīgs smagu gadījumu, </a:t>
                      </a:r>
                      <a:r>
                        <a:rPr lang="lv-LV" sz="1800" dirty="0" err="1">
                          <a:latin typeface="+mn-lt"/>
                          <a:cs typeface="Times New Roman" panose="02020603050405020304" pitchFamily="18" charset="0"/>
                        </a:rPr>
                        <a:t>stacionēšanas</a:t>
                      </a: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, nāvju pieaugums.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Pārsniedz veselības aprūpes kapacitāti.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Nepieciešami NFEDP.</a:t>
                      </a:r>
                      <a:endParaRPr lang="en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auns celms, imunitātes nav, vakcīnas nestrādā, plaša transmisija sabiedrībā.</a:t>
                      </a:r>
                    </a:p>
                    <a:p>
                      <a:endParaRPr lang="en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800" dirty="0">
                          <a:latin typeface="+mn-lt"/>
                          <a:cs typeface="Times New Roman" panose="02020603050405020304" pitchFamily="18" charset="0"/>
                        </a:rPr>
                        <a:t>Smagi gadījumi, </a:t>
                      </a:r>
                      <a:r>
                        <a:rPr lang="lv-LV" sz="1800" dirty="0" err="1">
                          <a:latin typeface="+mn-lt"/>
                          <a:cs typeface="Times New Roman" panose="02020603050405020304" pitchFamily="18" charset="0"/>
                        </a:rPr>
                        <a:t>stacionēšanas</a:t>
                      </a: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, nāves.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latin typeface="+mn-lt"/>
                          <a:cs typeface="Times New Roman" panose="02020603050405020304" pitchFamily="18" charset="0"/>
                        </a:rPr>
                        <a:t>Stingri NFEDP.</a:t>
                      </a:r>
                      <a:endParaRPr lang="en-LV" sz="18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022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lv-LV" sz="2000" b="0" i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2000" b="0" i="1" dirty="0">
                          <a:latin typeface="+mn-lt"/>
                          <a:cs typeface="Times New Roman" panose="02020603050405020304" pitchFamily="18" charset="0"/>
                        </a:rPr>
                        <a:t>maz ticams, </a:t>
                      </a:r>
                      <a:br>
                        <a:rPr lang="lv-LV" sz="2000" b="0" i="1" dirty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000" b="0" i="1" dirty="0">
                          <a:latin typeface="+mn-lt"/>
                          <a:cs typeface="Times New Roman" panose="02020603050405020304" pitchFamily="18" charset="0"/>
                        </a:rPr>
                        <a:t>nav jāgatavojas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2000" b="1" i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LV" sz="2000" b="1" i="1" dirty="0">
                          <a:latin typeface="+mn-lt"/>
                          <a:cs typeface="Times New Roman" panose="02020603050405020304" pitchFamily="18" charset="0"/>
                        </a:rPr>
                        <a:t>Latvijas 1.scenārijs,</a:t>
                      </a:r>
                      <a:r>
                        <a:rPr lang="lv-LV" sz="2000" b="1" i="1" dirty="0">
                          <a:latin typeface="+mn-lt"/>
                          <a:cs typeface="Times New Roman" panose="02020603050405020304" pitchFamily="18" charset="0"/>
                        </a:rPr>
                        <a:t> līdzīgi</a:t>
                      </a:r>
                      <a:r>
                        <a:rPr lang="en-LV" sz="2000" b="1" i="1" dirty="0">
                          <a:latin typeface="+mn-lt"/>
                          <a:cs typeface="Times New Roman" panose="02020603050405020304" pitchFamily="18" charset="0"/>
                        </a:rPr>
                        <a:t> “Omicron”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LV" sz="2000" b="1" i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2000" b="1" i="1" dirty="0">
                          <a:latin typeface="+mn-lt"/>
                          <a:cs typeface="Times New Roman" panose="02020603050405020304" pitchFamily="18" charset="0"/>
                        </a:rPr>
                        <a:t>Latvijas 2.scenārijs</a:t>
                      </a:r>
                      <a:endParaRPr lang="en-LV" sz="2000" b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000" b="1" i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2000" b="1" i="1" dirty="0">
                          <a:latin typeface="+mn-lt"/>
                          <a:cs typeface="Times New Roman" panose="02020603050405020304" pitchFamily="18" charset="0"/>
                        </a:rPr>
                        <a:t>Latvijas 3.scenārijs,</a:t>
                      </a:r>
                      <a:r>
                        <a:rPr lang="lv-LV" sz="2000" b="1" i="1" dirty="0">
                          <a:latin typeface="+mn-lt"/>
                          <a:cs typeface="Times New Roman" panose="02020603050405020304" pitchFamily="18" charset="0"/>
                        </a:rPr>
                        <a:t> līdzīgi</a:t>
                      </a:r>
                      <a:r>
                        <a:rPr lang="en-LV" sz="2000" b="1" i="1" dirty="0">
                          <a:latin typeface="+mn-lt"/>
                          <a:cs typeface="Times New Roman" panose="02020603050405020304" pitchFamily="18" charset="0"/>
                        </a:rPr>
                        <a:t> “Delta”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000" b="0" i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0" i="1" dirty="0">
                          <a:latin typeface="+mn-lt"/>
                          <a:cs typeface="Times New Roman" panose="02020603050405020304" pitchFamily="18" charset="0"/>
                        </a:rPr>
                        <a:t>maz ticams,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0" i="1" dirty="0">
                          <a:latin typeface="+mn-lt"/>
                          <a:cs typeface="Times New Roman" panose="02020603050405020304" pitchFamily="18" charset="0"/>
                        </a:rPr>
                        <a:t>kā 03.2020.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107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45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6A10C-A229-963E-4683-0421E0F24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Epidemioloģiskās modelēšanas rezultāti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95171-E868-D058-9393-C523979E4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8574158" cy="48435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lv-LV" b="1" noProof="0" dirty="0">
                <a:solidFill>
                  <a:srgbClr val="E67636"/>
                </a:solidFill>
              </a:rPr>
              <a:t>Galvenie secinājumi:</a:t>
            </a:r>
            <a:endParaRPr lang="lv-LV" noProof="0" dirty="0"/>
          </a:p>
          <a:p>
            <a:r>
              <a:rPr lang="lv-LV" noProof="0" dirty="0"/>
              <a:t>Latvijas 1.scenārijā un 2.scenārija vieglākajā gadījumā slimnīcu pārslodze minimāla, vajadzētu pietikt ar riska grupu vakcināciju &amp; vienkāršākajiem NFEDP (1.-2.modeļi)</a:t>
            </a:r>
          </a:p>
          <a:p>
            <a:r>
              <a:rPr lang="lv-LV" noProof="0" dirty="0"/>
              <a:t>Latvijas 2.scenārija smagākajā gadījumā &amp; 3.scenārijā pārsniedz slimnīcu kapacitāti, nepieciešami NFEDP (3.-5.modeļi)</a:t>
            </a:r>
          </a:p>
          <a:p>
            <a:r>
              <a:rPr lang="lv-LV" noProof="0" dirty="0"/>
              <a:t>izņemot 1.scenāriju, visos augsta vienlaicīga inficēšanās – ĢĀ pārslodze &amp; traucējumi sabiedrībai</a:t>
            </a:r>
          </a:p>
          <a:p>
            <a:pPr lvl="1"/>
            <a:endParaRPr lang="lv-LV" noProof="0" dirty="0"/>
          </a:p>
          <a:p>
            <a:r>
              <a:rPr lang="lv-LV" dirty="0"/>
              <a:t>Prognozējamais epidēmijas viļņa ilgums:</a:t>
            </a:r>
          </a:p>
          <a:p>
            <a:pPr lvl="1"/>
            <a:r>
              <a:rPr lang="lv-LV" noProof="0" dirty="0"/>
              <a:t>inficēšanās pīķis pēc ~45 dienām</a:t>
            </a:r>
          </a:p>
          <a:p>
            <a:pPr lvl="1"/>
            <a:r>
              <a:rPr lang="lv-LV" noProof="0" dirty="0"/>
              <a:t>būtiska inficēšanās un augsta hospitalizācija: ~60 dienas</a:t>
            </a:r>
          </a:p>
          <a:p>
            <a:pPr lvl="1"/>
            <a:r>
              <a:rPr lang="lv-LV" noProof="0" dirty="0"/>
              <a:t>augsta ĢĀ noslodze: ~60-80 dienas</a:t>
            </a:r>
          </a:p>
          <a:p>
            <a:pPr lvl="1"/>
            <a:r>
              <a:rPr lang="lv-LV" noProof="0" dirty="0"/>
              <a:t>augsta slimnīcu noslodze: ~90-120 dienas, īpaši augsta: ~60-80 dienas</a:t>
            </a:r>
          </a:p>
          <a:p>
            <a:pPr lvl="1"/>
            <a:r>
              <a:rPr lang="lv-LV" noProof="0" dirty="0"/>
              <a:t>NFEDP ilgums: ~45-60 dienas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88140B-AE9B-D882-AA16-D86977EBBFA4}"/>
              </a:ext>
            </a:extLst>
          </p:cNvPr>
          <p:cNvSpPr txBox="1">
            <a:spLocks/>
          </p:cNvSpPr>
          <p:nvPr/>
        </p:nvSpPr>
        <p:spPr>
          <a:xfrm>
            <a:off x="9412358" y="2784749"/>
            <a:ext cx="2570921" cy="30047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lv-LV" sz="1600" b="1" dirty="0">
                <a:solidFill>
                  <a:srgbClr val="E67636"/>
                </a:solidFill>
                <a:cs typeface="Calibri" panose="020F0502020204030204" pitchFamily="34" charset="0"/>
              </a:rPr>
              <a:t>Modeļi: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lv-LV" sz="1600" b="1" dirty="0">
                <a:cs typeface="Calibri" panose="020F0502020204030204" pitchFamily="34" charset="0"/>
              </a:rPr>
              <a:t>1.scenārijs </a:t>
            </a:r>
            <a:r>
              <a:rPr lang="lv-LV" sz="1600" b="1" i="1" dirty="0">
                <a:cs typeface="Calibri" panose="020F0502020204030204" pitchFamily="34" charset="0"/>
              </a:rPr>
              <a:t>(līdzīgs “</a:t>
            </a:r>
            <a:r>
              <a:rPr lang="lv-LV" sz="1600" b="1" i="1" dirty="0" err="1">
                <a:cs typeface="Calibri" panose="020F0502020204030204" pitchFamily="34" charset="0"/>
              </a:rPr>
              <a:t>Omicron</a:t>
            </a:r>
            <a:r>
              <a:rPr lang="lv-LV" sz="1600" b="1" i="1" dirty="0">
                <a:cs typeface="Calibri" panose="020F0502020204030204" pitchFamily="34" charset="0"/>
              </a:rPr>
              <a:t>”)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1400" dirty="0">
                <a:cs typeface="Calibri" panose="020F0502020204030204" pitchFamily="34" charset="0"/>
              </a:rPr>
              <a:t>atbilstoši </a:t>
            </a:r>
            <a:r>
              <a:rPr lang="lv-LV" sz="1400" i="1" dirty="0">
                <a:cs typeface="Calibri" panose="020F0502020204030204" pitchFamily="34" charset="0"/>
              </a:rPr>
              <a:t>“</a:t>
            </a:r>
            <a:r>
              <a:rPr lang="lv-LV" sz="1400" i="1" dirty="0" err="1">
                <a:cs typeface="Calibri" panose="020F0502020204030204" pitchFamily="34" charset="0"/>
              </a:rPr>
              <a:t>Omicron</a:t>
            </a:r>
            <a:r>
              <a:rPr lang="lv-LV" sz="1400" i="1" dirty="0">
                <a:cs typeface="Calibri" panose="020F0502020204030204" pitchFamily="34" charset="0"/>
              </a:rPr>
              <a:t>”</a:t>
            </a:r>
            <a:endParaRPr lang="lv-LV" sz="1400" dirty="0"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lv-LV" sz="1600" b="1" dirty="0">
                <a:cs typeface="Calibri" panose="020F0502020204030204" pitchFamily="34" charset="0"/>
              </a:rPr>
              <a:t>2.scenārijs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1400" dirty="0">
                <a:cs typeface="Calibri" panose="020F0502020204030204" pitchFamily="34" charset="0"/>
              </a:rPr>
              <a:t>+30% infekciozāks kā “</a:t>
            </a:r>
            <a:r>
              <a:rPr lang="lv-LV" sz="1400" dirty="0" err="1">
                <a:cs typeface="Calibri" panose="020F0502020204030204" pitchFamily="34" charset="0"/>
              </a:rPr>
              <a:t>Omicron</a:t>
            </a:r>
            <a:r>
              <a:rPr lang="lv-LV" sz="1400" dirty="0">
                <a:cs typeface="Calibri" panose="020F0502020204030204" pitchFamily="34" charset="0"/>
              </a:rPr>
              <a:t>”, nav bīstamāks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1400" dirty="0">
                <a:cs typeface="Calibri" panose="020F0502020204030204" pitchFamily="34" charset="0"/>
              </a:rPr>
              <a:t>+30% infekciozāks kā “</a:t>
            </a:r>
            <a:r>
              <a:rPr lang="lv-LV" sz="1400" dirty="0" err="1">
                <a:cs typeface="Calibri" panose="020F0502020204030204" pitchFamily="34" charset="0"/>
              </a:rPr>
              <a:t>Omicron</a:t>
            </a:r>
            <a:r>
              <a:rPr lang="lv-LV" sz="1400" dirty="0">
                <a:cs typeface="Calibri" panose="020F0502020204030204" pitchFamily="34" charset="0"/>
              </a:rPr>
              <a:t>”, +50% bīstamāks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lv-LV" sz="1600" b="1" dirty="0">
                <a:cs typeface="Calibri" panose="020F0502020204030204" pitchFamily="34" charset="0"/>
              </a:rPr>
              <a:t>3.scenārijs </a:t>
            </a:r>
            <a:r>
              <a:rPr lang="lv-LV" sz="1600" b="1" i="1" dirty="0">
                <a:cs typeface="Calibri" panose="020F0502020204030204" pitchFamily="34" charset="0"/>
              </a:rPr>
              <a:t>(līdzīgs “Delta”)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1400" dirty="0">
                <a:cs typeface="Calibri" panose="020F0502020204030204" pitchFamily="34" charset="0"/>
              </a:rPr>
              <a:t>+30% infekciozāks kā “</a:t>
            </a:r>
            <a:r>
              <a:rPr lang="lv-LV" sz="1400" dirty="0" err="1">
                <a:cs typeface="Calibri" panose="020F0502020204030204" pitchFamily="34" charset="0"/>
              </a:rPr>
              <a:t>Omicron</a:t>
            </a:r>
            <a:r>
              <a:rPr lang="lv-LV" sz="1400" dirty="0">
                <a:cs typeface="Calibri" panose="020F0502020204030204" pitchFamily="34" charset="0"/>
              </a:rPr>
              <a:t>”, +100% bīstamāks, t.sk. imunizētajiem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1400" dirty="0">
                <a:cs typeface="Calibri" panose="020F0502020204030204" pitchFamily="34" charset="0"/>
              </a:rPr>
              <a:t>atbilstoši </a:t>
            </a:r>
            <a:r>
              <a:rPr lang="lv-LV" sz="1400" i="1" dirty="0">
                <a:cs typeface="Calibri" panose="020F0502020204030204" pitchFamily="34" charset="0"/>
              </a:rPr>
              <a:t>“Delta”</a:t>
            </a:r>
            <a:r>
              <a:rPr lang="lv-LV" sz="1400" dirty="0">
                <a:cs typeface="Calibri" panose="020F0502020204030204" pitchFamily="34" charset="0"/>
              </a:rPr>
              <a:t> &amp; imunitāte mazāk efektīva</a:t>
            </a:r>
          </a:p>
        </p:txBody>
      </p:sp>
    </p:spTree>
    <p:extLst>
      <p:ext uri="{BB962C8B-B14F-4D97-AF65-F5344CB8AC3E}">
        <p14:creationId xmlns:p14="http://schemas.microsoft.com/office/powerpoint/2010/main" val="2553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D3FC2-5576-50D7-77C5-5D2B9A014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Prognozējamais epidēmijas sākums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566B638-1D7A-E96C-0A87-90BFE3D66E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0587001"/>
              </p:ext>
            </p:extLst>
          </p:nvPr>
        </p:nvGraphicFramePr>
        <p:xfrm>
          <a:off x="838200" y="2290910"/>
          <a:ext cx="10515600" cy="3142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9456758-6522-33CC-35C5-E162F436EE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372598"/>
              </p:ext>
            </p:extLst>
          </p:nvPr>
        </p:nvGraphicFramePr>
        <p:xfrm>
          <a:off x="6488387" y="5752858"/>
          <a:ext cx="4421352" cy="851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CF4644CF-5752-08AC-E654-4EEA93D15EEE}"/>
              </a:ext>
            </a:extLst>
          </p:cNvPr>
          <p:cNvSpPr/>
          <p:nvPr/>
        </p:nvSpPr>
        <p:spPr>
          <a:xfrm>
            <a:off x="944217" y="1665956"/>
            <a:ext cx="25437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400" i="1" dirty="0">
                <a:cs typeface="Times New Roman" panose="02020603050405020304" pitchFamily="18" charset="0"/>
              </a:rPr>
              <a:t>UK prognoze: “atkal Omikrons, </a:t>
            </a:r>
          </a:p>
          <a:p>
            <a:r>
              <a:rPr lang="lv-LV" sz="1400" i="1" dirty="0">
                <a:cs typeface="Times New Roman" panose="02020603050405020304" pitchFamily="18" charset="0"/>
              </a:rPr>
              <a:t>novembrī/decembrī”</a:t>
            </a:r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D2E4459A-26C0-25F6-4C18-BA05D2FF7D48}"/>
              </a:ext>
            </a:extLst>
          </p:cNvPr>
          <p:cNvSpPr/>
          <p:nvPr/>
        </p:nvSpPr>
        <p:spPr>
          <a:xfrm rot="10800000">
            <a:off x="755374" y="1725112"/>
            <a:ext cx="172278" cy="496586"/>
          </a:xfrm>
          <a:prstGeom prst="upArrow">
            <a:avLst/>
          </a:prstGeom>
          <a:solidFill>
            <a:srgbClr val="E676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C21503-8557-EA63-B2FE-33A816C6EC13}"/>
              </a:ext>
            </a:extLst>
          </p:cNvPr>
          <p:cNvSpPr/>
          <p:nvPr/>
        </p:nvSpPr>
        <p:spPr>
          <a:xfrm>
            <a:off x="944217" y="5581487"/>
            <a:ext cx="4421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NB! Uzmanīgi vērojam pašreizējo BA4/BA5 paveidu izsaukto inficēšanās pieaugumu</a:t>
            </a:r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700996B1-B628-81C2-B19B-9AD7B19483B3}"/>
              </a:ext>
            </a:extLst>
          </p:cNvPr>
          <p:cNvSpPr/>
          <p:nvPr/>
        </p:nvSpPr>
        <p:spPr>
          <a:xfrm>
            <a:off x="752061" y="5512607"/>
            <a:ext cx="172278" cy="496586"/>
          </a:xfrm>
          <a:prstGeom prst="upArrow">
            <a:avLst/>
          </a:prstGeom>
          <a:solidFill>
            <a:srgbClr val="E676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06695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Pasākumi 3 scenārijos (I)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A7851DD-565C-EE4E-ADCC-CEF97C09E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703370"/>
              </p:ext>
            </p:extLst>
          </p:nvPr>
        </p:nvGraphicFramePr>
        <p:xfrm>
          <a:off x="0" y="1538196"/>
          <a:ext cx="12191999" cy="53079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12271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162899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3585142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31687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608716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1558904">
                <a:tc>
                  <a:txBody>
                    <a:bodyPr/>
                    <a:lstStyle/>
                    <a:p>
                      <a:r>
                        <a:rPr lang="lv-LV" sz="1900" b="1" i="1" noProof="0">
                          <a:latin typeface="+mn-lt"/>
                          <a:cs typeface="Times New Roman" panose="02020603050405020304" pitchFamily="18" charset="0"/>
                        </a:rPr>
                        <a:t>Epidēmiju raksturojošās pazīmes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Vidēji augsta saslimstība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Smagāka slimības gaita un mirstības pieaugums riska grupās.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Vidēji augsta saslimstība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Smagāka slimības gaita un mirstība arī plašākai sabiedrībai, īpaši nevakcinētajiem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Augsta saslimstība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Smagāka slimības gaita un mirstība, īpaši nevakcinētajiem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Slimnīcu pārslodze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  <a:tr h="2598174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Veselības aprūpes pakalpojumi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Nodrošināta visa aprūpe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Covid-19 pacienti – vairāk ĢĀ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ĢĀ noslodze/pārslodze,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nav būtiski ietekmēta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Nepieciešamības gadījumā ierobežoti atsevišķi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pakalpojumi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- neatliekamo, akūto, Covid-19 pacientu aprūpe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Liels skaits pacientu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endParaRPr lang="lv-LV" sz="1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ĢĀ &amp;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būtiska noslodze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Sākta plānveida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pakalpojumu ierobežošana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- neatliekamo, akūto, Covid-19 pacientu aprūpe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Liels skaits pacientu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ilgstoši, IT, speciāla aprūpe (piem. skābeklis)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Kritiska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pārslodze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Ierobežota pakalpojumu sniegšana, izņemot neatliekamo, atsevišķus pakalpojumus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06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Pasākumi 3 scenārijos (II)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B73396-4B94-52D5-39C5-62897E629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556571"/>
              </p:ext>
            </p:extLst>
          </p:nvPr>
        </p:nvGraphicFramePr>
        <p:xfrm>
          <a:off x="0" y="1309536"/>
          <a:ext cx="12192000" cy="56021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12272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226589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3521452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31687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1075918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2361042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Vakcinācija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b="0" noProof="0" dirty="0">
                          <a:latin typeface="+mn-lt"/>
                          <a:cs typeface="Times New Roman" panose="02020603050405020304" pitchFamily="18" charset="0"/>
                        </a:rPr>
                        <a:t>60+, riska grupas, augsta riska darbs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ĢĀ, ĀI vakcinācijas kabinetos, dzīves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Vienlaicīgi ar gripu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Riska grupu tiešā uzrunāšana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2800" indent="-172800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noProof="0" dirty="0">
                          <a:latin typeface="+mn-lt"/>
                          <a:cs typeface="Times New Roman" panose="02020603050405020304" pitchFamily="18" charset="0"/>
                        </a:rPr>
                        <a:t>kam kontakts ar cilvēkiem, kritiski svarīgās nozarēs</a:t>
                      </a:r>
                    </a:p>
                    <a:p>
                      <a:pPr marL="172800" indent="-172800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noProof="0" dirty="0">
                          <a:latin typeface="+mn-lt"/>
                          <a:cs typeface="Times New Roman" panose="02020603050405020304" pitchFamily="18" charset="0"/>
                        </a:rPr>
                        <a:t>vakcinācija darbavietās, tirdzniecības centros, izbraukumi</a:t>
                      </a:r>
                    </a:p>
                    <a:p>
                      <a:pPr marL="172800" indent="-172800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komunikācija pārējo informēšanai par iespējām vakcinēties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plaša visas sabiedrības vakcinācija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liela mēroga centri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plašas komunikācijas aktivitātes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  <a:tr h="2077120">
                <a:tc>
                  <a:txBody>
                    <a:bodyPr/>
                    <a:lstStyle/>
                    <a:p>
                      <a:r>
                        <a:rPr lang="lv-LV" sz="1900" b="1" i="0" noProof="0">
                          <a:latin typeface="+mn-lt"/>
                          <a:cs typeface="Times New Roman" panose="02020603050405020304" pitchFamily="18" charset="0"/>
                        </a:rPr>
                        <a:t>Testēšana</a:t>
                      </a:r>
                    </a:p>
                    <a:p>
                      <a:r>
                        <a:rPr lang="lv-LV" sz="1600" b="0" i="1" noProof="0">
                          <a:latin typeface="+mn-lt"/>
                          <a:cs typeface="Times New Roman" panose="02020603050405020304" pitchFamily="18" charset="0"/>
                        </a:rPr>
                        <a:t>PĶR – diagnostika, ārstēšana, epid. uzraudzība</a:t>
                      </a:r>
                    </a:p>
                    <a:p>
                      <a:r>
                        <a:rPr lang="lv-LV" sz="1600" b="0" i="1" noProof="0">
                          <a:latin typeface="+mn-lt"/>
                          <a:cs typeface="Times New Roman" panose="02020603050405020304" pitchFamily="18" charset="0"/>
                        </a:rPr>
                        <a:t>Ag, paštesti – inficēšanās apstiprināšana, skrīnings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Riska grupas,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skrīnings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 augsta riska vietās,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epid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. izmeklēšana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Ja nepieciešams epidēmijas bremzēšanai –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paštesti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 skolās, darba vietās, saņemot pakalpojumus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Sākotnēji – 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skrīnings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 augsta riska vietās (skolas, ceļotāji, augstas izplatība teritorijas u.c.)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Ja plaša inficēšanās – testē prioritāri diagnostikai, ārstēšanai,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epid.uzraudzībai</a:t>
                      </a:r>
                      <a:endParaRPr lang="lv-LV" sz="1900" noProof="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Testēšana (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paštesti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) skolās, darba vietās, saņemot pakalpojumus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51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24209</TotalTime>
  <Words>2169</Words>
  <Application>Microsoft Macintosh PowerPoint</Application>
  <PresentationFormat>Widescreen</PresentationFormat>
  <Paragraphs>303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SegoeUI</vt:lpstr>
      <vt:lpstr>System Font Regular</vt:lpstr>
      <vt:lpstr>Arial</vt:lpstr>
      <vt:lpstr>Calibri</vt:lpstr>
      <vt:lpstr>Calibri Light</vt:lpstr>
      <vt:lpstr>Office Theme</vt:lpstr>
      <vt:lpstr>Informatīvais ziņojums “Par veselības aprūpes nozares iziešanu no Covid-19 izraisītās krīzes 2021/22. gada rudens/ziemas periodā un gatavošanos 2022/23.gada rudens/ziemas scenārijiem”</vt:lpstr>
      <vt:lpstr>Epidemioloģiskā situācija 2021 - 2022</vt:lpstr>
      <vt:lpstr>Veselības sistēmas veiktspēja Covid-19 apkarošanā</vt:lpstr>
      <vt:lpstr>Paveiktais slimnīcu kapacitātes stiprināšanai</vt:lpstr>
      <vt:lpstr>Eiropas Slimību kontroles centra (ECDC) scenāriji</vt:lpstr>
      <vt:lpstr>Epidemioloģiskās modelēšanas rezultāti</vt:lpstr>
      <vt:lpstr>Prognozējamais epidēmijas sākums</vt:lpstr>
      <vt:lpstr>Pasākumi 3 scenārijos (I)</vt:lpstr>
      <vt:lpstr>Pasākumi 3 scenārijos (II)</vt:lpstr>
      <vt:lpstr>Pasākumi 3 scenārijos (III)</vt:lpstr>
      <vt:lpstr>Pasākumi 3 scenārijos (VI)</vt:lpstr>
      <vt:lpstr>Veselības nozares pasākumi jebkurā scenārijā</vt:lpstr>
      <vt:lpstr>Veselības nozares pasākumi vasarā,  lai sagatavotos rudenim (I)</vt:lpstr>
      <vt:lpstr>Veselības nozares pasākumi vasarā,  lai sagatavotos rudenim (II)</vt:lpstr>
      <vt:lpstr>Indikatīvās papildus izmaksas</vt:lpstr>
      <vt:lpstr>VM rekomendācijas pasākumiem citās nozarēs,  kas mazinātu nepieciešamību pēc stingrākiem NFEDP, mazinātu to ietekmi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Jana Feldmane</dc:creator>
  <cp:lastModifiedBy>Kaspars Berzins</cp:lastModifiedBy>
  <cp:revision>314</cp:revision>
  <dcterms:created xsi:type="dcterms:W3CDTF">2021-04-12T07:24:52Z</dcterms:created>
  <dcterms:modified xsi:type="dcterms:W3CDTF">2022-07-04T09:11:32Z</dcterms:modified>
</cp:coreProperties>
</file>