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1" r:id="rId3"/>
  </p:sldMasterIdLst>
  <p:notesMasterIdLst>
    <p:notesMasterId r:id="rId27"/>
  </p:notesMasterIdLst>
  <p:handoutMasterIdLst>
    <p:handoutMasterId r:id="rId28"/>
  </p:handoutMasterIdLst>
  <p:sldIdLst>
    <p:sldId id="329" r:id="rId4"/>
    <p:sldId id="475" r:id="rId5"/>
    <p:sldId id="492" r:id="rId6"/>
    <p:sldId id="509" r:id="rId7"/>
    <p:sldId id="510" r:id="rId8"/>
    <p:sldId id="493" r:id="rId9"/>
    <p:sldId id="494" r:id="rId10"/>
    <p:sldId id="495" r:id="rId11"/>
    <p:sldId id="496" r:id="rId12"/>
    <p:sldId id="497" r:id="rId13"/>
    <p:sldId id="404" r:id="rId14"/>
    <p:sldId id="498" r:id="rId15"/>
    <p:sldId id="499" r:id="rId16"/>
    <p:sldId id="260" r:id="rId17"/>
    <p:sldId id="501" r:id="rId18"/>
    <p:sldId id="261" r:id="rId19"/>
    <p:sldId id="502" r:id="rId20"/>
    <p:sldId id="503" r:id="rId21"/>
    <p:sldId id="504" r:id="rId22"/>
    <p:sldId id="505" r:id="rId23"/>
    <p:sldId id="506" r:id="rId24"/>
    <p:sldId id="507" r:id="rId25"/>
    <p:sldId id="508" r:id="rId26"/>
  </p:sldIdLst>
  <p:sldSz cx="9144000" cy="6858000" type="screen4x3"/>
  <p:notesSz cx="6797675" cy="9926638"/>
  <p:defaultTextStyle>
    <a:defPPr>
      <a:defRPr lang="en-US"/>
    </a:defPPr>
    <a:lvl1pPr marL="0" algn="l" defTabSz="93957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69788" algn="l" defTabSz="93957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39575" algn="l" defTabSz="93957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409365" algn="l" defTabSz="93957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79152" algn="l" defTabSz="93957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348940" algn="l" defTabSz="93957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818729" algn="l" defTabSz="93957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288515" algn="l" defTabSz="93957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758305" algn="l" defTabSz="939575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8814114-E4AA-4D05-A2EA-088900DCFE0D}">
          <p14:sldIdLst>
            <p14:sldId id="329"/>
            <p14:sldId id="475"/>
            <p14:sldId id="492"/>
            <p14:sldId id="509"/>
            <p14:sldId id="510"/>
            <p14:sldId id="493"/>
            <p14:sldId id="494"/>
            <p14:sldId id="495"/>
            <p14:sldId id="496"/>
            <p14:sldId id="497"/>
            <p14:sldId id="404"/>
            <p14:sldId id="498"/>
          </p14:sldIdLst>
        </p14:section>
        <p14:section name="Untitled Section" id="{A3542224-2853-4982-BD45-5B967B253D6C}">
          <p14:sldIdLst>
            <p14:sldId id="499"/>
            <p14:sldId id="260"/>
            <p14:sldId id="501"/>
            <p14:sldId id="261"/>
            <p14:sldId id="502"/>
            <p14:sldId id="503"/>
            <p14:sldId id="504"/>
            <p14:sldId id="505"/>
            <p14:sldId id="506"/>
            <p14:sldId id="507"/>
            <p14:sldId id="5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nita Kuklica" initials="SK" lastIdx="3" clrIdx="0"/>
  <p:cmAuthor id="1" name="llaksa" initials="l" lastIdx="11" clrIdx="1"/>
  <p:cmAuthor id="2" name="LTimsa" initials="L.T.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5000"/>
    <a:srgbClr val="E46C00"/>
    <a:srgbClr val="339966"/>
    <a:srgbClr val="C86400"/>
    <a:srgbClr val="800000"/>
    <a:srgbClr val="CC9900"/>
    <a:srgbClr val="415FB5"/>
    <a:srgbClr val="FCDDCF"/>
    <a:srgbClr val="E66E00"/>
    <a:srgbClr val="FA8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8676" autoAdjust="0"/>
    <p:restoredTop sz="96357" autoAdjust="0"/>
  </p:normalViewPr>
  <p:slideViewPr>
    <p:cSldViewPr>
      <p:cViewPr varScale="1">
        <p:scale>
          <a:sx n="110" d="100"/>
          <a:sy n="110" d="100"/>
        </p:scale>
        <p:origin x="124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394"/>
    </p:cViewPr>
  </p:outlin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Reformu plānā plānotais VM budžets milj. EUR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1079.2</c:v>
                </c:pt>
                <c:pt idx="1">
                  <c:v>1214.8</c:v>
                </c:pt>
                <c:pt idx="2">
                  <c:v>1321.8</c:v>
                </c:pt>
                <c:pt idx="3">
                  <c:v>1451.3</c:v>
                </c:pt>
                <c:pt idx="4">
                  <c:v>1578.7</c:v>
                </c:pt>
                <c:pt idx="5">
                  <c:v>1687.1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C0-4FF2-9851-7A5178543309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Faktiski apstiprinātais VM budžets, milj. EUR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3191302036612512E-2"/>
                  <c:y val="0.106809141589859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9C0-4FF2-9851-7A5178543309}"/>
                </c:ext>
              </c:extLst>
            </c:dLbl>
            <c:dLbl>
              <c:idx val="1"/>
              <c:layout>
                <c:manualLayout>
                  <c:x val="1.8987341772151899E-2"/>
                  <c:y val="0.116279069767441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9C0-4FF2-9851-7A5178543309}"/>
                </c:ext>
              </c:extLst>
            </c:dLbl>
            <c:dLbl>
              <c:idx val="2"/>
              <c:layout>
                <c:manualLayout>
                  <c:x val="1.8987341772151823E-2"/>
                  <c:y val="0.109819121447028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9C0-4FF2-9851-7A5178543309}"/>
                </c:ext>
              </c:extLst>
            </c:dLbl>
            <c:dLbl>
              <c:idx val="3"/>
              <c:layout>
                <c:manualLayout>
                  <c:x val="2.1097046413502108E-3"/>
                  <c:y val="0.1001291989664082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9C0-4FF2-9851-7A5178543309}"/>
                </c:ext>
              </c:extLst>
            </c:dLbl>
            <c:dLbl>
              <c:idx val="4"/>
              <c:layout>
                <c:manualLayout>
                  <c:x val="2.1097046413502108E-3"/>
                  <c:y val="9.68992248062015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9C0-4FF2-9851-7A5178543309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b" anchorCtr="0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Sheet1!$B$3:$G$3</c:f>
              <c:numCache>
                <c:formatCode>General</c:formatCode>
                <c:ptCount val="6"/>
                <c:pt idx="0">
                  <c:v>1036.5</c:v>
                </c:pt>
                <c:pt idx="1">
                  <c:v>1180.5</c:v>
                </c:pt>
                <c:pt idx="2">
                  <c:v>1219.2</c:v>
                </c:pt>
                <c:pt idx="3">
                  <c:v>1200</c:v>
                </c:pt>
                <c:pt idx="4">
                  <c:v>1202.7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9C0-4FF2-9851-7A5178543309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Veselības nozarei papildu pieprasītais finansējums prioritāriem pasākumiem 2020.-2022.gadam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Sheet1!$B$1:$G$1</c:f>
              <c:numCache>
                <c:formatCode>General</c:formatCode>
                <c:ptCount val="6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</c:numCache>
            </c:numRef>
          </c:cat>
          <c:val>
            <c:numRef>
              <c:f>Sheet1!$B$4:$G$4</c:f>
              <c:numCache>
                <c:formatCode>General</c:formatCode>
                <c:ptCount val="6"/>
                <c:pt idx="2">
                  <c:v>279.39999999999998</c:v>
                </c:pt>
                <c:pt idx="3">
                  <c:v>445</c:v>
                </c:pt>
                <c:pt idx="4">
                  <c:v>606.79999999999995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9C0-4FF2-9851-7A51785433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64847312"/>
        <c:axId val="1286774816"/>
        <c:axId val="0"/>
      </c:bar3DChart>
      <c:catAx>
        <c:axId val="1364847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286774816"/>
        <c:crosses val="autoZero"/>
        <c:auto val="1"/>
        <c:lblAlgn val="ctr"/>
        <c:lblOffset val="100"/>
        <c:noMultiLvlLbl val="0"/>
      </c:catAx>
      <c:valAx>
        <c:axId val="1286774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364847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Sheet1!$A$25</c:f>
              <c:strCache>
                <c:ptCount val="1"/>
                <c:pt idx="0">
                  <c:v>Konceptuālajā ziņojumā plānotais VM budžets uz 1 iedz., EUR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Sheet1!$B$24:$H$24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Sheet1!$B$25:$H$25</c:f>
              <c:numCache>
                <c:formatCode>General</c:formatCode>
                <c:ptCount val="7"/>
                <c:pt idx="1">
                  <c:v>559.23</c:v>
                </c:pt>
                <c:pt idx="2">
                  <c:v>635.86</c:v>
                </c:pt>
                <c:pt idx="3">
                  <c:v>698.85</c:v>
                </c:pt>
                <c:pt idx="4">
                  <c:v>775.05</c:v>
                </c:pt>
                <c:pt idx="5">
                  <c:v>851.66</c:v>
                </c:pt>
                <c:pt idx="6">
                  <c:v>919.34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EA-445C-A8EA-5B078C631FEF}"/>
            </c:ext>
          </c:extLst>
        </c:ser>
        <c:ser>
          <c:idx val="1"/>
          <c:order val="1"/>
          <c:tx>
            <c:strRef>
              <c:f>Sheet1!$A$26</c:f>
              <c:strCache>
                <c:ptCount val="1"/>
                <c:pt idx="0">
                  <c:v>Faktiskais VM budžets uz 1 iedz., EUR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1.3568521031207557E-2"/>
                  <c:y val="0.105721393034825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EA-445C-A8EA-5B078C631FEF}"/>
                </c:ext>
              </c:extLst>
            </c:dLbl>
            <c:dLbl>
              <c:idx val="2"/>
              <c:layout>
                <c:manualLayout>
                  <c:x val="1.1307100859339708E-2"/>
                  <c:y val="0.171019900497512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AEA-445C-A8EA-5B078C631FEF}"/>
                </c:ext>
              </c:extLst>
            </c:dLbl>
            <c:dLbl>
              <c:idx val="3"/>
              <c:layout>
                <c:manualLayout>
                  <c:x val="6.7842605156037995E-3"/>
                  <c:y val="0.1896766169154228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AEA-445C-A8EA-5B078C631FEF}"/>
                </c:ext>
              </c:extLst>
            </c:dLbl>
            <c:dLbl>
              <c:idx val="4"/>
              <c:layout>
                <c:manualLayout>
                  <c:x val="2.2614201718678503E-3"/>
                  <c:y val="0.180348258706467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AEA-445C-A8EA-5B078C631FEF}"/>
                </c:ext>
              </c:extLst>
            </c:dLbl>
            <c:dLbl>
              <c:idx val="5"/>
              <c:layout>
                <c:manualLayout>
                  <c:x val="2.2614201718679332E-3"/>
                  <c:y val="0.180348258706467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AEA-445C-A8EA-5B078C631FEF}"/>
                </c:ext>
              </c:extLst>
            </c:dLbl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Sheet1!$B$24:$H$24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Sheet1!$B$26:$H$26</c:f>
              <c:numCache>
                <c:formatCode>General</c:formatCode>
                <c:ptCount val="7"/>
                <c:pt idx="1">
                  <c:v>535.84</c:v>
                </c:pt>
                <c:pt idx="2">
                  <c:v>614.84</c:v>
                </c:pt>
                <c:pt idx="3">
                  <c:v>635.01</c:v>
                </c:pt>
                <c:pt idx="4">
                  <c:v>625</c:v>
                </c:pt>
                <c:pt idx="5">
                  <c:v>626.41999999999996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AEA-445C-A8EA-5B078C631FEF}"/>
            </c:ext>
          </c:extLst>
        </c:ser>
        <c:ser>
          <c:idx val="2"/>
          <c:order val="2"/>
          <c:tx>
            <c:strRef>
              <c:f>Sheet1!$A$27</c:f>
              <c:strCache>
                <c:ptCount val="1"/>
                <c:pt idx="0">
                  <c:v>Vidējais veselības finansējums (valsts un obligātā veselības apdrošināšana) uz 1 iedz. ES (neieskaitot Poliju)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Sheet1!$B$24:$H$24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Sheet1!$B$27:$H$27</c:f>
              <c:numCache>
                <c:formatCode>General</c:formatCode>
                <c:ptCount val="7"/>
                <c:pt idx="0">
                  <c:v>1965.53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AEA-445C-A8EA-5B078C631F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62924176"/>
        <c:axId val="1284607392"/>
        <c:axId val="0"/>
      </c:bar3DChart>
      <c:catAx>
        <c:axId val="1462924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284607392"/>
        <c:crosses val="autoZero"/>
        <c:auto val="1"/>
        <c:lblAlgn val="ctr"/>
        <c:lblOffset val="100"/>
        <c:noMultiLvlLbl val="0"/>
      </c:catAx>
      <c:valAx>
        <c:axId val="128460739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4629241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8181198955460518"/>
          <c:y val="6.6774395737846215E-2"/>
          <c:w val="0.69652813861465279"/>
          <c:h val="0.292678340580561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Data7!$B$2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Data7!$A$3:$A$33</c:f>
              <c:strCache>
                <c:ptCount val="31"/>
                <c:pt idx="0">
                  <c:v>Norway</c:v>
                </c:pt>
                <c:pt idx="1">
                  <c:v>Liechtenstein</c:v>
                </c:pt>
                <c:pt idx="2">
                  <c:v>Switzerland</c:v>
                </c:pt>
                <c:pt idx="3">
                  <c:v>Sweden</c:v>
                </c:pt>
                <c:pt idx="4">
                  <c:v>Denmark</c:v>
                </c:pt>
                <c:pt idx="5">
                  <c:v>Luxembourg</c:v>
                </c:pt>
                <c:pt idx="6">
                  <c:v>Germany </c:v>
                </c:pt>
                <c:pt idx="7">
                  <c:v>Netherlands</c:v>
                </c:pt>
                <c:pt idx="8">
                  <c:v>France</c:v>
                </c:pt>
                <c:pt idx="9">
                  <c:v>Austria</c:v>
                </c:pt>
                <c:pt idx="10">
                  <c:v>Ireland</c:v>
                </c:pt>
                <c:pt idx="11">
                  <c:v>Belgium</c:v>
                </c:pt>
                <c:pt idx="12">
                  <c:v>United Kingdom</c:v>
                </c:pt>
                <c:pt idx="13">
                  <c:v>Finland</c:v>
                </c:pt>
                <c:pt idx="14">
                  <c:v>Italy</c:v>
                </c:pt>
                <c:pt idx="15">
                  <c:v>Spain</c:v>
                </c:pt>
                <c:pt idx="16">
                  <c:v>Malta</c:v>
                </c:pt>
                <c:pt idx="17">
                  <c:v>Slovenia</c:v>
                </c:pt>
                <c:pt idx="18">
                  <c:v>Portugal</c:v>
                </c:pt>
                <c:pt idx="19">
                  <c:v>Czechia</c:v>
                </c:pt>
                <c:pt idx="20">
                  <c:v>Estonia</c:v>
                </c:pt>
                <c:pt idx="21">
                  <c:v>Slovakia</c:v>
                </c:pt>
                <c:pt idx="22">
                  <c:v>Greece</c:v>
                </c:pt>
                <c:pt idx="23">
                  <c:v>Croatia</c:v>
                </c:pt>
                <c:pt idx="24">
                  <c:v>Cyprus</c:v>
                </c:pt>
                <c:pt idx="25">
                  <c:v>Lithuania</c:v>
                </c:pt>
                <c:pt idx="26">
                  <c:v>Hungary</c:v>
                </c:pt>
                <c:pt idx="27">
                  <c:v>Latvia</c:v>
                </c:pt>
                <c:pt idx="28">
                  <c:v>Romania</c:v>
                </c:pt>
                <c:pt idx="29">
                  <c:v>Bulgaria</c:v>
                </c:pt>
                <c:pt idx="30">
                  <c:v>Bosnia and Herzegovina</c:v>
                </c:pt>
              </c:strCache>
            </c:strRef>
          </c:cat>
          <c:val>
            <c:numRef>
              <c:f>Data7!$B$3:$B$33</c:f>
              <c:numCache>
                <c:formatCode>#,##0.00</c:formatCode>
                <c:ptCount val="31"/>
                <c:pt idx="0">
                  <c:v>5994.66</c:v>
                </c:pt>
                <c:pt idx="1">
                  <c:v>5419.42</c:v>
                </c:pt>
                <c:pt idx="2">
                  <c:v>5587.34</c:v>
                </c:pt>
                <c:pt idx="3">
                  <c:v>4357.4399999999996</c:v>
                </c:pt>
                <c:pt idx="4">
                  <c:v>4313.83</c:v>
                </c:pt>
                <c:pt idx="5">
                  <c:v>4270.91</c:v>
                </c:pt>
                <c:pt idx="6">
                  <c:v>3762.04</c:v>
                </c:pt>
                <c:pt idx="7">
                  <c:v>3543.82</c:v>
                </c:pt>
                <c:pt idx="8">
                  <c:v>3237.59</c:v>
                </c:pt>
                <c:pt idx="9">
                  <c:v>3234.9</c:v>
                </c:pt>
                <c:pt idx="10">
                  <c:v>3221.55</c:v>
                </c:pt>
                <c:pt idx="11">
                  <c:v>3083.31</c:v>
                </c:pt>
                <c:pt idx="12">
                  <c:v>2686.23</c:v>
                </c:pt>
                <c:pt idx="13">
                  <c:v>2812.49</c:v>
                </c:pt>
                <c:pt idx="14">
                  <c:v>1864.08</c:v>
                </c:pt>
                <c:pt idx="15">
                  <c:v>1568.46</c:v>
                </c:pt>
                <c:pt idx="16">
                  <c:v>1423.3</c:v>
                </c:pt>
                <c:pt idx="17">
                  <c:v>1229.98</c:v>
                </c:pt>
                <c:pt idx="18">
                  <c:v>1123.9000000000001</c:v>
                </c:pt>
                <c:pt idx="19">
                  <c:v>1074.29</c:v>
                </c:pt>
                <c:pt idx="20">
                  <c:v>861.5</c:v>
                </c:pt>
                <c:pt idx="21">
                  <c:v>840.82</c:v>
                </c:pt>
                <c:pt idx="22">
                  <c:v>819.72</c:v>
                </c:pt>
                <c:pt idx="23">
                  <c:v>664.68</c:v>
                </c:pt>
                <c:pt idx="24">
                  <c:v>651.14</c:v>
                </c:pt>
                <c:pt idx="25">
                  <c:v>640.58000000000004</c:v>
                </c:pt>
                <c:pt idx="26">
                  <c:v>603.41999999999996</c:v>
                </c:pt>
                <c:pt idx="27">
                  <c:v>475.15</c:v>
                </c:pt>
                <c:pt idx="28">
                  <c:v>388.37</c:v>
                </c:pt>
                <c:pt idx="29">
                  <c:v>307.83</c:v>
                </c:pt>
                <c:pt idx="30">
                  <c:v>288.04000000000002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CF-4F4B-9615-CBD75A7554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07466760"/>
        <c:axId val="407468072"/>
        <c:axId val="0"/>
      </c:bar3DChart>
      <c:catAx>
        <c:axId val="407466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07468072"/>
        <c:crosses val="autoZero"/>
        <c:auto val="1"/>
        <c:lblAlgn val="ctr"/>
        <c:lblOffset val="100"/>
        <c:noMultiLvlLbl val="0"/>
      </c:catAx>
      <c:valAx>
        <c:axId val="407468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07466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0.85981</cdr:x>
      <cdr:y>0.52852</cdr:y>
    </cdr:from>
    <cdr:to>
      <cdr:x>0.86916</cdr:x>
      <cdr:y>0.66403</cdr:y>
    </cdr:to>
    <cdr:sp macro="" textlink="">
      <cdr:nvSpPr>
        <cdr:cNvPr id="3" name="Arrow: Down 2">
          <a:extLst xmlns:a="http://schemas.openxmlformats.org/drawingml/2006/main">
            <a:ext uri="{FF2B5EF4-FFF2-40B4-BE49-F238E27FC236}">
              <a16:creationId xmlns:a16="http://schemas.microsoft.com/office/drawing/2014/main" id="{3232D64F-9031-4595-92B4-F5803DA38C1C}"/>
            </a:ext>
          </a:extLst>
        </cdr:cNvPr>
        <cdr:cNvSpPr/>
      </cdr:nvSpPr>
      <cdr:spPr>
        <a:xfrm xmlns:a="http://schemas.openxmlformats.org/drawingml/2006/main">
          <a:off x="7010400" y="2377519"/>
          <a:ext cx="76200" cy="609600"/>
        </a:xfrm>
        <a:prstGeom xmlns:a="http://schemas.openxmlformats.org/drawingml/2006/main" prst="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lv-LV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0ADC89-B6EC-41F8-9669-AD9F1BE3DE34}" type="datetimeFigureOut">
              <a:rPr lang="en-US" smtClean="0"/>
              <a:pPr/>
              <a:t>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10EDEA-D2BB-459F-9AAE-B7B833C476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802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8B0190-AB26-45BA-9728-4B31236091C6}" type="datetimeFigureOut">
              <a:rPr lang="lv-LV" smtClean="0"/>
              <a:pPr/>
              <a:t>04.02.2020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79CF9-1BEB-4BD2-BFB6-79C9D6052C24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759909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9788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3957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0936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79152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48940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18729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8851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5830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39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279CF9-1BEB-4BD2-BFB6-79C9D6052C24}" type="slidenum">
              <a:rPr lang="lv-LV" smtClean="0"/>
              <a:pPr/>
              <a:t>1</a:t>
            </a:fld>
            <a:endParaRPr lang="lv-LV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636012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371323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643165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448564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007417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868036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903357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72147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406814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39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95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279CF9-1BEB-4BD2-BFB6-79C9D6052C24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395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lv-LV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9123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318574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27629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18451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31384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69638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7865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24927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95321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7"/>
            <a:ext cx="7772400" cy="147002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9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9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9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9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48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18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88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583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B3A5A-E7BA-4893-BAE7-5B95AF59C103}" type="datetime1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Joint meeting of the CMO,CNO, CDO. April 7-8, Riga.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6CE4C-BF31-48F5-851D-09066F4DAF39}" type="datetime1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Joint meeting of the CMO,CNO, CDO. April 7-8, Riga.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7"/>
            <a:ext cx="2057400" cy="58515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7"/>
            <a:ext cx="6019800" cy="58515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3AFC-E132-480C-8959-2448AA5C4A86}" type="datetime1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Joint meeting of the CMO,CNO, CDO. April 7-8, Riga.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799" y="2852938"/>
            <a:ext cx="7772400" cy="1190712"/>
          </a:xfrm>
        </p:spPr>
        <p:txBody>
          <a:bodyPr anchor="ctr" anchorCtr="0">
            <a:normAutofit/>
          </a:bodyPr>
          <a:lstStyle>
            <a:lvl1pPr algn="ctr">
              <a:defRPr sz="3200"/>
            </a:lvl1pPr>
          </a:lstStyle>
          <a:p>
            <a:r>
              <a:rPr lang="lv-LV" dirty="0"/>
              <a:t>Prezentācijas nosaukums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2999" y="4521597"/>
            <a:ext cx="6858000" cy="54448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/>
              <a:t>Vārds uzvārds, ieņemamais amats, kontaktinformācija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22199"/>
            <a:ext cx="9144000" cy="2446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52"/>
          <a:stretch/>
        </p:blipFill>
        <p:spPr>
          <a:xfrm>
            <a:off x="2667000" y="1"/>
            <a:ext cx="3777632" cy="2676697"/>
          </a:xfrm>
          <a:prstGeom prst="rect">
            <a:avLst/>
          </a:prstGeom>
        </p:spPr>
      </p:pic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>
          <a:xfrm>
            <a:off x="1142999" y="5661577"/>
            <a:ext cx="6858000" cy="365125"/>
          </a:xfrm>
        </p:spPr>
        <p:txBody>
          <a:bodyPr/>
          <a:lstStyle>
            <a:lvl1pPr algn="ctr">
              <a:defRPr sz="1400"/>
            </a:lvl1pPr>
          </a:lstStyle>
          <a:p>
            <a:fld id="{7A523BAE-8EBB-411E-A5FC-B9BF41316135}" type="datetime1">
              <a:rPr lang="lv-LV" smtClean="0"/>
              <a:t>04.02.2020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718243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 sz="1800"/>
            </a:lvl2pPr>
            <a:lvl3pPr>
              <a:defRPr sz="1600"/>
            </a:lvl3pPr>
            <a:lvl4pPr>
              <a:defRPr sz="1400" baseline="0"/>
            </a:lvl4pPr>
            <a:lvl5pPr>
              <a:defRPr sz="1400"/>
            </a:lvl5pPr>
          </a:lstStyle>
          <a:p>
            <a:pPr lvl="0"/>
            <a:r>
              <a:rPr lang="lv-LV" dirty="0"/>
              <a:t>Teksts</a:t>
            </a:r>
            <a:endParaRPr lang="en-US" dirty="0"/>
          </a:p>
          <a:p>
            <a:pPr lvl="1"/>
            <a:r>
              <a:rPr lang="lv-LV" dirty="0"/>
              <a:t>Otrais līmenis</a:t>
            </a:r>
            <a:endParaRPr lang="en-US" dirty="0"/>
          </a:p>
          <a:p>
            <a:pPr lvl="2"/>
            <a:r>
              <a:rPr lang="lv-LV" dirty="0"/>
              <a:t>Trešais līmenis</a:t>
            </a:r>
            <a:endParaRPr lang="en-US" dirty="0"/>
          </a:p>
          <a:p>
            <a:pPr lvl="3"/>
            <a:r>
              <a:rPr lang="lv-LV" dirty="0"/>
              <a:t>Ceturtais līmenis</a:t>
            </a:r>
            <a:endParaRPr lang="en-US" dirty="0"/>
          </a:p>
          <a:p>
            <a:pPr lvl="4"/>
            <a:r>
              <a:rPr lang="lv-LV" dirty="0"/>
              <a:t>Piektais līmenis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D7C7-E63C-4834-9789-35620AC5CE1E}" type="datetime1">
              <a:rPr lang="lv-LV" smtClean="0"/>
              <a:t>04.02.2020</a:t>
            </a:fld>
            <a:endParaRPr lang="lv-LV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lv-LV"/>
              <a:t>Apmaksāto slodžu skaits neatliekamās medicīniskās palīdzības diennakts režīmā strādājošajām ārstniecības personām</a:t>
            </a:r>
            <a:endParaRPr lang="lv-LV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23E1-44C6-4E03-9576-413CBCCCE18A}" type="slidenum">
              <a:rPr lang="lv-LV" smtClean="0"/>
              <a:pPr/>
              <a:t>‹#›</a:t>
            </a:fld>
            <a:endParaRPr lang="lv-LV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dirty="0"/>
              <a:t>Nosaukums</a:t>
            </a:r>
          </a:p>
        </p:txBody>
      </p:sp>
    </p:spTree>
    <p:extLst>
      <p:ext uri="{BB962C8B-B14F-4D97-AF65-F5344CB8AC3E}">
        <p14:creationId xmlns:p14="http://schemas.microsoft.com/office/powerpoint/2010/main" val="3089954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0" y="3436258"/>
            <a:ext cx="6325200" cy="2852737"/>
          </a:xfrm>
        </p:spPr>
        <p:txBody>
          <a:bodyPr anchor="t" anchorCtr="0">
            <a:normAutofit/>
          </a:bodyPr>
          <a:lstStyle>
            <a:lvl1pPr>
              <a:defRPr sz="2400"/>
            </a:lvl1pPr>
          </a:lstStyle>
          <a:p>
            <a:r>
              <a:rPr lang="lv-LV" dirty="0"/>
              <a:t>Nosaukums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86000" y="381600"/>
            <a:ext cx="6322728" cy="298730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22DDF-AA2E-465C-8CFF-7778565F4CA1}" type="datetime1">
              <a:rPr lang="lv-LV" smtClean="0"/>
              <a:t>04.02.2020</a:t>
            </a:fld>
            <a:endParaRPr lang="lv-LV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lv-LV"/>
              <a:t>Apmaksāto slodžu skaits neatliekamās medicīniskās palīdzības diennakts režīmā strādājošajām ārstniecības personām</a:t>
            </a:r>
            <a:endParaRPr lang="lv-LV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23E1-44C6-4E03-9576-413CBCCCE18A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026072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286000" y="1296785"/>
            <a:ext cx="6322728" cy="4871837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v-LV" dirty="0"/>
              <a:t>Spiediet uz ikonas, lai pievienotu bildi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9B160-652F-4D06-8209-786EA8944EA4}" type="datetime1">
              <a:rPr lang="lv-LV" smtClean="0"/>
              <a:t>04.02.2020</a:t>
            </a:fld>
            <a:endParaRPr lang="lv-LV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lv-LV"/>
              <a:t>Apmaksāto slodžu skaits neatliekamās medicīniskās palīdzības diennakts režīmā strādājošajām ārstniecības personām</a:t>
            </a:r>
            <a:endParaRPr lang="lv-LV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23E1-44C6-4E03-9576-413CBCCCE18A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924461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lv-LV" dirty="0"/>
              <a:t>Nosaukums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285999" y="1825625"/>
            <a:ext cx="3096000" cy="4351338"/>
          </a:xfrm>
        </p:spPr>
        <p:txBody>
          <a:bodyPr/>
          <a:lstStyle>
            <a:lvl1pPr>
              <a:defRPr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 baseline="0"/>
            </a:lvl5pPr>
          </a:lstStyle>
          <a:p>
            <a:pPr lvl="0"/>
            <a:r>
              <a:rPr lang="lv-LV" dirty="0"/>
              <a:t>Teksts</a:t>
            </a:r>
            <a:endParaRPr lang="en-US" dirty="0"/>
          </a:p>
          <a:p>
            <a:pPr lvl="1"/>
            <a:r>
              <a:rPr lang="lv-LV" dirty="0"/>
              <a:t>Otrais līmenis</a:t>
            </a:r>
            <a:endParaRPr lang="en-US" dirty="0"/>
          </a:p>
          <a:p>
            <a:pPr lvl="2"/>
            <a:r>
              <a:rPr lang="lv-LV" dirty="0"/>
              <a:t>Trešais līmenis</a:t>
            </a:r>
            <a:endParaRPr lang="en-US" dirty="0"/>
          </a:p>
          <a:p>
            <a:pPr lvl="3"/>
            <a:r>
              <a:rPr lang="lv-LV" dirty="0"/>
              <a:t>Ceturtais līmenis</a:t>
            </a:r>
            <a:endParaRPr lang="en-US" dirty="0"/>
          </a:p>
          <a:p>
            <a:pPr lvl="4"/>
            <a:r>
              <a:rPr lang="lv-LV" dirty="0"/>
              <a:t>Piektais līmenis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512728" y="1825625"/>
            <a:ext cx="3096000" cy="4351338"/>
          </a:xfrm>
        </p:spPr>
        <p:txBody>
          <a:bodyPr/>
          <a:lstStyle>
            <a:lvl1pPr>
              <a:defRPr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lv-LV" dirty="0"/>
              <a:t>Teksts</a:t>
            </a:r>
            <a:endParaRPr lang="en-US" dirty="0"/>
          </a:p>
          <a:p>
            <a:pPr lvl="1"/>
            <a:r>
              <a:rPr lang="lv-LV" dirty="0"/>
              <a:t>Otrais līmenis</a:t>
            </a:r>
            <a:endParaRPr lang="en-US" dirty="0"/>
          </a:p>
          <a:p>
            <a:pPr lvl="2"/>
            <a:r>
              <a:rPr lang="lv-LV" dirty="0"/>
              <a:t>Trešais līmenis</a:t>
            </a:r>
            <a:endParaRPr lang="en-US" dirty="0"/>
          </a:p>
          <a:p>
            <a:pPr lvl="3"/>
            <a:r>
              <a:rPr lang="lv-LV" dirty="0"/>
              <a:t>Ceturtais līmenis</a:t>
            </a:r>
            <a:endParaRPr lang="en-US" dirty="0"/>
          </a:p>
          <a:p>
            <a:pPr lvl="4"/>
            <a:r>
              <a:rPr lang="lv-LV" dirty="0"/>
              <a:t>Piektais līmenis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E9AA-52EB-47BE-80C1-66A136027A43}" type="datetime1">
              <a:rPr lang="lv-LV" smtClean="0"/>
              <a:t>04.02.2020</a:t>
            </a:fld>
            <a:endParaRPr lang="lv-LV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lv-LV"/>
              <a:t>Apmaksāto slodžu skaits neatliekamās medicīniskās palīdzības diennakts režīmā strādājošajām ārstniecības personām</a:t>
            </a:r>
            <a:endParaRPr lang="lv-LV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23E1-44C6-4E03-9576-413CBCCCE18A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9134682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0" y="360913"/>
            <a:ext cx="6314414" cy="1325563"/>
          </a:xfrm>
        </p:spPr>
        <p:txBody>
          <a:bodyPr/>
          <a:lstStyle>
            <a:lvl1pPr>
              <a:defRPr/>
            </a:lvl1pPr>
          </a:lstStyle>
          <a:p>
            <a:r>
              <a:rPr lang="lv-LV" dirty="0"/>
              <a:t>Nosaukums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86000" y="1825200"/>
            <a:ext cx="3096000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dirty="0"/>
              <a:t>Nosaukums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286000" y="2728388"/>
            <a:ext cx="3096000" cy="3540552"/>
          </a:xfrm>
        </p:spPr>
        <p:txBody>
          <a:bodyPr/>
          <a:lstStyle>
            <a:lvl1pPr>
              <a:defRPr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lv-LV" dirty="0"/>
              <a:t>Teksts</a:t>
            </a:r>
            <a:endParaRPr lang="en-US" dirty="0"/>
          </a:p>
          <a:p>
            <a:pPr lvl="1"/>
            <a:r>
              <a:rPr lang="lv-LV" dirty="0"/>
              <a:t>Otrais līmenis</a:t>
            </a:r>
            <a:endParaRPr lang="en-US" dirty="0"/>
          </a:p>
          <a:p>
            <a:pPr lvl="2"/>
            <a:r>
              <a:rPr lang="lv-LV" dirty="0"/>
              <a:t>Trešais līmenis</a:t>
            </a:r>
            <a:endParaRPr lang="en-US" dirty="0"/>
          </a:p>
          <a:p>
            <a:pPr lvl="3"/>
            <a:r>
              <a:rPr lang="lv-LV" dirty="0"/>
              <a:t>Ceturtais līmenis</a:t>
            </a:r>
            <a:endParaRPr lang="en-US" dirty="0"/>
          </a:p>
          <a:p>
            <a:pPr lvl="4"/>
            <a:r>
              <a:rPr lang="lv-LV" dirty="0"/>
              <a:t>Piektais līmenis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504414" y="1825200"/>
            <a:ext cx="3096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dirty="0"/>
              <a:t>Nosaukums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504414" y="2728388"/>
            <a:ext cx="3096000" cy="3540551"/>
          </a:xfrm>
        </p:spPr>
        <p:txBody>
          <a:bodyPr/>
          <a:lstStyle>
            <a:lvl1pPr>
              <a:defRPr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lv-LV" dirty="0"/>
              <a:t>Teksts</a:t>
            </a:r>
            <a:endParaRPr lang="en-US" dirty="0"/>
          </a:p>
          <a:p>
            <a:pPr lvl="1"/>
            <a:r>
              <a:rPr lang="lv-LV" dirty="0"/>
              <a:t>Otrais līmenis</a:t>
            </a:r>
            <a:endParaRPr lang="en-US" dirty="0"/>
          </a:p>
          <a:p>
            <a:pPr lvl="2"/>
            <a:r>
              <a:rPr lang="lv-LV" dirty="0"/>
              <a:t>Trešais līmenis</a:t>
            </a:r>
            <a:endParaRPr lang="en-US" dirty="0"/>
          </a:p>
          <a:p>
            <a:pPr lvl="3"/>
            <a:r>
              <a:rPr lang="lv-LV" dirty="0"/>
              <a:t>Ceturtais līmenis</a:t>
            </a:r>
            <a:endParaRPr lang="en-US" dirty="0"/>
          </a:p>
          <a:p>
            <a:pPr lvl="4"/>
            <a:r>
              <a:rPr lang="lv-LV" dirty="0"/>
              <a:t>Piektais līmenis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4116-E28A-460C-94B1-370EF3A4CA46}" type="datetime1">
              <a:rPr lang="lv-LV" smtClean="0"/>
              <a:t>04.02.2020</a:t>
            </a:fld>
            <a:endParaRPr lang="lv-LV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lv-LV"/>
              <a:t>Apmaksāto slodžu skaits neatliekamās medicīniskās palīdzības diennakts režīmā strādājošajām ārstniecības personām</a:t>
            </a:r>
            <a:endParaRPr lang="lv-LV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23E1-44C6-4E03-9576-413CBCCCE18A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4093092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dirty="0"/>
              <a:t>Nosaukums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CE4C4-CBF3-46FC-BF0D-806F24D1AA10}" type="datetime1">
              <a:rPr lang="lv-LV" smtClean="0"/>
              <a:t>04.02.2020</a:t>
            </a:fld>
            <a:endParaRPr lang="lv-LV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lv-LV"/>
              <a:t>Apmaksāto slodžu skaits neatliekamās medicīniskās palīdzības diennakts režīmā strādājošajām ārstniecības personām</a:t>
            </a:r>
            <a:endParaRPr lang="lv-LV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23E1-44C6-4E03-9576-413CBCCCE18A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8801961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DAF54-2700-412F-A2A8-6F2977A13201}" type="datetime1">
              <a:rPr lang="lv-LV" smtClean="0"/>
              <a:t>04.02.2020</a:t>
            </a:fld>
            <a:endParaRPr lang="lv-LV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lv-LV"/>
              <a:t>Apmaksāto slodžu skaits neatliekamās medicīniskās palīdzības diennakts režīmā strādājošajām ārstniecības personām</a:t>
            </a:r>
            <a:endParaRPr lang="lv-LV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23E1-44C6-4E03-9576-413CBCCCE18A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361471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BBE5C-0C3C-4773-9C2A-D5E04B1ED7C1}" type="datetime1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Joint meeting of the CMO,CNO, CDO. April 7-8, Riga.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0" y="381599"/>
            <a:ext cx="3096000" cy="127298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lv-LV" dirty="0"/>
              <a:t>Nosaukums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512728" y="381599"/>
            <a:ext cx="3096000" cy="579600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 baseline="0"/>
            </a:lvl4pPr>
            <a:lvl5pPr>
              <a:defRPr sz="14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 dirty="0"/>
              <a:t>Teksts</a:t>
            </a:r>
            <a:endParaRPr lang="en-US" dirty="0"/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286000" y="1825200"/>
            <a:ext cx="3096000" cy="43524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 dirty="0"/>
              <a:t>Teksts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28E8E-09B1-4C1D-9FB8-FB2AD44218F0}" type="datetime1">
              <a:rPr lang="lv-LV" smtClean="0"/>
              <a:t>04.02.2020</a:t>
            </a:fld>
            <a:endParaRPr lang="lv-LV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lv-LV"/>
              <a:t>Apmaksāto slodžu skaits neatliekamās medicīniskās palīdzības diennakts režīmā strādājošajām ārstniecības personām</a:t>
            </a:r>
            <a:endParaRPr lang="lv-LV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23E1-44C6-4E03-9576-413CBCCCE18A}" type="slidenum">
              <a:rPr lang="lv-LV" smtClean="0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3478929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beigum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2999" y="4521597"/>
            <a:ext cx="6858000" cy="54448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/>
              <a:t>Vārds uzvārds, ieņemamais amats, kontaktinformācija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22199"/>
            <a:ext cx="9144000" cy="2446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52"/>
          <a:stretch/>
        </p:blipFill>
        <p:spPr>
          <a:xfrm>
            <a:off x="2667000" y="1"/>
            <a:ext cx="3777632" cy="2676697"/>
          </a:xfrm>
          <a:prstGeom prst="rect">
            <a:avLst/>
          </a:prstGeom>
        </p:spPr>
      </p:pic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>
          <a:xfrm>
            <a:off x="1142999" y="5661577"/>
            <a:ext cx="6858000" cy="365125"/>
          </a:xfrm>
        </p:spPr>
        <p:txBody>
          <a:bodyPr/>
          <a:lstStyle>
            <a:lvl1pPr algn="ctr">
              <a:defRPr sz="1400"/>
            </a:lvl1pPr>
          </a:lstStyle>
          <a:p>
            <a:fld id="{8AC0E8ED-963F-4129-AE01-2DC02A46940F}" type="datetime1">
              <a:rPr lang="lv-LV" smtClean="0"/>
              <a:t>04.02.2020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7897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C9A89-E9DE-4BEF-A6DA-2A8E4BC071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06AC65-4CEE-4E2C-A8AE-317B0D4136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B8141-6A7D-4A48-B202-E107E8BF6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F0015-0EDE-444C-865E-3A2C7B5FACF1}" type="datetimeFigureOut">
              <a:rPr lang="lv-LV" smtClean="0"/>
              <a:t>04.02.2020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F52B9-1E87-4C91-B2CA-03742D8F5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836C98-62C6-4ED6-A6F6-1D1C1E315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85E42-DC68-4F04-8761-DA416DA6C01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085157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84494-0097-41A4-B3A1-D55515677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DCFEA-8DAE-4CF2-AA20-3A2DED44E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2A430-8A2E-4C9C-86F0-92059F2C5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F0015-0EDE-444C-865E-3A2C7B5FACF1}" type="datetimeFigureOut">
              <a:rPr lang="lv-LV" smtClean="0"/>
              <a:t>04.02.2020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9F211-B94E-4B79-B64B-81C2E3399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03F8F-3EEA-4AC3-AC1E-2C76BB199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85E42-DC68-4F04-8761-DA416DA6C01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786162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E06D1-D3C0-4535-813B-3DD576D6D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5F6727-B5B8-4124-8A20-9766656FB7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EFE44-C3D7-499E-9F56-D4EEE0741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F0015-0EDE-444C-865E-3A2C7B5FACF1}" type="datetimeFigureOut">
              <a:rPr lang="lv-LV" smtClean="0"/>
              <a:t>04.02.2020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6F87FD-9AEF-476C-8E1F-746341661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F1571C-E275-4A31-99FF-6C27D8149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85E42-DC68-4F04-8761-DA416DA6C01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65478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DAA8A-FA19-4389-8E05-E8C895AC4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6B094-26BE-4A4F-AB29-81DBE6572A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9B2F55-C1D0-4E1B-8E6A-D450B9F07A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AFBFFF-A2DF-4E93-A107-D60C41D46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F0015-0EDE-444C-865E-3A2C7B5FACF1}" type="datetimeFigureOut">
              <a:rPr lang="lv-LV" smtClean="0"/>
              <a:t>04.02.2020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5FFE55-9BF3-40B5-938C-0F5541F03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46298B-660E-402D-9125-242A938D2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85E42-DC68-4F04-8761-DA416DA6C01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393682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7C1A0-713E-4F5B-B0AE-0F7CACA25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00A73E-EADC-49C7-90F6-523BB6A0F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FE384-0057-4601-ADD3-9A75BE69DD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7B5B43-C345-4F44-9D87-D2CFBE1437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CB42CB-5C2C-417B-B6FB-050067E8B8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EB5B87-C203-4B68-BDC4-64B421CAB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F0015-0EDE-444C-865E-3A2C7B5FACF1}" type="datetimeFigureOut">
              <a:rPr lang="lv-LV" smtClean="0"/>
              <a:t>04.02.2020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06583CD-234F-4C46-976C-86C13EB2E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E33CC1-2358-4BAA-BC56-E425378EB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85E42-DC68-4F04-8761-DA416DA6C01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40360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0E32B-4AFB-41BB-A825-060CF92F2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DF8903-EFF3-4EF4-AC97-485DBA642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F0015-0EDE-444C-865E-3A2C7B5FACF1}" type="datetimeFigureOut">
              <a:rPr lang="lv-LV" smtClean="0"/>
              <a:t>04.02.2020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ECE36C-0619-4C04-9E27-C44AF4D8C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8BE7C0-AC37-4FDD-BFC1-11C5C4792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85E42-DC68-4F04-8761-DA416DA6C01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177701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02AAA6-9698-41AE-A01B-4D62F519A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F0015-0EDE-444C-865E-3A2C7B5FACF1}" type="datetimeFigureOut">
              <a:rPr lang="lv-LV" smtClean="0"/>
              <a:t>04.02.2020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671471-2683-471F-A1CB-CF4CED264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1B4039-F751-4D39-BDC7-8A81E33AD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85E42-DC68-4F04-8761-DA416DA6C01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068490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9FA18-1802-4F52-9189-CCCBBB908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8A3C3-83B3-4516-B28F-FE5DB4A268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60A9D8-4285-4994-BF03-6E4592DCB2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481BDD-CC39-46FE-99F3-604FDE96F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F0015-0EDE-444C-865E-3A2C7B5FACF1}" type="datetimeFigureOut">
              <a:rPr lang="lv-LV" smtClean="0"/>
              <a:t>04.02.2020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233707-262C-42FC-8475-8C2E74BC3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87D488-C4CF-46FA-B34D-152D981B7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85E42-DC68-4F04-8761-DA416DA6C01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79714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0" y="4406905"/>
            <a:ext cx="77724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0" y="2906727"/>
            <a:ext cx="7772400" cy="1500188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6978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395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409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791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489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187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885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583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37C87-6F1A-4BDB-9884-AAF54BA76732}" type="datetime1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Joint meeting of the CMO,CNO, CDO. April 7-8, Riga.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10744-8D0C-42BE-8388-9CEFC09EA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D3521B-4B91-438E-AB2F-6BE0369121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088487-B95F-4A52-BDAD-3FF8D42EA0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31F463-8693-4DFE-98FC-88E8FB72C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F0015-0EDE-444C-865E-3A2C7B5FACF1}" type="datetimeFigureOut">
              <a:rPr lang="lv-LV" smtClean="0"/>
              <a:t>04.02.2020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94ED57-6811-48D5-8F5C-8EF01F633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C9A757-BD86-49B2-933B-98CFB22F2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85E42-DC68-4F04-8761-DA416DA6C01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180118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0B026-CA58-4955-8E7C-291035048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53A299-384A-4A57-8CC2-EC63101472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4FA43-6C05-4FDC-B567-D733DE96F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F0015-0EDE-444C-865E-3A2C7B5FACF1}" type="datetimeFigureOut">
              <a:rPr lang="lv-LV" smtClean="0"/>
              <a:t>04.02.2020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74CF00-299F-4188-B6C2-7FF5A88C5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57E46A-32CD-4C78-AC26-92D53501F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85E42-DC68-4F04-8761-DA416DA6C01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746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390841-2E0B-4A98-B1FD-7C3853FFAE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F886AF-CE3D-42DF-AA64-19728EF580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3D0E9-8B55-4D95-B15A-EF596E922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F0015-0EDE-444C-865E-3A2C7B5FACF1}" type="datetimeFigureOut">
              <a:rPr lang="lv-LV" smtClean="0"/>
              <a:t>04.02.2020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83375D-FF82-4886-8C0C-55A3C2BB0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6E1BDA-313F-4E5D-AC3D-E793A8933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85E42-DC68-4F04-8761-DA416DA6C01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45406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8"/>
            <a:ext cx="4038600" cy="452596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8"/>
            <a:ext cx="4038600" cy="4525965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5261E-424D-40E3-B00F-0ECCB76BD3B4}" type="datetime1">
              <a:rPr lang="en-US" smtClean="0"/>
              <a:pPr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Joint meeting of the CMO,CNO, CDO. April 7-8, Riga.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5" y="1535116"/>
            <a:ext cx="4040190" cy="639765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69788" indent="0">
              <a:buNone/>
              <a:defRPr sz="1900" b="1"/>
            </a:lvl2pPr>
            <a:lvl3pPr marL="939575" indent="0">
              <a:buNone/>
              <a:defRPr sz="1700" b="1"/>
            </a:lvl3pPr>
            <a:lvl4pPr marL="1409365" indent="0">
              <a:buNone/>
              <a:defRPr sz="1600" b="1"/>
            </a:lvl4pPr>
            <a:lvl5pPr marL="1879152" indent="0">
              <a:buNone/>
              <a:defRPr sz="1600" b="1"/>
            </a:lvl5pPr>
            <a:lvl6pPr marL="2348940" indent="0">
              <a:buNone/>
              <a:defRPr sz="1600" b="1"/>
            </a:lvl6pPr>
            <a:lvl7pPr marL="2818729" indent="0">
              <a:buNone/>
              <a:defRPr sz="1600" b="1"/>
            </a:lvl7pPr>
            <a:lvl8pPr marL="3288515" indent="0">
              <a:buNone/>
              <a:defRPr sz="1600" b="1"/>
            </a:lvl8pPr>
            <a:lvl9pPr marL="37583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5" y="2174880"/>
            <a:ext cx="4040190" cy="3951285"/>
          </a:xfrm>
        </p:spPr>
        <p:txBody>
          <a:bodyPr/>
          <a:lstStyle>
            <a:lvl1pPr>
              <a:defRPr sz="25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6"/>
            <a:ext cx="4041780" cy="639765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69788" indent="0">
              <a:buNone/>
              <a:defRPr sz="1900" b="1"/>
            </a:lvl2pPr>
            <a:lvl3pPr marL="939575" indent="0">
              <a:buNone/>
              <a:defRPr sz="1700" b="1"/>
            </a:lvl3pPr>
            <a:lvl4pPr marL="1409365" indent="0">
              <a:buNone/>
              <a:defRPr sz="1600" b="1"/>
            </a:lvl4pPr>
            <a:lvl5pPr marL="1879152" indent="0">
              <a:buNone/>
              <a:defRPr sz="1600" b="1"/>
            </a:lvl5pPr>
            <a:lvl6pPr marL="2348940" indent="0">
              <a:buNone/>
              <a:defRPr sz="1600" b="1"/>
            </a:lvl6pPr>
            <a:lvl7pPr marL="2818729" indent="0">
              <a:buNone/>
              <a:defRPr sz="1600" b="1"/>
            </a:lvl7pPr>
            <a:lvl8pPr marL="3288515" indent="0">
              <a:buNone/>
              <a:defRPr sz="1600" b="1"/>
            </a:lvl8pPr>
            <a:lvl9pPr marL="37583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80"/>
            <a:ext cx="4041780" cy="3951285"/>
          </a:xfrm>
        </p:spPr>
        <p:txBody>
          <a:bodyPr/>
          <a:lstStyle>
            <a:lvl1pPr>
              <a:defRPr sz="25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123A5-2ACF-46B1-B653-BA9B8E27BE94}" type="datetime1">
              <a:rPr lang="en-US" smtClean="0"/>
              <a:pPr/>
              <a:t>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Joint meeting of the CMO,CNO, CDO. April 7-8, Riga.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80D2C-66EB-4F53-86A4-454C33FA6AE2}" type="datetime1">
              <a:rPr lang="en-US" smtClean="0"/>
              <a:pPr/>
              <a:t>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Joint meeting of the CMO,CNO, CDO. April 7-8, Riga.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A42FC-EB1C-4027-BCE2-4ECCC3601F86}" type="datetime1">
              <a:rPr lang="en-US" smtClean="0"/>
              <a:pPr/>
              <a:t>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Joint meeting of the CMO,CNO, CDO. April 7-8, Riga.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5" y="273053"/>
            <a:ext cx="3008310" cy="1162051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5" y="273072"/>
            <a:ext cx="5111750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5" y="1435114"/>
            <a:ext cx="300831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2ECD-53F2-4AB8-BE39-5BEEBC318EDD}" type="datetime1">
              <a:rPr lang="en-US" smtClean="0"/>
              <a:pPr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Joint meeting of the CMO,CNO, CDO. April 7-8, Riga.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90" y="4800605"/>
            <a:ext cx="5486400" cy="566739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90" y="612773"/>
            <a:ext cx="54864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69788" indent="0">
              <a:buNone/>
              <a:defRPr sz="2900"/>
            </a:lvl2pPr>
            <a:lvl3pPr marL="939575" indent="0">
              <a:buNone/>
              <a:defRPr sz="2500"/>
            </a:lvl3pPr>
            <a:lvl4pPr marL="1409365" indent="0">
              <a:buNone/>
              <a:defRPr sz="1900"/>
            </a:lvl4pPr>
            <a:lvl5pPr marL="1879152" indent="0">
              <a:buNone/>
              <a:defRPr sz="1900"/>
            </a:lvl5pPr>
            <a:lvl6pPr marL="2348940" indent="0">
              <a:buNone/>
              <a:defRPr sz="1900"/>
            </a:lvl6pPr>
            <a:lvl7pPr marL="2818729" indent="0">
              <a:buNone/>
              <a:defRPr sz="1900"/>
            </a:lvl7pPr>
            <a:lvl8pPr marL="3288515" indent="0">
              <a:buNone/>
              <a:defRPr sz="1900"/>
            </a:lvl8pPr>
            <a:lvl9pPr marL="3758305" indent="0">
              <a:buNone/>
              <a:defRPr sz="1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90" y="536735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35308-47D8-4AFB-8E5C-1D64F59AA918}" type="datetime1">
              <a:rPr lang="en-US" smtClean="0"/>
              <a:pPr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Joint meeting of the CMO,CNO, CDO. April 7-8, Riga.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3"/>
            <a:ext cx="8229600" cy="1143000"/>
          </a:xfrm>
          <a:prstGeom prst="rect">
            <a:avLst/>
          </a:prstGeom>
        </p:spPr>
        <p:txBody>
          <a:bodyPr vert="horz" lIns="93957" tIns="46979" rIns="93957" bIns="4697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8"/>
            <a:ext cx="8229600" cy="4525965"/>
          </a:xfrm>
          <a:prstGeom prst="rect">
            <a:avLst/>
          </a:prstGeom>
        </p:spPr>
        <p:txBody>
          <a:bodyPr vert="horz" lIns="93957" tIns="46979" rIns="93957" bIns="4697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9"/>
            <a:ext cx="2133600" cy="365123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C598F-D859-4BA1-98B8-CCFCBCDF00D9}" type="datetime1">
              <a:rPr lang="en-US" smtClean="0"/>
              <a:pPr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9"/>
            <a:ext cx="2895600" cy="365123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Joint meeting of the CMO,CNO, CDO. April 7-8, Riga.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9"/>
            <a:ext cx="2133600" cy="365123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39575" rtl="0" eaLnBrk="1" latinLnBrk="0" hangingPunct="1"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2341" indent="-352341" algn="l" defTabSz="939575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3404" indent="-293618" algn="l" defTabSz="939575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74468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44259" indent="-234893" algn="l" defTabSz="939575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047" indent="-234893" algn="l" defTabSz="939575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83835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62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412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3197" indent="-234893" algn="l" defTabSz="939575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69788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3957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0936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79152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48940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8729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8851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8305" algn="l" defTabSz="9395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0" y="381600"/>
            <a:ext cx="6325200" cy="954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v-LV" dirty="0"/>
              <a:t>Nosaukums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1842250"/>
            <a:ext cx="63252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dirty="0"/>
              <a:t>Teksts</a:t>
            </a:r>
            <a:endParaRPr lang="en-US" dirty="0"/>
          </a:p>
          <a:p>
            <a:pPr lvl="1"/>
            <a:r>
              <a:rPr lang="lv-LV" dirty="0"/>
              <a:t>Otrais līmenis</a:t>
            </a:r>
            <a:endParaRPr lang="en-US" dirty="0"/>
          </a:p>
          <a:p>
            <a:pPr lvl="2"/>
            <a:r>
              <a:rPr lang="lv-LV" dirty="0"/>
              <a:t>Trešais līmenis</a:t>
            </a:r>
            <a:endParaRPr lang="en-US" dirty="0"/>
          </a:p>
          <a:p>
            <a:pPr lvl="3"/>
            <a:r>
              <a:rPr lang="lv-LV" dirty="0"/>
              <a:t>Ceturtais līmenis</a:t>
            </a:r>
            <a:endParaRPr lang="en-US" dirty="0"/>
          </a:p>
          <a:p>
            <a:pPr lvl="4"/>
            <a:r>
              <a:rPr lang="lv-LV" dirty="0"/>
              <a:t>Piektais līmenis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06734" y="6348217"/>
            <a:ext cx="3682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/>
            <a:r>
              <a:rPr lang="lv-LV"/>
              <a:t>Apmaksāto slodžu skaits neatliekamās medicīniskās palīdzības diennakts režīmā strādājošajām ārstniecības personām</a:t>
            </a:r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8117" y="6348217"/>
            <a:ext cx="7806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200423E1-44C6-4E03-9576-413CBCCCE18A}" type="slidenum">
              <a:rPr lang="lv-LV" smtClean="0"/>
              <a:pPr/>
              <a:t>‹#›</a:t>
            </a:fld>
            <a:endParaRPr lang="lv-LV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40" y="0"/>
            <a:ext cx="1761743" cy="1957799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2286000" y="6348217"/>
            <a:ext cx="1581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26170A3-F0B1-48E4-AB81-9DFAE4C3EA3B}" type="datetime1">
              <a:rPr lang="lv-LV" smtClean="0"/>
              <a:t>04.02.2020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143037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F0BB87-EACC-44B5-9886-AA7C52D68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510D1-0DF4-4D13-A6D4-6324C4F15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A6DFB-6C54-4944-8E78-41CCF61924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F0015-0EDE-444C-865E-3A2C7B5FACF1}" type="datetimeFigureOut">
              <a:rPr lang="lv-LV" smtClean="0"/>
              <a:t>04.02.2020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BB1BE-18E2-462D-8937-E706476C99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F444B-F80B-4834-BEEF-6F6D9E085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85E42-DC68-4F04-8761-DA416DA6C01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6668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3900" y="4267200"/>
            <a:ext cx="7696200" cy="2057400"/>
          </a:xfrm>
        </p:spPr>
        <p:txBody>
          <a:bodyPr>
            <a:noAutofit/>
          </a:bodyPr>
          <a:lstStyle/>
          <a:p>
            <a:pPr algn="r"/>
            <a:endParaRPr lang="lv-LV" sz="1600" b="1" dirty="0">
              <a:solidFill>
                <a:schemeClr val="tx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r>
              <a:rPr lang="lv-LV" sz="1600" b="1" dirty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Ilze Viņķele</a:t>
            </a:r>
          </a:p>
          <a:p>
            <a:r>
              <a:rPr lang="lv-LV" sz="1600" dirty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Veselības ministre</a:t>
            </a:r>
          </a:p>
          <a:p>
            <a:pPr algn="r"/>
            <a:endParaRPr lang="lv-LV" sz="1600" dirty="0">
              <a:solidFill>
                <a:schemeClr val="tx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 algn="r"/>
            <a:endParaRPr lang="en-US" sz="1600" dirty="0">
              <a:solidFill>
                <a:schemeClr val="tx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22199"/>
            <a:ext cx="9144000" cy="2446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621992"/>
            <a:ext cx="8534400" cy="1879600"/>
          </a:xfrm>
        </p:spPr>
        <p:txBody>
          <a:bodyPr>
            <a:normAutofit/>
          </a:bodyPr>
          <a:lstStyle/>
          <a:p>
            <a:r>
              <a:rPr lang="lv-LV" sz="3600" b="1" dirty="0">
                <a:solidFill>
                  <a:srgbClr val="BE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Reformas veselības aprūpē</a:t>
            </a:r>
            <a:endParaRPr lang="en-US" sz="3600" b="1" dirty="0">
              <a:solidFill>
                <a:srgbClr val="BE5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1EE37F-53C2-456D-BA72-40837F82E1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879"/>
          <a:stretch/>
        </p:blipFill>
        <p:spPr>
          <a:xfrm>
            <a:off x="3268981" y="0"/>
            <a:ext cx="2606038" cy="2846398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09412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E898593-B4DE-46F8-B5F5-AEE5A749C6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879"/>
          <a:stretch/>
        </p:blipFill>
        <p:spPr>
          <a:xfrm>
            <a:off x="6934200" y="0"/>
            <a:ext cx="2209800" cy="2413614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sp>
        <p:nvSpPr>
          <p:cNvPr id="6" name="Rectangle 5"/>
          <p:cNvSpPr/>
          <p:nvPr/>
        </p:nvSpPr>
        <p:spPr>
          <a:xfrm>
            <a:off x="228600" y="6248400"/>
            <a:ext cx="3276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lv-LV" sz="1000" i="1" dirty="0">
              <a:solidFill>
                <a:schemeClr val="tx1"/>
              </a:solidFill>
              <a:latin typeface="Helvetica Neue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457200" y="521010"/>
            <a:ext cx="6477000" cy="685797"/>
          </a:xfrm>
        </p:spPr>
        <p:txBody>
          <a:bodyPr>
            <a:noAutofit/>
          </a:bodyPr>
          <a:lstStyle/>
          <a:p>
            <a:pPr algn="l"/>
            <a:r>
              <a:rPr lang="lv-LV" sz="2800" b="1" dirty="0">
                <a:solidFill>
                  <a:srgbClr val="BE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Cilvēkresursi</a:t>
            </a:r>
            <a:br>
              <a:rPr lang="lv-LV" sz="2800" b="1" dirty="0">
                <a:solidFill>
                  <a:srgbClr val="BE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2000" b="1" dirty="0">
                <a:solidFill>
                  <a:srgbClr val="BE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Paveiktais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E79B9C6E-6F48-486E-97B5-B744A2610086}"/>
              </a:ext>
            </a:extLst>
          </p:cNvPr>
          <p:cNvSpPr txBox="1">
            <a:spLocks/>
          </p:cNvSpPr>
          <p:nvPr/>
        </p:nvSpPr>
        <p:spPr>
          <a:xfrm>
            <a:off x="457200" y="1483671"/>
            <a:ext cx="8153400" cy="4525965"/>
          </a:xfrm>
          <a:prstGeom prst="rect">
            <a:avLst/>
          </a:prstGeom>
        </p:spPr>
        <p:txBody>
          <a:bodyPr>
            <a:normAutofit/>
          </a:bodyPr>
          <a:lstStyle>
            <a:lvl1pPr marL="352341" indent="-352341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3404" indent="-293618" algn="l" defTabSz="93957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4468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4259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04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buFont typeface="Arial" pitchFamily="34" charset="0"/>
              <a:buAutoNum type="arabicParenR"/>
            </a:pP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Pārskatītas ārstniecības personu amatu kategorijas</a:t>
            </a:r>
          </a:p>
          <a:p>
            <a:pPr marL="514350" indent="-514350">
              <a:lnSpc>
                <a:spcPct val="150000"/>
              </a:lnSpc>
              <a:buFont typeface="Arial" pitchFamily="34" charset="0"/>
              <a:buAutoNum type="arabicParenR"/>
            </a:pP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Palielināta vidējā darba samaksa ārstniecības personām pakalpojumu tarifā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Saīsināts rezidentūras ilgums bērnu psihiatriem (4 gadi) un </a:t>
            </a:r>
            <a:r>
              <a:rPr lang="lv-LV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transfuziologiem</a:t>
            </a: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 gads)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Pieņemts MK Konceptuālais ziņojums par māsas profesijas attīstību (vispārējās aprūpes māsa)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Darbam reģionos piesaistītas vairāk nekā 400 ārstniecības personas </a:t>
            </a:r>
          </a:p>
          <a:p>
            <a:pPr marL="514350" indent="-514350">
              <a:lnSpc>
                <a:spcPct val="150000"/>
              </a:lnSpc>
              <a:buAutoNum type="arabicParenR"/>
            </a:pP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Nodrošinātas apmaksātas tālākizglītības programmas un iespēja atjaunot ārstniecības personas sertifikātu (l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īdz 2019.gada decembrim 4413</a:t>
            </a: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personas</a:t>
            </a: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piedalījušās mācībās ES fondu </a:t>
            </a:r>
            <a:r>
              <a:rPr lang="pt-B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</a:t>
            </a: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ietvaros)</a:t>
            </a:r>
          </a:p>
          <a:p>
            <a:pPr marL="0" indent="0">
              <a:buNone/>
            </a:pPr>
            <a:endParaRPr lang="lv-LV" sz="2000" dirty="0">
              <a:latin typeface="Garamond" panose="02020404030301010803" pitchFamily="18" charset="0"/>
            </a:endParaRPr>
          </a:p>
          <a:p>
            <a:pPr marL="514350" indent="-514350">
              <a:buFont typeface="Arial" pitchFamily="34" charset="0"/>
              <a:buAutoNum type="arabicParenR"/>
            </a:pPr>
            <a:endParaRPr lang="lv-LV" sz="2000" dirty="0">
              <a:latin typeface="Garamond" panose="02020404030301010803" pitchFamily="18" charset="0"/>
            </a:endParaRPr>
          </a:p>
          <a:p>
            <a:pPr marL="514350" indent="-514350">
              <a:buFont typeface="Arial" pitchFamily="34" charset="0"/>
              <a:buAutoNum type="arabicParenR"/>
            </a:pPr>
            <a:endParaRPr lang="lv-LV" dirty="0">
              <a:latin typeface="Garamond" panose="02020404030301010803" pitchFamily="18" charset="0"/>
            </a:endParaRPr>
          </a:p>
          <a:p>
            <a:pPr marL="514350" indent="-514350">
              <a:buFont typeface="Arial" pitchFamily="34" charset="0"/>
              <a:buAutoNum type="arabicParenR"/>
            </a:pPr>
            <a:endParaRPr lang="lv-LV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49466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A19867-E8C7-F84F-9D25-B0F803194B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" y="0"/>
            <a:ext cx="9144000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684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E898593-B4DE-46F8-B5F5-AEE5A749C6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879"/>
          <a:stretch/>
        </p:blipFill>
        <p:spPr>
          <a:xfrm>
            <a:off x="6934200" y="0"/>
            <a:ext cx="2209800" cy="2413614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sp>
        <p:nvSpPr>
          <p:cNvPr id="6" name="Rectangle 5"/>
          <p:cNvSpPr/>
          <p:nvPr/>
        </p:nvSpPr>
        <p:spPr>
          <a:xfrm>
            <a:off x="228600" y="6248400"/>
            <a:ext cx="3276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lv-LV" sz="1000" i="1" dirty="0">
              <a:solidFill>
                <a:schemeClr val="tx1"/>
              </a:solidFill>
              <a:latin typeface="Helvetica Neue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365299" y="624680"/>
            <a:ext cx="6477000" cy="685797"/>
          </a:xfrm>
        </p:spPr>
        <p:txBody>
          <a:bodyPr>
            <a:noAutofit/>
          </a:bodyPr>
          <a:lstStyle/>
          <a:p>
            <a:pPr algn="l"/>
            <a:r>
              <a:rPr lang="lv-LV" sz="2400" b="1" dirty="0">
                <a:solidFill>
                  <a:srgbClr val="BE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Pieprasītais un piešķirtais finansējums darba samaksas pieaugumam ārstniecības personām 2020.-2022.gadam, </a:t>
            </a:r>
            <a:r>
              <a:rPr lang="lv-LV" sz="2400" b="1" i="1" dirty="0">
                <a:solidFill>
                  <a:srgbClr val="BE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eiro</a:t>
            </a:r>
            <a:endParaRPr lang="lv-LV" sz="2400" b="1" dirty="0">
              <a:solidFill>
                <a:srgbClr val="BE5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2939E1E-E6AB-4DE8-A590-40311450AF07}"/>
              </a:ext>
            </a:extLst>
          </p:cNvPr>
          <p:cNvGrpSpPr/>
          <p:nvPr/>
        </p:nvGrpSpPr>
        <p:grpSpPr>
          <a:xfrm>
            <a:off x="762000" y="2008201"/>
            <a:ext cx="7696842" cy="3438804"/>
            <a:chOff x="738230" y="1714734"/>
            <a:chExt cx="7696842" cy="343880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D5C3806-6587-4745-8354-EE71670D23F5}"/>
                </a:ext>
              </a:extLst>
            </p:cNvPr>
            <p:cNvSpPr txBox="1"/>
            <p:nvPr/>
          </p:nvSpPr>
          <p:spPr>
            <a:xfrm>
              <a:off x="752939" y="1714734"/>
              <a:ext cx="12667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2020.gads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E0B0BCD-8E67-4FEC-8A31-63DFD8D7D694}"/>
                </a:ext>
              </a:extLst>
            </p:cNvPr>
            <p:cNvSpPr txBox="1"/>
            <p:nvPr/>
          </p:nvSpPr>
          <p:spPr>
            <a:xfrm>
              <a:off x="3587384" y="1718193"/>
              <a:ext cx="12667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2021.gads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F8AB2F4-B7F4-4657-832D-17356009076B}"/>
                </a:ext>
              </a:extLst>
            </p:cNvPr>
            <p:cNvSpPr txBox="1"/>
            <p:nvPr/>
          </p:nvSpPr>
          <p:spPr>
            <a:xfrm>
              <a:off x="6421829" y="1718193"/>
              <a:ext cx="12667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2022.gads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BA75A62-54D7-4F36-8D54-E2492EF29BEF}"/>
                </a:ext>
              </a:extLst>
            </p:cNvPr>
            <p:cNvSpPr txBox="1"/>
            <p:nvPr/>
          </p:nvSpPr>
          <p:spPr>
            <a:xfrm>
              <a:off x="738230" y="2447541"/>
              <a:ext cx="50753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Ārstniecības personu darba samaksas pieaugumam </a:t>
              </a:r>
              <a:r>
                <a:rPr kumimoji="0" lang="lv-LV" sz="1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PIEPRASĪTAIS finansējums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5245ABE-AAA4-42C6-9522-DE5705B5CE11}"/>
                </a:ext>
              </a:extLst>
            </p:cNvPr>
            <p:cNvSpPr txBox="1"/>
            <p:nvPr/>
          </p:nvSpPr>
          <p:spPr>
            <a:xfrm>
              <a:off x="738231" y="3970041"/>
              <a:ext cx="54108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1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Ārstniecības personu darba samaksas pieaugumam </a:t>
              </a:r>
              <a:r>
                <a:rPr kumimoji="0" lang="lv-LV" sz="1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PIEŠĶIRTAIS finansējums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C06F2C7-C5BA-4B90-8C20-1DFA5232FE6F}"/>
                </a:ext>
              </a:extLst>
            </p:cNvPr>
            <p:cNvSpPr txBox="1"/>
            <p:nvPr/>
          </p:nvSpPr>
          <p:spPr>
            <a:xfrm>
              <a:off x="792817" y="3132319"/>
              <a:ext cx="1983939" cy="461665"/>
            </a:xfrm>
            <a:prstGeom prst="rect">
              <a:avLst/>
            </a:prstGeom>
            <a:solidFill>
              <a:srgbClr val="FC7B3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119 692 717</a:t>
              </a:r>
              <a:endParaRPr kumimoji="0" lang="lv-LV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C113BAA-AC55-42D4-9C02-2E6284B418AF}"/>
                </a:ext>
              </a:extLst>
            </p:cNvPr>
            <p:cNvSpPr txBox="1"/>
            <p:nvPr/>
          </p:nvSpPr>
          <p:spPr>
            <a:xfrm>
              <a:off x="3580030" y="3132318"/>
              <a:ext cx="1983939" cy="461665"/>
            </a:xfrm>
            <a:prstGeom prst="rect">
              <a:avLst/>
            </a:prstGeom>
            <a:solidFill>
              <a:srgbClr val="FC7B3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260 654 212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92B4189-49FE-48B4-98CD-A5BB8BECA18D}"/>
                </a:ext>
              </a:extLst>
            </p:cNvPr>
            <p:cNvSpPr txBox="1"/>
            <p:nvPr/>
          </p:nvSpPr>
          <p:spPr>
            <a:xfrm>
              <a:off x="6451133" y="3130648"/>
              <a:ext cx="1983939" cy="461665"/>
            </a:xfrm>
            <a:prstGeom prst="rect">
              <a:avLst/>
            </a:prstGeom>
            <a:solidFill>
              <a:srgbClr val="FC7B3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406 187 175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319A694-5985-47C2-9CA0-04C653055912}"/>
                </a:ext>
              </a:extLst>
            </p:cNvPr>
            <p:cNvSpPr txBox="1"/>
            <p:nvPr/>
          </p:nvSpPr>
          <p:spPr>
            <a:xfrm>
              <a:off x="792817" y="4691873"/>
              <a:ext cx="1983939" cy="461665"/>
            </a:xfrm>
            <a:prstGeom prst="rect">
              <a:avLst/>
            </a:prstGeom>
            <a:solidFill>
              <a:srgbClr val="FC7B3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60 111 198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C890584-80C1-46CC-87EB-A407EC8A9B6E}"/>
                </a:ext>
              </a:extLst>
            </p:cNvPr>
            <p:cNvSpPr txBox="1"/>
            <p:nvPr/>
          </p:nvSpPr>
          <p:spPr>
            <a:xfrm>
              <a:off x="3580029" y="4691873"/>
              <a:ext cx="1983939" cy="461665"/>
            </a:xfrm>
            <a:prstGeom prst="rect">
              <a:avLst/>
            </a:prstGeom>
            <a:solidFill>
              <a:srgbClr val="FC7B3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44 111 198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12880D3-B919-4D0F-B9AD-416C702047C1}"/>
                </a:ext>
              </a:extLst>
            </p:cNvPr>
            <p:cNvSpPr txBox="1"/>
            <p:nvPr/>
          </p:nvSpPr>
          <p:spPr>
            <a:xfrm>
              <a:off x="6451132" y="4691873"/>
              <a:ext cx="1983939" cy="461665"/>
            </a:xfrm>
            <a:prstGeom prst="rect">
              <a:avLst/>
            </a:prstGeom>
            <a:solidFill>
              <a:srgbClr val="FC7B34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44 111 198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631449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E898593-B4DE-46F8-B5F5-AEE5A749C6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879"/>
          <a:stretch/>
        </p:blipFill>
        <p:spPr>
          <a:xfrm>
            <a:off x="6934200" y="0"/>
            <a:ext cx="2209800" cy="2413614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sp>
        <p:nvSpPr>
          <p:cNvPr id="6" name="Rectangle 5"/>
          <p:cNvSpPr/>
          <p:nvPr/>
        </p:nvSpPr>
        <p:spPr>
          <a:xfrm>
            <a:off x="228600" y="6248400"/>
            <a:ext cx="3276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lv-LV" sz="1000" i="1" dirty="0">
              <a:solidFill>
                <a:schemeClr val="tx1"/>
              </a:solidFill>
              <a:latin typeface="Helvetica Neue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457200" y="521010"/>
            <a:ext cx="6477000" cy="685797"/>
          </a:xfrm>
        </p:spPr>
        <p:txBody>
          <a:bodyPr>
            <a:noAutofit/>
          </a:bodyPr>
          <a:lstStyle/>
          <a:p>
            <a:pPr algn="l"/>
            <a:r>
              <a:rPr lang="lv-LV" sz="2800" b="1" dirty="0">
                <a:solidFill>
                  <a:srgbClr val="BE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Cilvēkresursi</a:t>
            </a:r>
            <a:br>
              <a:rPr lang="lv-LV" sz="2800" b="1" dirty="0">
                <a:solidFill>
                  <a:srgbClr val="BE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2000" b="1" dirty="0">
                <a:solidFill>
                  <a:srgbClr val="BE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Turpmāk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E79B9C6E-6F48-486E-97B5-B744A2610086}"/>
              </a:ext>
            </a:extLst>
          </p:cNvPr>
          <p:cNvSpPr txBox="1">
            <a:spLocks/>
          </p:cNvSpPr>
          <p:nvPr/>
        </p:nvSpPr>
        <p:spPr>
          <a:xfrm>
            <a:off x="438150" y="1811025"/>
            <a:ext cx="8153400" cy="4525965"/>
          </a:xfrm>
          <a:prstGeom prst="rect">
            <a:avLst/>
          </a:prstGeom>
        </p:spPr>
        <p:txBody>
          <a:bodyPr>
            <a:normAutofit/>
          </a:bodyPr>
          <a:lstStyle>
            <a:lvl1pPr marL="352341" indent="-352341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3404" indent="-293618" algn="l" defTabSz="93957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4468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4259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04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50000"/>
              </a:lnSpc>
              <a:buAutoNum type="arabicParenR"/>
            </a:pP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Izstrādāt un aprobēt jaunu darba samaksas modeli ārstniecības personām</a:t>
            </a:r>
          </a:p>
          <a:p>
            <a:pPr marL="457200" indent="-457200" algn="just">
              <a:lnSpc>
                <a:spcPct val="150000"/>
              </a:lnSpc>
              <a:buAutoNum type="arabicParenR"/>
            </a:pP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Izstrādāt normatīvo regulējumu vispārējās aprūpes māsas profesijas ieviešanai (2020)</a:t>
            </a:r>
          </a:p>
          <a:p>
            <a:pPr marL="457200" indent="-457200" algn="just">
              <a:lnSpc>
                <a:spcPct val="150000"/>
              </a:lnSpc>
              <a:buAutoNum type="arabicParenR"/>
            </a:pP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Sadarbībā ar LĀB izvērtēt ārsta profesijas specialitāšu studiju ilgumu  (2020)</a:t>
            </a:r>
          </a:p>
          <a:p>
            <a:pPr marL="457200" indent="-457200" algn="just">
              <a:lnSpc>
                <a:spcPct val="150000"/>
              </a:lnSpc>
              <a:buAutoNum type="arabicParenR"/>
            </a:pP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Izvērtēt ārstniecības personu sertifikācijas institūcijas (2020)</a:t>
            </a:r>
          </a:p>
          <a:p>
            <a:pPr marL="457200" indent="-457200" algn="just">
              <a:lnSpc>
                <a:spcPct val="150000"/>
              </a:lnSpc>
              <a:buAutoNum type="arabicParenR"/>
            </a:pP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Apkopot informāciju par slodzēm ārstniecības iestādēs, izvērtēt darba tirgus situāciju (sadarbībā ar PKC, 2020.gadā)</a:t>
            </a:r>
          </a:p>
          <a:p>
            <a:pPr marL="0" indent="0">
              <a:buNone/>
            </a:pPr>
            <a:endParaRPr lang="lv-LV" sz="2000" dirty="0">
              <a:latin typeface="Garamond" panose="02020404030301010803" pitchFamily="18" charset="0"/>
            </a:endParaRPr>
          </a:p>
          <a:p>
            <a:pPr marL="514350" indent="-514350">
              <a:buFont typeface="Arial" pitchFamily="34" charset="0"/>
              <a:buAutoNum type="arabicParenR"/>
            </a:pPr>
            <a:endParaRPr lang="lv-LV" sz="2000" dirty="0">
              <a:latin typeface="Garamond" panose="02020404030301010803" pitchFamily="18" charset="0"/>
            </a:endParaRPr>
          </a:p>
          <a:p>
            <a:pPr marL="514350" indent="-514350">
              <a:buFont typeface="Arial" pitchFamily="34" charset="0"/>
              <a:buAutoNum type="arabicParenR"/>
            </a:pPr>
            <a:endParaRPr lang="lv-LV" dirty="0">
              <a:latin typeface="Garamond" panose="02020404030301010803" pitchFamily="18" charset="0"/>
            </a:endParaRPr>
          </a:p>
          <a:p>
            <a:pPr marL="514350" indent="-514350">
              <a:buFont typeface="Arial" pitchFamily="34" charset="0"/>
              <a:buAutoNum type="arabicParenR"/>
            </a:pPr>
            <a:endParaRPr lang="lv-LV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96463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49D9C64-BA15-4AC6-B5EA-7F5C9DD44C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879"/>
          <a:stretch/>
        </p:blipFill>
        <p:spPr>
          <a:xfrm>
            <a:off x="6934200" y="0"/>
            <a:ext cx="2209800" cy="2413614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4A0F4-F1DD-4EED-8948-9766CC4BD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24" y="1768463"/>
            <a:ext cx="8342676" cy="107697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v-LV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 mērķi vispusīgi izvērtēt esošā ārstniecības personu atalgojuma modeļa problēmas un izstrādāt jaunu ārstniecības personu atalgojuma modeli, Veselības ministrija kopā ar Valsts kanceleju ik nedēļu organizē </a:t>
            </a:r>
            <a:r>
              <a:rPr lang="lv-LV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domnīcas</a:t>
            </a:r>
            <a:r>
              <a:rPr lang="lv-LV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(kopumā paredzētas 7 </a:t>
            </a:r>
            <a:r>
              <a:rPr lang="lv-LV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domnīcas</a:t>
            </a:r>
            <a:r>
              <a:rPr lang="lv-LV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kur kā eksperti pieaicināti 3 pušu pārstāvji: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341023-A91C-464A-8FB9-A4EAE08A0387}"/>
              </a:ext>
            </a:extLst>
          </p:cNvPr>
          <p:cNvSpPr txBox="1"/>
          <p:nvPr/>
        </p:nvSpPr>
        <p:spPr>
          <a:xfrm>
            <a:off x="457200" y="2934624"/>
            <a:ext cx="78337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algn="just" defTabSz="685800">
              <a:buFont typeface="Arial" panose="020B0604020202020204" pitchFamily="34" charset="0"/>
              <a:buChar char="•"/>
            </a:pPr>
            <a:r>
              <a:rPr lang="lv-LV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Augstskolu, universitāšu slimnīcu un reģionālo slimnīcu iestāžu pārstāvji.</a:t>
            </a:r>
          </a:p>
          <a:p>
            <a:pPr marL="214313" indent="-214313" algn="just" defTabSz="685800">
              <a:buFont typeface="Arial" panose="020B0604020202020204" pitchFamily="34" charset="0"/>
              <a:buChar char="•"/>
            </a:pPr>
            <a:r>
              <a:rPr lang="lv-LV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Ārstniecības personas, tai skaitā profesionālo asociāciju pārstāvji.</a:t>
            </a:r>
          </a:p>
          <a:p>
            <a:pPr marL="214313" indent="-214313" algn="just" defTabSz="685800">
              <a:buFont typeface="Arial" panose="020B0604020202020204" pitchFamily="34" charset="0"/>
              <a:buChar char="•"/>
            </a:pPr>
            <a:r>
              <a:rPr lang="lv-LV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Lēmumu virzītāju pārstāvji (Valsts kanceleja, Veselības ministrija, Finanšu ministrija).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B41BC8-A698-420A-8D2B-2DA3B7608193}"/>
              </a:ext>
            </a:extLst>
          </p:cNvPr>
          <p:cNvSpPr txBox="1"/>
          <p:nvPr/>
        </p:nvSpPr>
        <p:spPr>
          <a:xfrm>
            <a:off x="457199" y="4429238"/>
            <a:ext cx="7833745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lv-LV" sz="1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Domnīcas</a:t>
            </a:r>
            <a:r>
              <a:rPr lang="lv-LV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darba process tiek organizēts pēc dizaina domāšanas metodes,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6067D7-32E8-47D7-AFE7-ADEBF9FFFCB7}"/>
              </a:ext>
            </a:extLst>
          </p:cNvPr>
          <p:cNvSpPr txBox="1"/>
          <p:nvPr/>
        </p:nvSpPr>
        <p:spPr>
          <a:xfrm>
            <a:off x="381000" y="4876800"/>
            <a:ext cx="7833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lv-LV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kas ir radoša un risinājumos balstīta pieeja problēmu risināšanai </a:t>
            </a:r>
          </a:p>
          <a:p>
            <a:pPr defTabSz="685800"/>
            <a:r>
              <a:rPr lang="lv-LV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(gan metodoloģija, gan domāšana un darbošanās veids). </a:t>
            </a:r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852E1543-98E8-458B-A895-1EF245C03D35}"/>
              </a:ext>
            </a:extLst>
          </p:cNvPr>
          <p:cNvSpPr txBox="1">
            <a:spLocks/>
          </p:cNvSpPr>
          <p:nvPr/>
        </p:nvSpPr>
        <p:spPr>
          <a:xfrm>
            <a:off x="457200" y="521010"/>
            <a:ext cx="6477000" cy="6857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800" b="1" dirty="0">
                <a:solidFill>
                  <a:srgbClr val="BE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Ārstniecības personu jaunā darba samaksas modeļa izstrāde</a:t>
            </a:r>
            <a:endParaRPr lang="lv-LV" sz="2000" b="1" dirty="0">
              <a:solidFill>
                <a:srgbClr val="BE5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124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49D9C64-BA15-4AC6-B5EA-7F5C9DD44C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879"/>
          <a:stretch/>
        </p:blipFill>
        <p:spPr>
          <a:xfrm>
            <a:off x="6934200" y="0"/>
            <a:ext cx="2209800" cy="2413614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sp>
        <p:nvSpPr>
          <p:cNvPr id="9" name="Title 6">
            <a:extLst>
              <a:ext uri="{FF2B5EF4-FFF2-40B4-BE49-F238E27FC236}">
                <a16:creationId xmlns:a16="http://schemas.microsoft.com/office/drawing/2014/main" id="{852E1543-98E8-458B-A895-1EF245C03D35}"/>
              </a:ext>
            </a:extLst>
          </p:cNvPr>
          <p:cNvSpPr txBox="1">
            <a:spLocks/>
          </p:cNvSpPr>
          <p:nvPr/>
        </p:nvSpPr>
        <p:spPr>
          <a:xfrm>
            <a:off x="457200" y="521010"/>
            <a:ext cx="6477000" cy="6857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800" b="1" dirty="0">
                <a:solidFill>
                  <a:srgbClr val="BE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Ārstniecības personu jaunā darba samaksas modeļa izstrāde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A41E7C3-CA9A-4170-8E1A-04A31025EC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0355" t="35782" r="30598" b="17007"/>
          <a:stretch/>
        </p:blipFill>
        <p:spPr>
          <a:xfrm>
            <a:off x="551906" y="1489555"/>
            <a:ext cx="8257180" cy="4470798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5AA8D48-8B95-4A73-B783-77A7E068FB3C}"/>
              </a:ext>
            </a:extLst>
          </p:cNvPr>
          <p:cNvSpPr txBox="1"/>
          <p:nvPr/>
        </p:nvSpPr>
        <p:spPr>
          <a:xfrm>
            <a:off x="6553200" y="6308415"/>
            <a:ext cx="23622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Avots: Valsts Kanceleja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D47851-AFDA-441C-90BC-8752BFE9B713}"/>
              </a:ext>
            </a:extLst>
          </p:cNvPr>
          <p:cNvSpPr/>
          <p:nvPr/>
        </p:nvSpPr>
        <p:spPr>
          <a:xfrm>
            <a:off x="285206" y="4223938"/>
            <a:ext cx="533400" cy="17364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051569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879FAFC9-59CD-4567-BBA0-EFF2A801A2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879"/>
          <a:stretch/>
        </p:blipFill>
        <p:spPr>
          <a:xfrm>
            <a:off x="6934200" y="0"/>
            <a:ext cx="2209800" cy="2413614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096AD-3CBB-4D02-B0E5-917ACC906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4606" y="2074764"/>
            <a:ext cx="2584282" cy="346046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lv-LV" sz="1800" dirty="0"/>
              <a:t>Taisnīgums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591430-DA69-4800-B9B4-9A7F7968A58F}"/>
              </a:ext>
            </a:extLst>
          </p:cNvPr>
          <p:cNvSpPr txBox="1"/>
          <p:nvPr/>
        </p:nvSpPr>
        <p:spPr>
          <a:xfrm>
            <a:off x="1824606" y="2435273"/>
            <a:ext cx="315171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lv-LV" sz="1350" dirty="0">
                <a:solidFill>
                  <a:prstClr val="black"/>
                </a:solidFill>
                <a:latin typeface="Calibri" panose="020F0502020204030204"/>
              </a:rPr>
              <a:t>Līdzīga samaksa par līdzīgas vērtības darbu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9C0C95-C1CE-44D8-8CCF-881DA27A260E}"/>
              </a:ext>
            </a:extLst>
          </p:cNvPr>
          <p:cNvSpPr txBox="1"/>
          <p:nvPr/>
        </p:nvSpPr>
        <p:spPr>
          <a:xfrm>
            <a:off x="1824605" y="2741105"/>
            <a:ext cx="2584282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lv-LV" sz="1800" dirty="0">
                <a:solidFill>
                  <a:prstClr val="black"/>
                </a:solidFill>
                <a:latin typeface="Calibri" panose="020F0502020204030204"/>
              </a:rPr>
              <a:t>Konkurētspēja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584AF0-B322-4FC5-8F16-DBC82D5AE450}"/>
              </a:ext>
            </a:extLst>
          </p:cNvPr>
          <p:cNvSpPr txBox="1"/>
          <p:nvPr/>
        </p:nvSpPr>
        <p:spPr>
          <a:xfrm>
            <a:off x="1818313" y="3110671"/>
            <a:ext cx="392775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lv-LV" sz="1350" dirty="0">
                <a:solidFill>
                  <a:prstClr val="black"/>
                </a:solidFill>
                <a:latin typeface="Calibri" panose="020F0502020204030204"/>
              </a:rPr>
              <a:t>Samaksa atbilst tendencēm darba tirgū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AF1029-55FE-4907-88B5-6C36DEBCF4F8}"/>
              </a:ext>
            </a:extLst>
          </p:cNvPr>
          <p:cNvSpPr txBox="1"/>
          <p:nvPr/>
        </p:nvSpPr>
        <p:spPr>
          <a:xfrm>
            <a:off x="1824605" y="3419433"/>
            <a:ext cx="2584282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lv-LV" sz="1800" dirty="0">
                <a:solidFill>
                  <a:prstClr val="black"/>
                </a:solidFill>
                <a:latin typeface="Calibri" panose="020F0502020204030204"/>
              </a:rPr>
              <a:t>Caurskatāmība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B245989-71FD-4B08-8CE8-672AC438AC4B}"/>
              </a:ext>
            </a:extLst>
          </p:cNvPr>
          <p:cNvSpPr txBox="1"/>
          <p:nvPr/>
        </p:nvSpPr>
        <p:spPr>
          <a:xfrm>
            <a:off x="1824605" y="3779370"/>
            <a:ext cx="35438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lv-LV" sz="1350" dirty="0">
                <a:solidFill>
                  <a:prstClr val="black"/>
                </a:solidFill>
                <a:latin typeface="Calibri" panose="020F0502020204030204"/>
              </a:rPr>
              <a:t>Sistēma ir saprotama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827C68-DE4C-405D-B3E5-5A3E911A2594}"/>
              </a:ext>
            </a:extLst>
          </p:cNvPr>
          <p:cNvSpPr txBox="1"/>
          <p:nvPr/>
        </p:nvSpPr>
        <p:spPr>
          <a:xfrm>
            <a:off x="1824605" y="4090098"/>
            <a:ext cx="2584282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lv-LV" sz="1800" dirty="0">
                <a:solidFill>
                  <a:prstClr val="black"/>
                </a:solidFill>
                <a:latin typeface="Calibri" panose="020F0502020204030204"/>
              </a:rPr>
              <a:t>Elastīgums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469AC2-B7B6-43BB-A8CB-658ACAC7EC03}"/>
              </a:ext>
            </a:extLst>
          </p:cNvPr>
          <p:cNvSpPr txBox="1"/>
          <p:nvPr/>
        </p:nvSpPr>
        <p:spPr>
          <a:xfrm>
            <a:off x="1818312" y="4483764"/>
            <a:ext cx="354383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lv-LV" sz="1350" dirty="0">
                <a:solidFill>
                  <a:prstClr val="black"/>
                </a:solidFill>
                <a:latin typeface="Calibri" panose="020F0502020204030204"/>
              </a:rPr>
              <a:t>Sistēmu ir viegli pielāgot izmaiņām darba tirgū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1877C9-BF78-4E46-A97A-3FE5441CD6FB}"/>
              </a:ext>
            </a:extLst>
          </p:cNvPr>
          <p:cNvSpPr txBox="1"/>
          <p:nvPr/>
        </p:nvSpPr>
        <p:spPr>
          <a:xfrm>
            <a:off x="1824604" y="4806214"/>
            <a:ext cx="2592647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 defTabSz="685800"/>
            <a:r>
              <a:rPr lang="lv-LV" sz="1800" dirty="0">
                <a:solidFill>
                  <a:prstClr val="black"/>
                </a:solidFill>
                <a:latin typeface="Calibri" panose="020F0502020204030204"/>
              </a:rPr>
              <a:t>Mērķtiecīgums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C85835-73C6-4919-A52A-AA7060C9AB47}"/>
              </a:ext>
            </a:extLst>
          </p:cNvPr>
          <p:cNvSpPr txBox="1"/>
          <p:nvPr/>
        </p:nvSpPr>
        <p:spPr>
          <a:xfrm>
            <a:off x="1824605" y="5234347"/>
            <a:ext cx="392775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lv-LV" sz="1350" dirty="0">
                <a:solidFill>
                  <a:prstClr val="black"/>
                </a:solidFill>
                <a:latin typeface="Calibri" panose="020F0502020204030204"/>
              </a:rPr>
              <a:t>Sistēma palīdz sasniegt organizācijas mērķus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35C3A700-90AA-4CBB-994B-650FF761BAB0}"/>
              </a:ext>
            </a:extLst>
          </p:cNvPr>
          <p:cNvSpPr/>
          <p:nvPr/>
        </p:nvSpPr>
        <p:spPr>
          <a:xfrm>
            <a:off x="723207" y="2190828"/>
            <a:ext cx="1095105" cy="182477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lv-LV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864F840F-9CB7-4561-8754-EF596168C6C8}"/>
              </a:ext>
            </a:extLst>
          </p:cNvPr>
          <p:cNvSpPr/>
          <p:nvPr/>
        </p:nvSpPr>
        <p:spPr>
          <a:xfrm>
            <a:off x="723207" y="2827234"/>
            <a:ext cx="1095106" cy="182477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lv-LV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D9200EED-7828-433C-A133-3578B7024432}"/>
              </a:ext>
            </a:extLst>
          </p:cNvPr>
          <p:cNvSpPr/>
          <p:nvPr/>
        </p:nvSpPr>
        <p:spPr>
          <a:xfrm>
            <a:off x="723207" y="3482677"/>
            <a:ext cx="1095106" cy="182477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lv-LV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2A5A8EFF-45C8-4B9A-8B34-FF6C461EFDBA}"/>
              </a:ext>
            </a:extLst>
          </p:cNvPr>
          <p:cNvSpPr/>
          <p:nvPr/>
        </p:nvSpPr>
        <p:spPr>
          <a:xfrm>
            <a:off x="723207" y="4171984"/>
            <a:ext cx="1095106" cy="182477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lv-LV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EE410690-503F-4FC1-887C-22012A58E87D}"/>
              </a:ext>
            </a:extLst>
          </p:cNvPr>
          <p:cNvSpPr/>
          <p:nvPr/>
        </p:nvSpPr>
        <p:spPr>
          <a:xfrm>
            <a:off x="729499" y="4888099"/>
            <a:ext cx="1095107" cy="182477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lv-LV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DA2F431-4AD1-45D8-A13E-09995E327F12}"/>
              </a:ext>
            </a:extLst>
          </p:cNvPr>
          <p:cNvSpPr txBox="1"/>
          <p:nvPr/>
        </p:nvSpPr>
        <p:spPr>
          <a:xfrm>
            <a:off x="729499" y="1826179"/>
            <a:ext cx="179978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endParaRPr lang="lv-LV" sz="135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EE2E7F-961D-4DA7-AFD5-F1CE1374D1E4}"/>
              </a:ext>
            </a:extLst>
          </p:cNvPr>
          <p:cNvSpPr txBox="1"/>
          <p:nvPr/>
        </p:nvSpPr>
        <p:spPr>
          <a:xfrm>
            <a:off x="457200" y="1572179"/>
            <a:ext cx="4209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lv-LV" sz="1800" dirty="0">
                <a:solidFill>
                  <a:prstClr val="black"/>
                </a:solidFill>
                <a:latin typeface="Calibri" panose="020F0502020204030204"/>
              </a:rPr>
              <a:t>Galvenie kritēriji jaunā modeļa izveidei: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4BF73C-30D2-45DB-9B9E-38A772284FEB}"/>
              </a:ext>
            </a:extLst>
          </p:cNvPr>
          <p:cNvSpPr txBox="1"/>
          <p:nvPr/>
        </p:nvSpPr>
        <p:spPr>
          <a:xfrm>
            <a:off x="5588773" y="2553812"/>
            <a:ext cx="25842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lv-LV" sz="1800" dirty="0">
                <a:solidFill>
                  <a:prstClr val="black"/>
                </a:solidFill>
                <a:latin typeface="Calibri" panose="020F0502020204030204"/>
              </a:rPr>
              <a:t>Izstrādāt jaunu ārstniecības personu darba samaksas kārtību, nosakot ārstniecības personu pilna laika slodzes ekvivalentu.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C667A5-5640-4F24-8952-57EAFEDF60E2}"/>
              </a:ext>
            </a:extLst>
          </p:cNvPr>
          <p:cNvSpPr txBox="1"/>
          <p:nvPr/>
        </p:nvSpPr>
        <p:spPr>
          <a:xfrm>
            <a:off x="5656278" y="2247786"/>
            <a:ext cx="1453393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defTabSz="685800"/>
            <a:r>
              <a:rPr lang="lv-LV" sz="1800" dirty="0">
                <a:solidFill>
                  <a:prstClr val="black"/>
                </a:solidFill>
                <a:latin typeface="Calibri" panose="020F0502020204030204"/>
              </a:rPr>
              <a:t>UZDEVUMS:</a:t>
            </a:r>
          </a:p>
        </p:txBody>
      </p:sp>
      <p:sp>
        <p:nvSpPr>
          <p:cNvPr id="28" name="Title 6">
            <a:extLst>
              <a:ext uri="{FF2B5EF4-FFF2-40B4-BE49-F238E27FC236}">
                <a16:creationId xmlns:a16="http://schemas.microsoft.com/office/drawing/2014/main" id="{AFE39905-B1DA-449C-9A78-9A34BCEC00F4}"/>
              </a:ext>
            </a:extLst>
          </p:cNvPr>
          <p:cNvSpPr txBox="1">
            <a:spLocks/>
          </p:cNvSpPr>
          <p:nvPr/>
        </p:nvSpPr>
        <p:spPr>
          <a:xfrm>
            <a:off x="457200" y="521010"/>
            <a:ext cx="6477000" cy="6857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sz="2800" b="1" dirty="0">
                <a:solidFill>
                  <a:srgbClr val="BE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Jaunā ārstniecības personu darba samaksas modeļa izveide</a:t>
            </a:r>
          </a:p>
        </p:txBody>
      </p:sp>
    </p:spTree>
    <p:extLst>
      <p:ext uri="{BB962C8B-B14F-4D97-AF65-F5344CB8AC3E}">
        <p14:creationId xmlns:p14="http://schemas.microsoft.com/office/powerpoint/2010/main" val="2969265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E898593-B4DE-46F8-B5F5-AEE5A749C6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879"/>
          <a:stretch/>
        </p:blipFill>
        <p:spPr>
          <a:xfrm>
            <a:off x="6934200" y="0"/>
            <a:ext cx="2209800" cy="2413614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sp>
        <p:nvSpPr>
          <p:cNvPr id="6" name="Rectangle 5"/>
          <p:cNvSpPr/>
          <p:nvPr/>
        </p:nvSpPr>
        <p:spPr>
          <a:xfrm>
            <a:off x="228600" y="6248400"/>
            <a:ext cx="3276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lv-LV" sz="1000" i="1" dirty="0">
              <a:solidFill>
                <a:schemeClr val="tx1"/>
              </a:solidFill>
              <a:latin typeface="Helvetica Neue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457200" y="521010"/>
            <a:ext cx="6477000" cy="685797"/>
          </a:xfrm>
        </p:spPr>
        <p:txBody>
          <a:bodyPr>
            <a:noAutofit/>
          </a:bodyPr>
          <a:lstStyle/>
          <a:p>
            <a:pPr algn="l"/>
            <a:r>
              <a:rPr lang="lv-LV" sz="2800" b="1" dirty="0">
                <a:solidFill>
                  <a:srgbClr val="BE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Veselības aprūpes kvalitātes sistēma</a:t>
            </a:r>
            <a:br>
              <a:rPr lang="lv-LV" sz="2800" b="1" dirty="0">
                <a:solidFill>
                  <a:srgbClr val="BE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2800" b="1" dirty="0">
                <a:solidFill>
                  <a:srgbClr val="BE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Paveiktais</a:t>
            </a:r>
            <a:endParaRPr lang="lv-LV" sz="2000" b="1" dirty="0">
              <a:solidFill>
                <a:srgbClr val="BE5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E79B9C6E-6F48-486E-97B5-B744A2610086}"/>
              </a:ext>
            </a:extLst>
          </p:cNvPr>
          <p:cNvSpPr txBox="1">
            <a:spLocks/>
          </p:cNvSpPr>
          <p:nvPr/>
        </p:nvSpPr>
        <p:spPr>
          <a:xfrm>
            <a:off x="457200" y="1811025"/>
            <a:ext cx="8153400" cy="4525965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52341" indent="-352341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3404" indent="-293618" algn="l" defTabSz="93957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4468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4259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04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arenR"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Noteiktas stingrākas veselības aprūpes kvalitātes un pacientu drošības prasības (kopš 01.10.2017)</a:t>
            </a:r>
          </a:p>
          <a:p>
            <a:pPr marL="457200" indent="-457200">
              <a:buAutoNum type="arabicParenR"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Nodrošināta metodiskā vadība ārstniecības kvalitātes un pacientu drošības jautājumos</a:t>
            </a:r>
          </a:p>
          <a:p>
            <a:pPr marL="457200" indent="-457200">
              <a:buAutoNum type="arabicParenR"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Īstenotas mācības ārstniecības personām par pacientu drošību</a:t>
            </a:r>
          </a:p>
          <a:p>
            <a:pPr marL="457200" indent="-457200">
              <a:buAutoNum type="arabicParenR"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Izstrādāti klīniskie algoritmi, pacientu ceļi un kvalitātes indikatori prioritārajās jomās</a:t>
            </a:r>
          </a:p>
          <a:p>
            <a:pPr marL="457200" indent="-457200">
              <a:buAutoNum type="arabicParenR"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Palielināti maksājumi ģimenes ārstiem par kvalitātes indikatoru izpildi</a:t>
            </a:r>
          </a:p>
          <a:p>
            <a:pPr marL="457200" indent="-457200">
              <a:buAutoNum type="arabicParenR"/>
            </a:pPr>
            <a:r>
              <a:rPr lang="lv-LV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Veselības inspekcija veikusi tematiskos auditus: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lv-LV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Skrīninga</a:t>
            </a:r>
            <a:r>
              <a:rPr lang="lv-LV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3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mamogrāfijas</a:t>
            </a:r>
            <a:r>
              <a:rPr lang="lv-LV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pakalpojumu sniedzēju audits 2018.-2019.gadā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lv-LV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Insulta pacientu veselības aprūpes audits stacionārajās iestādēs 2019.gadā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lv-LV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Ģimenes ārstu prakses izvērtēšana vakcinācijas kalendāra ieviešanā 2019.gadā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lv-LV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Dzemdību pakalpojumu audits 2019.-2020.gadā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lv-LV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Insulta pacientu anketēšana NRC «Vaivari» par rehabilitācijas pakalpojumiem 2019.-2020.gads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lv-LV" sz="3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Pārbaude par slimnīcu atbilstību noteiktajiem līmeņiem 2019.-2020.gadā</a:t>
            </a:r>
          </a:p>
          <a:p>
            <a:pPr marL="0" indent="0">
              <a:buNone/>
            </a:pPr>
            <a:endParaRPr lang="lv-LV" sz="2000" dirty="0">
              <a:latin typeface="Garamond" panose="02020404030301010803" pitchFamily="18" charset="0"/>
            </a:endParaRPr>
          </a:p>
          <a:p>
            <a:pPr marL="514350" indent="-514350">
              <a:buFont typeface="Arial" pitchFamily="34" charset="0"/>
              <a:buAutoNum type="arabicParenR"/>
            </a:pPr>
            <a:endParaRPr lang="lv-LV" sz="2000" dirty="0">
              <a:latin typeface="Garamond" panose="02020404030301010803" pitchFamily="18" charset="0"/>
            </a:endParaRPr>
          </a:p>
          <a:p>
            <a:pPr marL="514350" indent="-514350">
              <a:buFont typeface="Arial" pitchFamily="34" charset="0"/>
              <a:buAutoNum type="arabicParenR"/>
            </a:pPr>
            <a:endParaRPr lang="lv-LV" dirty="0">
              <a:latin typeface="Garamond" panose="02020404030301010803" pitchFamily="18" charset="0"/>
            </a:endParaRPr>
          </a:p>
          <a:p>
            <a:pPr marL="514350" indent="-514350">
              <a:buFont typeface="Arial" pitchFamily="34" charset="0"/>
              <a:buAutoNum type="arabicParenR"/>
            </a:pPr>
            <a:endParaRPr lang="lv-LV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73461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E898593-B4DE-46F8-B5F5-AEE5A749C6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879"/>
          <a:stretch/>
        </p:blipFill>
        <p:spPr>
          <a:xfrm>
            <a:off x="6934200" y="0"/>
            <a:ext cx="2209800" cy="2413614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sp>
        <p:nvSpPr>
          <p:cNvPr id="6" name="Rectangle 5"/>
          <p:cNvSpPr/>
          <p:nvPr/>
        </p:nvSpPr>
        <p:spPr>
          <a:xfrm>
            <a:off x="228600" y="6248400"/>
            <a:ext cx="3276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lv-LV" sz="1000" i="1" dirty="0">
              <a:solidFill>
                <a:schemeClr val="tx1"/>
              </a:solidFill>
              <a:latin typeface="Helvetica Neue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457200" y="521010"/>
            <a:ext cx="6477000" cy="685797"/>
          </a:xfrm>
        </p:spPr>
        <p:txBody>
          <a:bodyPr>
            <a:noAutofit/>
          </a:bodyPr>
          <a:lstStyle/>
          <a:p>
            <a:pPr algn="l"/>
            <a:r>
              <a:rPr lang="lv-LV" sz="2800" b="1" dirty="0">
                <a:solidFill>
                  <a:srgbClr val="BE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Veselības aprūpes kvalitātes sistēma</a:t>
            </a:r>
            <a:br>
              <a:rPr lang="lv-LV" sz="2800" b="1" dirty="0">
                <a:solidFill>
                  <a:srgbClr val="BE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2800" b="1" dirty="0">
                <a:solidFill>
                  <a:srgbClr val="BE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Turpmāk</a:t>
            </a:r>
            <a:endParaRPr lang="lv-LV" sz="2000" b="1" dirty="0">
              <a:solidFill>
                <a:srgbClr val="BE5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E79B9C6E-6F48-486E-97B5-B744A2610086}"/>
              </a:ext>
            </a:extLst>
          </p:cNvPr>
          <p:cNvSpPr txBox="1">
            <a:spLocks/>
          </p:cNvSpPr>
          <p:nvPr/>
        </p:nvSpPr>
        <p:spPr>
          <a:xfrm>
            <a:off x="457200" y="1811025"/>
            <a:ext cx="8153400" cy="4525965"/>
          </a:xfrm>
          <a:prstGeom prst="rect">
            <a:avLst/>
          </a:prstGeom>
        </p:spPr>
        <p:txBody>
          <a:bodyPr>
            <a:normAutofit/>
          </a:bodyPr>
          <a:lstStyle>
            <a:lvl1pPr marL="352341" indent="-352341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3404" indent="-293618" algn="l" defTabSz="93957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4468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4259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04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arenR"/>
            </a:pP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Izstrādāt klīniskos algoritmus un pacientu ceļus bērnu psihiatrijā (2020)</a:t>
            </a:r>
          </a:p>
          <a:p>
            <a:pPr marL="457200" indent="-457200">
              <a:buFont typeface="Arial" panose="020B0604020202020204" pitchFamily="34" charset="0"/>
              <a:buAutoNum type="arabicParenR"/>
            </a:pP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Ieviest IT risinājumu klīnisko algoritmu un pacientu ceļu publicēšanai (2021)</a:t>
            </a:r>
          </a:p>
          <a:p>
            <a:pPr marL="457200" indent="-457200">
              <a:buAutoNum type="arabicParenR"/>
            </a:pP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Aktualizēt rekomendācijas ārstniecības personām par pacientu drošību un veselības aprūpes kvalitāti (2020)</a:t>
            </a:r>
          </a:p>
          <a:p>
            <a:pPr marL="457200" indent="-457200">
              <a:buAutoNum type="arabicParenR"/>
            </a:pP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Nodrošināt mācības </a:t>
            </a:r>
            <a:r>
              <a:rPr lang="lv-LV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mamogrāfijas</a:t>
            </a: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kvalitātes uzlabošanai (2020)</a:t>
            </a:r>
          </a:p>
          <a:p>
            <a:pPr marL="457200" indent="-457200">
              <a:buAutoNum type="arabicParenR"/>
            </a:pP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Turpināt veselības aprūpes kvalitātes auditus (2021):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Zāļu izrakstīšana un lietošana sociālās aprūpes centros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Augsta riska jaundzimušo veselības aprūpes kvalitāte dzemdību iestādēs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«Zaļā koridora» audits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lv-LV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Invazīvās</a:t>
            </a: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ķirurģijas pakalpojumu kvalitātes audits</a:t>
            </a:r>
          </a:p>
          <a:p>
            <a:pPr marL="0" indent="0">
              <a:buNone/>
            </a:pP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   Sagatavot projektu par nenosodošas ziņošanas un mācīšanās sistēmas par negadījumiem veselības aprūpē ieviešanu nacionālā līmenī (2023)</a:t>
            </a:r>
          </a:p>
          <a:p>
            <a:pPr marL="514350" indent="-514350">
              <a:buFont typeface="Arial" pitchFamily="34" charset="0"/>
              <a:buAutoNum type="arabicParenR"/>
            </a:pPr>
            <a:endParaRPr lang="lv-LV" sz="2000" dirty="0">
              <a:latin typeface="Garamond" panose="02020404030301010803" pitchFamily="18" charset="0"/>
            </a:endParaRPr>
          </a:p>
          <a:p>
            <a:pPr marL="514350" indent="-514350">
              <a:buFont typeface="Arial" pitchFamily="34" charset="0"/>
              <a:buAutoNum type="arabicParenR"/>
            </a:pPr>
            <a:endParaRPr lang="lv-LV" dirty="0">
              <a:latin typeface="Garamond" panose="02020404030301010803" pitchFamily="18" charset="0"/>
            </a:endParaRPr>
          </a:p>
          <a:p>
            <a:pPr marL="514350" indent="-514350">
              <a:buFont typeface="Arial" pitchFamily="34" charset="0"/>
              <a:buAutoNum type="arabicParenR"/>
            </a:pPr>
            <a:endParaRPr lang="lv-LV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21259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E898593-B4DE-46F8-B5F5-AEE5A749C6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879"/>
          <a:stretch/>
        </p:blipFill>
        <p:spPr>
          <a:xfrm>
            <a:off x="6934200" y="0"/>
            <a:ext cx="2209800" cy="2413614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sp>
        <p:nvSpPr>
          <p:cNvPr id="6" name="Rectangle 5"/>
          <p:cNvSpPr/>
          <p:nvPr/>
        </p:nvSpPr>
        <p:spPr>
          <a:xfrm>
            <a:off x="228600" y="6248400"/>
            <a:ext cx="3276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lv-LV" sz="1000" i="1" dirty="0">
              <a:solidFill>
                <a:schemeClr val="tx1"/>
              </a:solidFill>
              <a:latin typeface="Helvetica Neue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457200" y="521010"/>
            <a:ext cx="6477000" cy="685797"/>
          </a:xfrm>
        </p:spPr>
        <p:txBody>
          <a:bodyPr>
            <a:noAutofit/>
          </a:bodyPr>
          <a:lstStyle/>
          <a:p>
            <a:pPr algn="l"/>
            <a:r>
              <a:rPr lang="lv-LV" sz="2800" b="1" dirty="0">
                <a:solidFill>
                  <a:srgbClr val="BE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Veselības aprūpes kvalitātes sistēma</a:t>
            </a:r>
            <a:br>
              <a:rPr lang="lv-LV" sz="2800" b="1" dirty="0">
                <a:solidFill>
                  <a:srgbClr val="BE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2800" b="1" dirty="0">
                <a:solidFill>
                  <a:srgbClr val="BE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Turpmāk</a:t>
            </a:r>
            <a:endParaRPr lang="lv-LV" sz="2000" b="1" dirty="0">
              <a:solidFill>
                <a:srgbClr val="BE5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E79B9C6E-6F48-486E-97B5-B744A2610086}"/>
              </a:ext>
            </a:extLst>
          </p:cNvPr>
          <p:cNvSpPr txBox="1">
            <a:spLocks/>
          </p:cNvSpPr>
          <p:nvPr/>
        </p:nvSpPr>
        <p:spPr>
          <a:xfrm>
            <a:off x="457200" y="1811025"/>
            <a:ext cx="8153400" cy="4525965"/>
          </a:xfrm>
          <a:prstGeom prst="rect">
            <a:avLst/>
          </a:prstGeom>
        </p:spPr>
        <p:txBody>
          <a:bodyPr>
            <a:normAutofit/>
          </a:bodyPr>
          <a:lstStyle>
            <a:lvl1pPr marL="352341" indent="-352341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3404" indent="-293618" algn="l" defTabSz="93957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4468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4259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04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2" indent="-457200">
              <a:buAutoNum type="arabicParenR"/>
            </a:pP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Pārskatīt kompensējamo zāļu un nosūtījumu izrakstīšanas nosacījumus ĢĀ (2020)</a:t>
            </a:r>
          </a:p>
          <a:p>
            <a:pPr marL="457200" lvl="2" indent="-457200">
              <a:buAutoNum type="arabicParenR"/>
            </a:pP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Mazināt zāļu mākslīgo un faktisko nepieejamību un padarīt caurspīdīgāku zāļu vairumtirdzniecību (2020)</a:t>
            </a:r>
          </a:p>
          <a:p>
            <a:pPr marL="457200" lvl="2" indent="-457200">
              <a:buAutoNum type="arabicParenR"/>
            </a:pP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Uzlabot farmaceitisko aprūpi un zāļu pieejamību mazāk apdzīvotās vietās (2020)</a:t>
            </a:r>
          </a:p>
          <a:p>
            <a:pPr marL="457200" lvl="2" indent="-457200">
              <a:buAutoNum type="arabicParenR"/>
            </a:pP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Paplašināt centralizēti iepērkamo zāļu klāstu (2020)</a:t>
            </a:r>
          </a:p>
          <a:p>
            <a:pPr marL="457200" lvl="2" indent="-457200">
              <a:buAutoNum type="arabicParenR"/>
            </a:pP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Izstrādāt «Dzeltenā koridora» koncepciju (2021)</a:t>
            </a:r>
          </a:p>
          <a:p>
            <a:pPr marL="457200" lvl="2" indent="-457200">
              <a:buAutoNum type="arabicParenR"/>
            </a:pP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Pārskatīt hronisko pacientu aprūpes nosacījumus slimnīcās (2021)</a:t>
            </a:r>
          </a:p>
          <a:p>
            <a:pPr marL="457200" lvl="2" indent="-457200">
              <a:buAutoNum type="arabicParenR"/>
            </a:pP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Pilnveidot paliatīvās aprūpes modeli, uzlabot paliatīvās aprūpes pieejamību (2022)</a:t>
            </a:r>
          </a:p>
          <a:p>
            <a:pPr marL="514350" indent="-514350">
              <a:buFont typeface="Arial" pitchFamily="34" charset="0"/>
              <a:buAutoNum type="arabicParenR"/>
            </a:pPr>
            <a:endParaRPr lang="lv-LV" sz="2000" dirty="0">
              <a:latin typeface="Garamond" panose="02020404030301010803" pitchFamily="18" charset="0"/>
            </a:endParaRPr>
          </a:p>
          <a:p>
            <a:pPr marL="514350" indent="-514350">
              <a:buFont typeface="Arial" pitchFamily="34" charset="0"/>
              <a:buAutoNum type="arabicParenR"/>
            </a:pPr>
            <a:endParaRPr lang="lv-LV" dirty="0">
              <a:latin typeface="Garamond" panose="02020404030301010803" pitchFamily="18" charset="0"/>
            </a:endParaRPr>
          </a:p>
          <a:p>
            <a:pPr marL="514350" indent="-514350">
              <a:buFont typeface="Arial" pitchFamily="34" charset="0"/>
              <a:buAutoNum type="arabicParenR"/>
            </a:pPr>
            <a:endParaRPr lang="lv-LV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17904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E898593-B4DE-46F8-B5F5-AEE5A749C6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879"/>
          <a:stretch/>
        </p:blipFill>
        <p:spPr>
          <a:xfrm>
            <a:off x="6934200" y="0"/>
            <a:ext cx="2209800" cy="2413614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sp>
        <p:nvSpPr>
          <p:cNvPr id="6" name="Rectangle 5"/>
          <p:cNvSpPr/>
          <p:nvPr/>
        </p:nvSpPr>
        <p:spPr>
          <a:xfrm>
            <a:off x="228600" y="6248400"/>
            <a:ext cx="3276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lv-LV" sz="1000" i="1" dirty="0">
              <a:solidFill>
                <a:schemeClr val="tx1"/>
              </a:solidFill>
              <a:latin typeface="Helvetica Neue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228600" y="298010"/>
            <a:ext cx="6553200" cy="1470023"/>
          </a:xfrm>
        </p:spPr>
        <p:txBody>
          <a:bodyPr>
            <a:noAutofit/>
          </a:bodyPr>
          <a:lstStyle/>
          <a:p>
            <a:pPr algn="l"/>
            <a:r>
              <a:rPr lang="lv-LV" sz="2400" b="1" dirty="0">
                <a:solidFill>
                  <a:srgbClr val="BE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Konceptuālais ziņojums</a:t>
            </a:r>
            <a:br>
              <a:rPr lang="lv-LV" sz="2400" b="1" dirty="0">
                <a:solidFill>
                  <a:srgbClr val="BE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2400" b="1" dirty="0">
                <a:solidFill>
                  <a:srgbClr val="BE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«Par veselības aprūpes sistēmas reformu»</a:t>
            </a:r>
            <a:br>
              <a:rPr lang="lv-LV" sz="2400" b="1" dirty="0">
                <a:solidFill>
                  <a:srgbClr val="BE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1400" b="1" dirty="0">
                <a:solidFill>
                  <a:srgbClr val="BE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(MK 07.08.2017)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28600" y="1828800"/>
            <a:ext cx="8610600" cy="4800600"/>
          </a:xfrm>
        </p:spPr>
        <p:txBody>
          <a:bodyPr>
            <a:noAutofit/>
          </a:bodyPr>
          <a:lstStyle/>
          <a:p>
            <a:pPr marL="514350" indent="-514350" algn="l">
              <a:buAutoNum type="arabicPeriod"/>
            </a:pPr>
            <a:r>
              <a:rPr lang="lv-LV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Pārskatīt pakalpojumu kartējumu un darbības modeli, attīstīt PVA, iesaistīt pašvaldības</a:t>
            </a:r>
          </a:p>
          <a:p>
            <a:pPr marL="514350" indent="-514350" algn="l">
              <a:buAutoNum type="arabicPeriod"/>
            </a:pPr>
            <a:r>
              <a:rPr lang="lv-LV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Palielināt atalgojumu, piesaistīt ārstniecības personas darbam reģionos</a:t>
            </a:r>
          </a:p>
          <a:p>
            <a:pPr marL="514350" indent="-514350" algn="l">
              <a:buAutoNum type="arabicPeriod"/>
            </a:pPr>
            <a:r>
              <a:rPr lang="lv-LV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Mainīt pakalpojumu sniedzēju atlases kārtību</a:t>
            </a:r>
          </a:p>
          <a:p>
            <a:pPr marL="514350" indent="-514350" algn="l">
              <a:buAutoNum type="arabicPeriod"/>
            </a:pPr>
            <a:r>
              <a:rPr lang="lv-LV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Ieviest kvalitātes pilnveidošanas un pacientu drošības sistēmu</a:t>
            </a:r>
          </a:p>
          <a:p>
            <a:pPr marL="514350" indent="-514350" algn="l">
              <a:buAutoNum type="arabicPeriod"/>
            </a:pPr>
            <a:r>
              <a:rPr lang="lv-LV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Nodrošināt optimālu valsts finansējumu veselības nozarei</a:t>
            </a:r>
          </a:p>
          <a:p>
            <a:pPr marL="514350" indent="-514350" algn="l">
              <a:buAutoNum type="arabicPeriod"/>
            </a:pPr>
            <a:r>
              <a:rPr lang="lv-LV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Veikt VM padotības iestāžu reorganizāciju</a:t>
            </a:r>
          </a:p>
          <a:p>
            <a:pPr marL="514350" indent="-514350" algn="l">
              <a:buAutoNum type="arabicPeriod"/>
            </a:pPr>
            <a:endParaRPr lang="lv-LV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AutoNum type="arabicParenR"/>
            </a:pPr>
            <a:endParaRPr lang="lv-LV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AutoNum type="arabicParenR"/>
            </a:pPr>
            <a:endParaRPr lang="lv-LV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99420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E898593-B4DE-46F8-B5F5-AEE5A749C6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879"/>
          <a:stretch/>
        </p:blipFill>
        <p:spPr>
          <a:xfrm>
            <a:off x="6934200" y="0"/>
            <a:ext cx="2209800" cy="2413614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sp>
        <p:nvSpPr>
          <p:cNvPr id="6" name="Rectangle 5"/>
          <p:cNvSpPr/>
          <p:nvPr/>
        </p:nvSpPr>
        <p:spPr>
          <a:xfrm>
            <a:off x="228600" y="6248400"/>
            <a:ext cx="3276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lv-LV" sz="1000" i="1" dirty="0">
              <a:solidFill>
                <a:schemeClr val="tx1"/>
              </a:solidFill>
              <a:latin typeface="Helvetica Neue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457200" y="521010"/>
            <a:ext cx="6477000" cy="685797"/>
          </a:xfrm>
        </p:spPr>
        <p:txBody>
          <a:bodyPr>
            <a:noAutofit/>
          </a:bodyPr>
          <a:lstStyle/>
          <a:p>
            <a:pPr algn="l"/>
            <a:r>
              <a:rPr lang="lv-LV" sz="2800" b="1" dirty="0">
                <a:solidFill>
                  <a:srgbClr val="BE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Finansējums veselības aprūpei</a:t>
            </a:r>
            <a:endParaRPr lang="lv-LV" sz="2000" b="1" dirty="0">
              <a:solidFill>
                <a:srgbClr val="BE5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Content Placeholder 5">
            <a:extLst>
              <a:ext uri="{FF2B5EF4-FFF2-40B4-BE49-F238E27FC236}">
                <a16:creationId xmlns:a16="http://schemas.microsoft.com/office/drawing/2014/main" id="{5D58804F-38A5-4B9D-949B-4C4B998F5C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8080331"/>
              </p:ext>
            </p:extLst>
          </p:nvPr>
        </p:nvGraphicFramePr>
        <p:xfrm>
          <a:off x="381000" y="1600200"/>
          <a:ext cx="8305800" cy="502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0077704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E898593-B4DE-46F8-B5F5-AEE5A749C6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879"/>
          <a:stretch/>
        </p:blipFill>
        <p:spPr>
          <a:xfrm>
            <a:off x="6934200" y="0"/>
            <a:ext cx="2209800" cy="2413614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sp>
        <p:nvSpPr>
          <p:cNvPr id="6" name="Rectangle 5"/>
          <p:cNvSpPr/>
          <p:nvPr/>
        </p:nvSpPr>
        <p:spPr>
          <a:xfrm>
            <a:off x="228600" y="6248400"/>
            <a:ext cx="3276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lv-LV" sz="1000" i="1" dirty="0">
              <a:solidFill>
                <a:schemeClr val="tx1"/>
              </a:solidFill>
              <a:latin typeface="Helvetica Neue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457200" y="521010"/>
            <a:ext cx="6477000" cy="685797"/>
          </a:xfrm>
        </p:spPr>
        <p:txBody>
          <a:bodyPr>
            <a:noAutofit/>
          </a:bodyPr>
          <a:lstStyle/>
          <a:p>
            <a:pPr algn="l"/>
            <a:r>
              <a:rPr lang="lv-LV" sz="2800" b="1" dirty="0">
                <a:solidFill>
                  <a:srgbClr val="BE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VM budžets uz 1 iedzīvotāju, EUR</a:t>
            </a:r>
            <a:endParaRPr lang="lv-LV" sz="2000" b="1" dirty="0">
              <a:solidFill>
                <a:srgbClr val="BE5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Content Placeholder 8">
            <a:extLst>
              <a:ext uri="{FF2B5EF4-FFF2-40B4-BE49-F238E27FC236}">
                <a16:creationId xmlns:a16="http://schemas.microsoft.com/office/drawing/2014/main" id="{423CD2FC-A469-4DC8-BB09-1CD2A4A4FF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6379720"/>
              </p:ext>
            </p:extLst>
          </p:nvPr>
        </p:nvGraphicFramePr>
        <p:xfrm>
          <a:off x="457200" y="1699242"/>
          <a:ext cx="7772400" cy="4824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6550270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E898593-B4DE-46F8-B5F5-AEE5A749C6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879"/>
          <a:stretch/>
        </p:blipFill>
        <p:spPr>
          <a:xfrm>
            <a:off x="6934200" y="0"/>
            <a:ext cx="2209800" cy="2413614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sp>
        <p:nvSpPr>
          <p:cNvPr id="6" name="Rectangle 5"/>
          <p:cNvSpPr/>
          <p:nvPr/>
        </p:nvSpPr>
        <p:spPr>
          <a:xfrm>
            <a:off x="228600" y="6248400"/>
            <a:ext cx="3276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lv-LV" sz="1000" i="1" dirty="0">
              <a:solidFill>
                <a:schemeClr val="tx1"/>
              </a:solidFill>
              <a:latin typeface="Helvetica Neue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457200" y="521010"/>
            <a:ext cx="6477000" cy="685797"/>
          </a:xfrm>
        </p:spPr>
        <p:txBody>
          <a:bodyPr>
            <a:noAutofit/>
          </a:bodyPr>
          <a:lstStyle/>
          <a:p>
            <a:pPr algn="l"/>
            <a:r>
              <a:rPr lang="lv-LV" sz="2800" b="1" dirty="0">
                <a:solidFill>
                  <a:srgbClr val="BE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Veselības aprūpes finansējums uz </a:t>
            </a:r>
            <a:br>
              <a:rPr lang="lv-LV" sz="2800" b="1" dirty="0">
                <a:solidFill>
                  <a:srgbClr val="BE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2800" b="1" dirty="0">
                <a:solidFill>
                  <a:srgbClr val="BE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iedzīvotāju ES 2017. gadā</a:t>
            </a:r>
            <a:endParaRPr lang="lv-LV" sz="2000" b="1" dirty="0">
              <a:solidFill>
                <a:srgbClr val="BE5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6C13DBD6-17E3-4D56-A682-E067895FF4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3119663"/>
              </p:ext>
            </p:extLst>
          </p:nvPr>
        </p:nvGraphicFramePr>
        <p:xfrm>
          <a:off x="495300" y="1788038"/>
          <a:ext cx="8153400" cy="4498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9191392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22199"/>
            <a:ext cx="9144000" cy="2446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95700" y="3177896"/>
            <a:ext cx="1752600" cy="502208"/>
          </a:xfrm>
        </p:spPr>
        <p:txBody>
          <a:bodyPr>
            <a:normAutofit fontScale="90000"/>
          </a:bodyPr>
          <a:lstStyle/>
          <a:p>
            <a:r>
              <a:rPr lang="lv-LV" sz="3600" b="1" dirty="0">
                <a:solidFill>
                  <a:srgbClr val="BE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Paldies!</a:t>
            </a:r>
            <a:endParaRPr lang="en-US" sz="3600" b="1" dirty="0">
              <a:solidFill>
                <a:srgbClr val="BE5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1EE37F-53C2-456D-BA72-40837F82E1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879"/>
          <a:stretch/>
        </p:blipFill>
        <p:spPr>
          <a:xfrm>
            <a:off x="3268981" y="0"/>
            <a:ext cx="2606038" cy="2846398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26700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E898593-B4DE-46F8-B5F5-AEE5A749C6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879"/>
          <a:stretch/>
        </p:blipFill>
        <p:spPr>
          <a:xfrm>
            <a:off x="6934200" y="0"/>
            <a:ext cx="2209800" cy="2413614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sp>
        <p:nvSpPr>
          <p:cNvPr id="6" name="Rectangle 5"/>
          <p:cNvSpPr/>
          <p:nvPr/>
        </p:nvSpPr>
        <p:spPr>
          <a:xfrm>
            <a:off x="228600" y="6248400"/>
            <a:ext cx="3276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lv-LV" sz="1000" i="1" dirty="0">
              <a:solidFill>
                <a:schemeClr val="tx1"/>
              </a:solidFill>
              <a:latin typeface="Helvetica Neue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381000" y="585488"/>
            <a:ext cx="3352800" cy="685797"/>
          </a:xfrm>
        </p:spPr>
        <p:txBody>
          <a:bodyPr>
            <a:noAutofit/>
          </a:bodyPr>
          <a:lstStyle/>
          <a:p>
            <a:r>
              <a:rPr lang="lv-LV" sz="2800" b="1" dirty="0">
                <a:solidFill>
                  <a:srgbClr val="BE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Ieguvumi pacientam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7C0992-312A-40ED-9989-4C623461984D}"/>
              </a:ext>
            </a:extLst>
          </p:cNvPr>
          <p:cNvSpPr/>
          <p:nvPr/>
        </p:nvSpPr>
        <p:spPr>
          <a:xfrm>
            <a:off x="384266" y="1782954"/>
            <a:ext cx="7086600" cy="19768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lv-LV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Pret 2017. gadu </a:t>
            </a:r>
            <a:r>
              <a:rPr lang="lv-LV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veselības pakalpojumu gaidīšanas rindas samazinājušās</a:t>
            </a:r>
            <a:r>
              <a:rPr lang="lv-LV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lv-LV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Times New Roman" panose="02020603050405020304" pitchFamily="18" charset="0"/>
              <a:buChar char="•"/>
            </a:pPr>
            <a:r>
              <a:rPr lang="lv-LV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uz speciālistu konsultācijām –</a:t>
            </a:r>
            <a:r>
              <a:rPr lang="lv-LV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gandrīz par 10%</a:t>
            </a:r>
            <a:r>
              <a:rPr lang="lv-LV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lv-LV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Times New Roman" panose="02020603050405020304" pitchFamily="18" charset="0"/>
              <a:buChar char="•"/>
            </a:pPr>
            <a:r>
              <a:rPr lang="lv-LV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uz dienas stacionārā sniegtajiem pakalpojumiem - </a:t>
            </a:r>
            <a:r>
              <a:rPr lang="lv-LV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uz pusi</a:t>
            </a:r>
            <a:r>
              <a:rPr lang="lv-LV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lv-LV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600"/>
              </a:spcAft>
              <a:buFont typeface="Times New Roman" panose="02020603050405020304" pitchFamily="18" charset="0"/>
              <a:buChar char="•"/>
            </a:pPr>
            <a:r>
              <a:rPr lang="lv-LV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uz ambulatorās rehabilitācijas pakalpojumiem - </a:t>
            </a:r>
            <a:r>
              <a:rPr lang="lv-LV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vairāk nekā 4 reizes</a:t>
            </a:r>
            <a:r>
              <a:rPr lang="lv-LV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lv-LV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4FB520-87DB-4D72-BB74-261F15C17FEA}"/>
              </a:ext>
            </a:extLst>
          </p:cNvPr>
          <p:cNvSpPr/>
          <p:nvPr/>
        </p:nvSpPr>
        <p:spPr>
          <a:xfrm>
            <a:off x="381000" y="4194391"/>
            <a:ext cx="777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Ir uzsākts darbs, </a:t>
            </a:r>
            <a:r>
              <a:rPr lang="lv-LV" sz="1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lai nodefinētu veselības aprūpes pakalpojumu maksimālo gaidīšanas laiku</a:t>
            </a:r>
            <a:r>
              <a:rPr lang="lv-LV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 un izstrādātu vienotu metodiku rindas uz veselības aprūpes pakalpojumu saņemšanu veidošanai.</a:t>
            </a:r>
          </a:p>
        </p:txBody>
      </p:sp>
    </p:spTree>
    <p:extLst>
      <p:ext uri="{BB962C8B-B14F-4D97-AF65-F5344CB8AC3E}">
        <p14:creationId xmlns:p14="http://schemas.microsoft.com/office/powerpoint/2010/main" val="274871333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E898593-B4DE-46F8-B5F5-AEE5A749C6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879"/>
          <a:stretch/>
        </p:blipFill>
        <p:spPr>
          <a:xfrm>
            <a:off x="6934200" y="0"/>
            <a:ext cx="2209800" cy="2413614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sp>
        <p:nvSpPr>
          <p:cNvPr id="6" name="Rectangle 5"/>
          <p:cNvSpPr/>
          <p:nvPr/>
        </p:nvSpPr>
        <p:spPr>
          <a:xfrm>
            <a:off x="228600" y="6248400"/>
            <a:ext cx="3276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lv-LV" sz="1000" i="1" dirty="0">
              <a:solidFill>
                <a:schemeClr val="tx1"/>
              </a:solidFill>
              <a:latin typeface="Helvetica Neue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381000" y="585488"/>
            <a:ext cx="3352800" cy="685797"/>
          </a:xfrm>
        </p:spPr>
        <p:txBody>
          <a:bodyPr>
            <a:noAutofit/>
          </a:bodyPr>
          <a:lstStyle/>
          <a:p>
            <a:r>
              <a:rPr lang="lv-LV" sz="2800" b="1" dirty="0">
                <a:solidFill>
                  <a:srgbClr val="BE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Ieguvumi pacientam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734C40FA-2C44-472F-B4FB-90D84EAFB5CA}"/>
              </a:ext>
            </a:extLst>
          </p:cNvPr>
          <p:cNvSpPr txBox="1">
            <a:spLocks/>
          </p:cNvSpPr>
          <p:nvPr/>
        </p:nvSpPr>
        <p:spPr>
          <a:xfrm>
            <a:off x="-79094" y="1320112"/>
            <a:ext cx="8077800" cy="3124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lv-LV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Ieviesti jauni valsts apmaksāti pakalpojumi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lv-LV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marR="0" lvl="2" indent="-3429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R"/>
              <a:tabLst/>
              <a:defRPr/>
            </a:pPr>
            <a:r>
              <a:rPr kumimoji="0" lang="lv-LV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Aknu transplantācija un </a:t>
            </a:r>
            <a:r>
              <a:rPr kumimoji="0" lang="lv-LV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aortālā</a:t>
            </a:r>
            <a:r>
              <a:rPr kumimoji="0" lang="lv-LV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vārstuļa </a:t>
            </a:r>
            <a:r>
              <a:rPr kumimoji="0" lang="lv-LV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transkatetriālā</a:t>
            </a:r>
            <a:r>
              <a:rPr kumimoji="0" lang="lv-LV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implantācija</a:t>
            </a:r>
          </a:p>
          <a:p>
            <a:pPr marL="1257300" marR="0" lvl="2" indent="-3429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R"/>
              <a:tabLst/>
              <a:defRPr/>
            </a:pPr>
            <a:r>
              <a:rPr kumimoji="0" lang="lv-LV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Diabēta apmācību kabineti</a:t>
            </a:r>
          </a:p>
          <a:p>
            <a:pPr marL="1257300" marR="0" lvl="2" indent="-3429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R"/>
              <a:tabLst/>
              <a:defRPr/>
            </a:pPr>
            <a:r>
              <a:rPr kumimoji="0" lang="lv-LV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Pediatra kabineti III un IV līmeņa slimnīcās</a:t>
            </a:r>
          </a:p>
          <a:p>
            <a:pPr marL="1257300" marR="0" lvl="2" indent="-3429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R"/>
              <a:tabLst/>
              <a:defRPr/>
            </a:pPr>
            <a:r>
              <a:rPr kumimoji="0" lang="lv-LV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Sāpju mazināšanas kabineti</a:t>
            </a:r>
          </a:p>
          <a:p>
            <a:pPr marL="1257300" marR="0" lvl="2" indent="-3429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R"/>
              <a:tabLst/>
              <a:defRPr/>
            </a:pPr>
            <a:r>
              <a:rPr kumimoji="0" lang="lv-LV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Paplašināta PET/DET izmeklējumu pieejamība</a:t>
            </a:r>
          </a:p>
          <a:p>
            <a:pPr marL="1257300" marR="0" lvl="2" indent="-3429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R"/>
              <a:tabLst/>
              <a:defRPr/>
            </a:pPr>
            <a:r>
              <a:rPr kumimoji="0" lang="lv-LV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SCORE </a:t>
            </a:r>
          </a:p>
          <a:p>
            <a:pPr marL="1257300" marR="0" lvl="2" indent="-3429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R"/>
              <a:tabLst/>
              <a:defRPr/>
            </a:pPr>
            <a:r>
              <a:rPr kumimoji="0" lang="lv-LV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Sekundārās profilakses programma uzvedības un garastāvokļa traucējumu novēršanai jauniešiem</a:t>
            </a:r>
          </a:p>
          <a:p>
            <a:pPr marL="1257300" marR="0" lvl="2" indent="-3429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R"/>
              <a:tabLst/>
              <a:defRPr/>
            </a:pPr>
            <a:r>
              <a:rPr kumimoji="0" lang="lv-LV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Robotizēta </a:t>
            </a:r>
            <a:r>
              <a:rPr kumimoji="0" lang="lv-LV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stereotaktiskā</a:t>
            </a:r>
            <a:r>
              <a:rPr kumimoji="0" lang="lv-LV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lv-LV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radioķirurģija</a:t>
            </a:r>
            <a:r>
              <a:rPr kumimoji="0" lang="lv-LV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dienas stacionārā</a:t>
            </a:r>
          </a:p>
          <a:p>
            <a:pPr marL="1257300" marR="0" lvl="2" indent="-3429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R"/>
              <a:tabLst/>
              <a:defRPr/>
            </a:pPr>
            <a:r>
              <a:rPr kumimoji="0" lang="lv-LV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Psihoemocionālā</a:t>
            </a:r>
            <a:r>
              <a:rPr kumimoji="0" lang="lv-LV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atbalsta pasākumi vēža pacientiem un viņu ģimenēm</a:t>
            </a:r>
          </a:p>
          <a:p>
            <a:pPr marL="914400" marR="0" lvl="2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lv-LV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marR="0" lvl="2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R"/>
              <a:tabLst/>
              <a:defRPr/>
            </a:pPr>
            <a:endParaRPr kumimoji="0" lang="lv-LV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marR="0" lvl="2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R"/>
              <a:tabLst/>
              <a:defRPr/>
            </a:pPr>
            <a:endParaRPr kumimoji="0" lang="lv-LV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R"/>
              <a:tabLst/>
              <a:defRPr/>
            </a:pPr>
            <a:endParaRPr kumimoji="0" lang="lv-LV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R"/>
              <a:tabLst/>
              <a:defRPr/>
            </a:pPr>
            <a:endParaRPr kumimoji="0" lang="lv-LV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88848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E898593-B4DE-46F8-B5F5-AEE5A749C6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879"/>
          <a:stretch/>
        </p:blipFill>
        <p:spPr>
          <a:xfrm>
            <a:off x="6934200" y="0"/>
            <a:ext cx="2209800" cy="2413614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sp>
        <p:nvSpPr>
          <p:cNvPr id="6" name="Rectangle 5"/>
          <p:cNvSpPr/>
          <p:nvPr/>
        </p:nvSpPr>
        <p:spPr>
          <a:xfrm>
            <a:off x="228600" y="6248400"/>
            <a:ext cx="3276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lv-LV" sz="1000" i="1" dirty="0">
              <a:solidFill>
                <a:schemeClr val="tx1"/>
              </a:solidFill>
              <a:latin typeface="Helvetica Neue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381000" y="585488"/>
            <a:ext cx="3810000" cy="685797"/>
          </a:xfrm>
        </p:spPr>
        <p:txBody>
          <a:bodyPr>
            <a:noAutofit/>
          </a:bodyPr>
          <a:lstStyle/>
          <a:p>
            <a:r>
              <a:rPr lang="lv-LV" sz="2800" b="1" dirty="0">
                <a:solidFill>
                  <a:srgbClr val="BE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Ieguvumi pacientam (2)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734C40FA-2C44-472F-B4FB-90D84EAFB5CA}"/>
              </a:ext>
            </a:extLst>
          </p:cNvPr>
          <p:cNvSpPr txBox="1">
            <a:spLocks/>
          </p:cNvSpPr>
          <p:nvPr/>
        </p:nvSpPr>
        <p:spPr>
          <a:xfrm>
            <a:off x="-79094" y="1320112"/>
            <a:ext cx="8077800" cy="4952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lv-LV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Ieviesti jauni valsts apmaksāti pakalpojumi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lv-LV" sz="16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marR="0" lvl="2" indent="-3429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rabicParenR" startAt="10"/>
              <a:tabLst/>
              <a:defRPr/>
            </a:pPr>
            <a:r>
              <a:rPr kumimoji="0" lang="lv-LV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Kabineti HIV ārstēšanas </a:t>
            </a:r>
            <a:r>
              <a:rPr kumimoji="0" lang="lv-LV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līdzestības</a:t>
            </a:r>
            <a:r>
              <a:rPr kumimoji="0" lang="lv-LV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veicināšanai</a:t>
            </a:r>
          </a:p>
          <a:p>
            <a:pPr marL="1257300" marR="0" lvl="2" indent="-3429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rabicParenR" startAt="10"/>
              <a:tabLst/>
              <a:defRPr/>
            </a:pPr>
            <a:r>
              <a:rPr kumimoji="0" lang="lv-LV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Psiholoģiskā atbalsta pasākumi personām ar primāri diagnosticētu HIV</a:t>
            </a:r>
          </a:p>
          <a:p>
            <a:pPr marL="1257300" marR="0" lvl="2" indent="-3429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rabicParenR" startAt="10"/>
              <a:tabLst/>
              <a:defRPr/>
            </a:pPr>
            <a:r>
              <a:rPr kumimoji="0" lang="lv-LV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Veselības aprūpe mājās personām ar psihiskiem un uzvedības traucējumiem</a:t>
            </a:r>
          </a:p>
          <a:p>
            <a:pPr marL="1257300" marR="0" lvl="2" indent="-3429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rabicParenR" startAt="10"/>
              <a:tabLst/>
              <a:defRPr/>
            </a:pPr>
            <a:r>
              <a:rPr kumimoji="0" lang="lv-LV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Efektīvāka un ērtāka taisnās zarnas vēža </a:t>
            </a:r>
            <a:r>
              <a:rPr kumimoji="0" lang="lv-LV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skrīninga</a:t>
            </a:r>
            <a:r>
              <a:rPr kumimoji="0" lang="lv-LV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metode</a:t>
            </a:r>
          </a:p>
          <a:p>
            <a:pPr marL="1257300" marR="0" lvl="2" indent="-3429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rabicParenR" startAt="10"/>
              <a:tabLst/>
              <a:defRPr/>
            </a:pPr>
            <a:r>
              <a:rPr kumimoji="0" lang="lv-LV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2.pote bērniem pret vējbakām</a:t>
            </a:r>
          </a:p>
          <a:p>
            <a:pPr marL="1257300" marR="0" lvl="2" indent="-3429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rabicParenR" startAt="10"/>
              <a:tabLst/>
              <a:defRPr/>
            </a:pPr>
            <a:r>
              <a:rPr kumimoji="0" lang="lv-LV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Apmaksāta gripas vakcīna bērniem līdz 2 gadu vecumam un grūtniecēm</a:t>
            </a:r>
          </a:p>
          <a:p>
            <a:pPr marL="1257300" marR="0" lvl="2" indent="-3429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rabicParenR" startAt="10"/>
              <a:tabLst/>
              <a:defRPr/>
            </a:pPr>
            <a:r>
              <a:rPr kumimoji="0" lang="lv-LV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Paplašināts jaundzimušo ģenētiski iedzimto slimību </a:t>
            </a:r>
            <a:r>
              <a:rPr kumimoji="0" lang="lv-LV" sz="1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skrīnings</a:t>
            </a:r>
            <a:endParaRPr kumimoji="0" lang="lv-LV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marR="0" lvl="2" indent="-342900" algn="l" defTabSz="914400" rtl="0" eaLnBrk="1" fontAlgn="auto" latinLnBrk="0" hangingPunct="1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rabicParenR" startAt="10"/>
              <a:tabLst/>
              <a:defRPr/>
            </a:pPr>
            <a:r>
              <a:rPr kumimoji="0" lang="lv-LV" sz="1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Paplašināts kompensējamo zāļu saraksts, palielināts kompensācijas apmērs</a:t>
            </a:r>
          </a:p>
          <a:p>
            <a:pPr marL="1257300" marR="0" lvl="2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rabicParenR" startAt="10"/>
              <a:tabLst/>
              <a:defRPr/>
            </a:pPr>
            <a:endParaRPr kumimoji="0" lang="lv-LV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marR="0" lvl="2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+mj-lt"/>
              <a:buAutoNum type="arabicParenR" startAt="10"/>
              <a:tabLst/>
              <a:defRPr/>
            </a:pPr>
            <a:endParaRPr kumimoji="0" lang="lv-LV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marR="0" lvl="2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R" startAt="10"/>
              <a:tabLst/>
              <a:defRPr/>
            </a:pPr>
            <a:endParaRPr kumimoji="0" lang="lv-LV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R"/>
              <a:tabLst/>
              <a:defRPr/>
            </a:pPr>
            <a:endParaRPr kumimoji="0" lang="lv-LV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marR="0" lvl="1" indent="-4572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arenR"/>
              <a:tabLst/>
              <a:defRPr/>
            </a:pPr>
            <a:endParaRPr kumimoji="0" lang="lv-LV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79336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E898593-B4DE-46F8-B5F5-AEE5A749C6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879"/>
          <a:stretch/>
        </p:blipFill>
        <p:spPr>
          <a:xfrm>
            <a:off x="6934200" y="0"/>
            <a:ext cx="2209800" cy="2413614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sp>
        <p:nvSpPr>
          <p:cNvPr id="6" name="Rectangle 5"/>
          <p:cNvSpPr/>
          <p:nvPr/>
        </p:nvSpPr>
        <p:spPr>
          <a:xfrm>
            <a:off x="228600" y="6248400"/>
            <a:ext cx="3276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lv-LV" sz="1000" i="1" dirty="0">
              <a:solidFill>
                <a:schemeClr val="tx1"/>
              </a:solidFill>
              <a:latin typeface="Helvetica Neue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457200" y="521010"/>
            <a:ext cx="3352800" cy="685797"/>
          </a:xfrm>
        </p:spPr>
        <p:txBody>
          <a:bodyPr>
            <a:noAutofit/>
          </a:bodyPr>
          <a:lstStyle/>
          <a:p>
            <a:r>
              <a:rPr lang="lv-LV" sz="2800" b="1" dirty="0">
                <a:solidFill>
                  <a:srgbClr val="BE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Slimnīcu līmeņošana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06D7BC-A589-4CE1-9521-2DB1A9D335EC}"/>
              </a:ext>
            </a:extLst>
          </p:cNvPr>
          <p:cNvSpPr/>
          <p:nvPr/>
        </p:nvSpPr>
        <p:spPr>
          <a:xfrm>
            <a:off x="609600" y="1600200"/>
            <a:ext cx="594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Kopš 2019. gada 1. aprīļa slimnīcas sniedz ārstniecību atbilstoši </a:t>
            </a:r>
            <a:r>
              <a:rPr lang="lv-LV" sz="1800" b="1" dirty="0">
                <a:latin typeface="Times New Roman" panose="02020603050405020304" pitchFamily="18" charset="0"/>
                <a:ea typeface="Calibri" panose="020F0502020204030204" pitchFamily="34" charset="0"/>
              </a:rPr>
              <a:t>noteiktajam līmenim</a:t>
            </a:r>
            <a:r>
              <a:rPr lang="lv-LV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lv-LV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A74EB3-A487-417E-A75E-F6B1F62D278D}"/>
              </a:ext>
            </a:extLst>
          </p:cNvPr>
          <p:cNvSpPr/>
          <p:nvPr/>
        </p:nvSpPr>
        <p:spPr>
          <a:xfrm>
            <a:off x="609600" y="2270592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Katram līmenim ir noteikti sniedzamo pakalpojumu veidi</a:t>
            </a:r>
            <a:endParaRPr lang="lv-LV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6E77E2-AB1C-4CE7-A294-1D8F74A7D07E}"/>
              </a:ext>
            </a:extLst>
          </p:cNvPr>
          <p:cNvSpPr/>
          <p:nvPr/>
        </p:nvSpPr>
        <p:spPr>
          <a:xfrm>
            <a:off x="609600" y="4673553"/>
            <a:ext cx="678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 sadarbībā ar NVD 2019. gadā uzsāka </a:t>
            </a:r>
            <a:r>
              <a:rPr lang="lv-LV" sz="1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neplānotas pārbaudes slimnīcās</a:t>
            </a:r>
            <a:r>
              <a:rPr lang="lv-LV" sz="1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un vērtē to darbību atbilstoši noteiktajam slimnīcas līmenim</a:t>
            </a:r>
            <a:endParaRPr lang="lv-LV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988FDB-1C33-411A-96D3-85FFFD589439}"/>
              </a:ext>
            </a:extLst>
          </p:cNvPr>
          <p:cNvSpPr/>
          <p:nvPr/>
        </p:nvSpPr>
        <p:spPr>
          <a:xfrm>
            <a:off x="609600" y="2760250"/>
            <a:ext cx="7086600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Papildu, lai uzlabotu slimnīcu darbu: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fondu investīcijas 28 slimnīcās un 4 SMP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nodefinētas slimnīcu sadarbības teritorijas un I, II un III līmeņa slimnīcām piešķirts ERAF finansējums sadarbības teritoriju attīstībai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2019. gadā pārrēķināti tarifi 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59441142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6248400"/>
            <a:ext cx="3276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lv-LV" sz="1000" i="1" dirty="0">
              <a:solidFill>
                <a:schemeClr val="tx1"/>
              </a:solidFill>
              <a:latin typeface="Helvetica Neue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28600" y="1828800"/>
            <a:ext cx="8610600" cy="4800600"/>
          </a:xfrm>
        </p:spPr>
        <p:txBody>
          <a:bodyPr>
            <a:noAutofit/>
          </a:bodyPr>
          <a:lstStyle/>
          <a:p>
            <a:pPr marL="514350" indent="-514350" algn="l">
              <a:buAutoNum type="arabicPeriod"/>
            </a:pPr>
            <a:endParaRPr lang="lv-LV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AutoNum type="arabicParenR"/>
            </a:pPr>
            <a:endParaRPr lang="lv-LV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l">
              <a:buAutoNum type="arabicParenR"/>
            </a:pPr>
            <a:endParaRPr lang="lv-LV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A70EAD-3499-4517-B096-E3778B4C97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66800" y="-338138"/>
            <a:ext cx="10668000" cy="753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76678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E898593-B4DE-46F8-B5F5-AEE5A749C6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879"/>
          <a:stretch/>
        </p:blipFill>
        <p:spPr>
          <a:xfrm>
            <a:off x="6934200" y="0"/>
            <a:ext cx="2209800" cy="2413614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sp>
        <p:nvSpPr>
          <p:cNvPr id="6" name="Rectangle 5"/>
          <p:cNvSpPr/>
          <p:nvPr/>
        </p:nvSpPr>
        <p:spPr>
          <a:xfrm>
            <a:off x="228600" y="6248400"/>
            <a:ext cx="3276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lv-LV" sz="1000" i="1" dirty="0">
              <a:solidFill>
                <a:schemeClr val="tx1"/>
              </a:solidFill>
              <a:latin typeface="Helvetica Neue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457200" y="521010"/>
            <a:ext cx="6477000" cy="685797"/>
          </a:xfrm>
        </p:spPr>
        <p:txBody>
          <a:bodyPr>
            <a:noAutofit/>
          </a:bodyPr>
          <a:lstStyle/>
          <a:p>
            <a:r>
              <a:rPr lang="lv-LV" sz="2800" b="1" dirty="0">
                <a:solidFill>
                  <a:srgbClr val="BE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Slimnīcu līmeņošana – rezultāti līdz šim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A848A27-653F-4FCD-B158-09C1D48F357E}"/>
              </a:ext>
            </a:extLst>
          </p:cNvPr>
          <p:cNvSpPr/>
          <p:nvPr/>
        </p:nvSpPr>
        <p:spPr>
          <a:xfrm>
            <a:off x="609600" y="1696278"/>
            <a:ext cx="7239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Līdz šim brīdim VI ir veikusi </a:t>
            </a:r>
            <a:r>
              <a:rPr lang="lv-LV" sz="1800" b="1" dirty="0">
                <a:latin typeface="Times New Roman" panose="02020603050405020304" pitchFamily="18" charset="0"/>
                <a:ea typeface="Calibri" panose="020F0502020204030204" pitchFamily="34" charset="0"/>
              </a:rPr>
              <a:t>pārbaudes gandrīz visās slimnīcās, kas sniedz neatliekamo medicīnisko palīdzību, </a:t>
            </a:r>
            <a:r>
              <a:rPr lang="lv-LV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kur viens no vērtēšanas kritērijiem bija speciālistu skaita uzņemšanas nodaļās atbilstība noteiktajam slimnīcas līmenim.</a:t>
            </a:r>
          </a:p>
          <a:p>
            <a:endParaRPr lang="lv-LV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lv-LV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Pārbaudes vēl jāveic 4 slimnīcās, kas sniedz pakalpojumus ārpus Rīgas. </a:t>
            </a:r>
          </a:p>
          <a:p>
            <a:endParaRPr lang="lv-LV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lv-LV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lv-LV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Pēc provizoriskiem datiem </a:t>
            </a:r>
            <a:r>
              <a:rPr lang="lv-LV" sz="1800" b="1" dirty="0">
                <a:latin typeface="Times New Roman" panose="02020603050405020304" pitchFamily="18" charset="0"/>
                <a:ea typeface="Calibri" panose="020F0502020204030204" pitchFamily="34" charset="0"/>
              </a:rPr>
              <a:t>slimnīcas formāli izpilda prasības, bet noteiktais līmenis būs jāpārskata, lai nodrošinātu pacientu aprūpes kvalitāti.</a:t>
            </a:r>
            <a:endParaRPr lang="lv-LV" b="1" dirty="0"/>
          </a:p>
        </p:txBody>
      </p:sp>
    </p:spTree>
    <p:extLst>
      <p:ext uri="{BB962C8B-B14F-4D97-AF65-F5344CB8AC3E}">
        <p14:creationId xmlns:p14="http://schemas.microsoft.com/office/powerpoint/2010/main" val="194536737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E898593-B4DE-46F8-B5F5-AEE5A749C6C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879"/>
          <a:stretch/>
        </p:blipFill>
        <p:spPr>
          <a:xfrm>
            <a:off x="6934200" y="0"/>
            <a:ext cx="2209800" cy="2413614"/>
          </a:xfrm>
          <a:custGeom>
            <a:avLst/>
            <a:gdLst>
              <a:gd name="connsiteX0" fmla="*/ 45571 w 6278877"/>
              <a:gd name="connsiteY0" fmla="*/ 0 h 6858000"/>
              <a:gd name="connsiteX1" fmla="*/ 6278877 w 6278877"/>
              <a:gd name="connsiteY1" fmla="*/ 0 h 6858000"/>
              <a:gd name="connsiteX2" fmla="*/ 6278877 w 6278877"/>
              <a:gd name="connsiteY2" fmla="*/ 6858000 h 6858000"/>
              <a:gd name="connsiteX3" fmla="*/ 3292307 w 6278877"/>
              <a:gd name="connsiteY3" fmla="*/ 6858000 h 6858000"/>
              <a:gd name="connsiteX4" fmla="*/ 3181525 w 6278877"/>
              <a:gd name="connsiteY4" fmla="*/ 6786980 h 6858000"/>
              <a:gd name="connsiteX5" fmla="*/ 0 w 6278877"/>
              <a:gd name="connsiteY5" fmla="*/ 803252 h 6858000"/>
              <a:gd name="connsiteX6" fmla="*/ 37255 w 6278877"/>
              <a:gd name="connsiteY6" fmla="*/ 654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7" h="6858000">
                <a:moveTo>
                  <a:pt x="45571" y="0"/>
                </a:moveTo>
                <a:lnTo>
                  <a:pt x="6278877" y="0"/>
                </a:lnTo>
                <a:lnTo>
                  <a:pt x="6278877" y="6858000"/>
                </a:lnTo>
                <a:lnTo>
                  <a:pt x="3292307" y="6858000"/>
                </a:lnTo>
                <a:lnTo>
                  <a:pt x="3181525" y="6786980"/>
                </a:lnTo>
                <a:cubicBezTo>
                  <a:pt x="1262020" y="5490189"/>
                  <a:pt x="0" y="3294101"/>
                  <a:pt x="0" y="803252"/>
                </a:cubicBezTo>
                <a:cubicBezTo>
                  <a:pt x="0" y="554167"/>
                  <a:pt x="12619" y="308030"/>
                  <a:pt x="37255" y="65445"/>
                </a:cubicBezTo>
                <a:close/>
              </a:path>
            </a:pathLst>
          </a:custGeom>
        </p:spPr>
      </p:pic>
      <p:sp>
        <p:nvSpPr>
          <p:cNvPr id="6" name="Rectangle 5"/>
          <p:cNvSpPr/>
          <p:nvPr/>
        </p:nvSpPr>
        <p:spPr>
          <a:xfrm>
            <a:off x="228600" y="6248400"/>
            <a:ext cx="32766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lv-LV" sz="1000" i="1" dirty="0">
              <a:solidFill>
                <a:schemeClr val="tx1"/>
              </a:solidFill>
              <a:latin typeface="Helvetica Neue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457200" y="521010"/>
            <a:ext cx="6477000" cy="685797"/>
          </a:xfrm>
        </p:spPr>
        <p:txBody>
          <a:bodyPr>
            <a:noAutofit/>
          </a:bodyPr>
          <a:lstStyle/>
          <a:p>
            <a:pPr algn="l"/>
            <a:r>
              <a:rPr lang="lv-LV" sz="2800" b="1" dirty="0">
                <a:solidFill>
                  <a:srgbClr val="BE5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Pakalpojumu sniedzēju tīklā turpmāk plānots: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E79B9C6E-6F48-486E-97B5-B744A2610086}"/>
              </a:ext>
            </a:extLst>
          </p:cNvPr>
          <p:cNvSpPr txBox="1">
            <a:spLocks/>
          </p:cNvSpPr>
          <p:nvPr/>
        </p:nvSpPr>
        <p:spPr>
          <a:xfrm>
            <a:off x="457200" y="1493196"/>
            <a:ext cx="7620000" cy="4525965"/>
          </a:xfrm>
          <a:prstGeom prst="rect">
            <a:avLst/>
          </a:prstGeom>
        </p:spPr>
        <p:txBody>
          <a:bodyPr>
            <a:normAutofit/>
          </a:bodyPr>
          <a:lstStyle>
            <a:lvl1pPr marL="352341" indent="-352341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3404" indent="-293618" algn="l" defTabSz="93957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4468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4259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04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83835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362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23412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3197" indent="-234893" algn="l" defTabSz="9395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buFont typeface="Arial" pitchFamily="34" charset="0"/>
              <a:buAutoNum type="arabicParenR"/>
            </a:pP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Izveidot PVA centrus 4 pašvaldībās (2020)</a:t>
            </a:r>
          </a:p>
          <a:p>
            <a:pPr marL="514350" indent="-514350">
              <a:lnSpc>
                <a:spcPct val="150000"/>
              </a:lnSpc>
              <a:buFont typeface="Arial" pitchFamily="34" charset="0"/>
              <a:buAutoNum type="arabicParenR"/>
            </a:pP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Izvērtēt slimnīcu atbilstību līmeņiem (2020)</a:t>
            </a:r>
          </a:p>
          <a:p>
            <a:pPr marL="514350" indent="-514350">
              <a:lnSpc>
                <a:spcPct val="150000"/>
              </a:lnSpc>
              <a:buFont typeface="Arial" pitchFamily="34" charset="0"/>
              <a:buAutoNum type="arabicParenR"/>
            </a:pP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Pārskatīt hospitalizācijas plānu (2021)</a:t>
            </a:r>
          </a:p>
          <a:p>
            <a:pPr marL="514350" indent="-514350">
              <a:lnSpc>
                <a:spcPct val="150000"/>
              </a:lnSpc>
              <a:buFont typeface="Arial" pitchFamily="34" charset="0"/>
              <a:buAutoNum type="arabicParenR"/>
            </a:pP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Izvērtēt operācijas zāļu noslogojumu slimnīcu sadarbības teritorijās (2021)</a:t>
            </a:r>
          </a:p>
          <a:p>
            <a:pPr marL="514350" indent="-514350">
              <a:lnSpc>
                <a:spcPct val="150000"/>
              </a:lnSpc>
              <a:buFont typeface="Arial" pitchFamily="34" charset="0"/>
              <a:buAutoNum type="arabicParenR"/>
            </a:pP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Sagatavot vadlīnijas par medicīnisko iekārtu racionālu izvietojumu (2022)</a:t>
            </a:r>
          </a:p>
          <a:p>
            <a:pPr marL="514350" indent="-514350">
              <a:lnSpc>
                <a:spcPct val="150000"/>
              </a:lnSpc>
              <a:buFont typeface="Arial" pitchFamily="34" charset="0"/>
              <a:buAutoNum type="arabicParenR"/>
            </a:pP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Īstenot attālināto konsultāciju pilotprojektu (2022)</a:t>
            </a:r>
          </a:p>
          <a:p>
            <a:pPr marL="514350" indent="-514350">
              <a:lnSpc>
                <a:spcPct val="150000"/>
              </a:lnSpc>
              <a:buFont typeface="Arial" pitchFamily="34" charset="0"/>
              <a:buAutoNum type="arabicParenR"/>
            </a:pPr>
            <a:r>
              <a:rPr lang="lv-LV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Attīstīt veselības aprūpi mājās (2023)</a:t>
            </a:r>
          </a:p>
          <a:p>
            <a:pPr marL="514350" indent="-514350">
              <a:buFont typeface="Arial" pitchFamily="34" charset="0"/>
              <a:buAutoNum type="arabicParenR"/>
            </a:pPr>
            <a:endParaRPr lang="lv-LV" sz="2000" dirty="0">
              <a:latin typeface="Garamond" panose="02020404030301010803" pitchFamily="18" charset="0"/>
            </a:endParaRPr>
          </a:p>
          <a:p>
            <a:pPr marL="514350" indent="-514350">
              <a:buFont typeface="Arial" pitchFamily="34" charset="0"/>
              <a:buAutoNum type="arabicParenR"/>
            </a:pPr>
            <a:endParaRPr lang="lv-LV" sz="2000" dirty="0">
              <a:latin typeface="Garamond" panose="02020404030301010803" pitchFamily="18" charset="0"/>
            </a:endParaRPr>
          </a:p>
          <a:p>
            <a:pPr marL="514350" indent="-514350">
              <a:buFont typeface="Arial" pitchFamily="34" charset="0"/>
              <a:buAutoNum type="arabicParenR"/>
            </a:pPr>
            <a:endParaRPr lang="lv-LV" dirty="0">
              <a:latin typeface="Garamond" panose="02020404030301010803" pitchFamily="18" charset="0"/>
            </a:endParaRPr>
          </a:p>
          <a:p>
            <a:pPr marL="514350" indent="-514350">
              <a:buFont typeface="Arial" pitchFamily="34" charset="0"/>
              <a:buAutoNum type="arabicParenR"/>
            </a:pPr>
            <a:endParaRPr lang="lv-LV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69034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C00000"/>
      </a:dk2>
      <a:lt2>
        <a:srgbClr val="F4E7ED"/>
      </a:lt2>
      <a:accent1>
        <a:srgbClr val="C00000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M identitat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B57C698-3AAC-498C-A528-18E56CC2B9F5}" vid="{ED0566A1-2429-4C8D-A927-FBF77DE16FE1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 Them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6725</TotalTime>
  <Words>1160</Words>
  <Application>Microsoft Office PowerPoint</Application>
  <PresentationFormat>On-screen Show (4:3)</PresentationFormat>
  <Paragraphs>179</Paragraphs>
  <Slides>23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Calibri Light</vt:lpstr>
      <vt:lpstr>Garamond</vt:lpstr>
      <vt:lpstr>Helvetica Neue</vt:lpstr>
      <vt:lpstr>Times New Roman</vt:lpstr>
      <vt:lpstr>Verdana</vt:lpstr>
      <vt:lpstr>Office Theme</vt:lpstr>
      <vt:lpstr>VM identitate</vt:lpstr>
      <vt:lpstr>1_Office Theme</vt:lpstr>
      <vt:lpstr>Reformas veselības aprūpē</vt:lpstr>
      <vt:lpstr>Konceptuālais ziņojums «Par veselības aprūpes sistēmas reformu» (MK 07.08.2017)</vt:lpstr>
      <vt:lpstr>Ieguvumi pacientam</vt:lpstr>
      <vt:lpstr>Ieguvumi pacientam</vt:lpstr>
      <vt:lpstr>Ieguvumi pacientam (2)</vt:lpstr>
      <vt:lpstr>Slimnīcu līmeņošana</vt:lpstr>
      <vt:lpstr>PowerPoint Presentation</vt:lpstr>
      <vt:lpstr>Slimnīcu līmeņošana – rezultāti līdz šim</vt:lpstr>
      <vt:lpstr>Pakalpojumu sniedzēju tīklā turpmāk plānots:</vt:lpstr>
      <vt:lpstr>Cilvēkresursi Paveiktais</vt:lpstr>
      <vt:lpstr>PowerPoint Presentation</vt:lpstr>
      <vt:lpstr>Pieprasītais un piešķirtais finansējums darba samaksas pieaugumam ārstniecības personām 2020.-2022.gadam, eiro</vt:lpstr>
      <vt:lpstr>Cilvēkresursi Turpmāk</vt:lpstr>
      <vt:lpstr>PowerPoint Presentation</vt:lpstr>
      <vt:lpstr>PowerPoint Presentation</vt:lpstr>
      <vt:lpstr>PowerPoint Presentation</vt:lpstr>
      <vt:lpstr>Veselības aprūpes kvalitātes sistēma Paveiktais</vt:lpstr>
      <vt:lpstr>Veselības aprūpes kvalitātes sistēma Turpmāk</vt:lpstr>
      <vt:lpstr>Veselības aprūpes kvalitātes sistēma Turpmāk</vt:lpstr>
      <vt:lpstr>Finansējums veselības aprūpei</vt:lpstr>
      <vt:lpstr>VM budžets uz 1 iedzīvotāju, EUR</vt:lpstr>
      <vt:lpstr>Veselības aprūpes finansējums uz  1 iedzīvotāju ES 2017. gadā</vt:lpstr>
      <vt:lpstr>Paldies!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Prezentācijas tēmas nosaukums</dc:title>
  <dc:creator>Dagnija</dc:creator>
  <cp:lastModifiedBy>Anna Strapcāne</cp:lastModifiedBy>
  <cp:revision>797</cp:revision>
  <cp:lastPrinted>2019-04-01T08:16:37Z</cp:lastPrinted>
  <dcterms:created xsi:type="dcterms:W3CDTF">2006-08-16T00:00:00Z</dcterms:created>
  <dcterms:modified xsi:type="dcterms:W3CDTF">2020-02-04T09:18:19Z</dcterms:modified>
</cp:coreProperties>
</file>